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3" r:id="rId6"/>
    <p:sldId id="259" r:id="rId7"/>
    <p:sldId id="264" r:id="rId8"/>
    <p:sldId id="260" r:id="rId9"/>
    <p:sldId id="262" r:id="rId10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51" d="100"/>
          <a:sy n="51" d="100"/>
        </p:scale>
        <p:origin x="43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5DDA-9FDF-4A8E-BF74-C720D98C7C08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E8E3-8231-4AF6-8303-2E9B097E7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62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5DDA-9FDF-4A8E-BF74-C720D98C7C08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E8E3-8231-4AF6-8303-2E9B097E7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30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5DDA-9FDF-4A8E-BF74-C720D98C7C08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E8E3-8231-4AF6-8303-2E9B097E7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01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5DDA-9FDF-4A8E-BF74-C720D98C7C08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E8E3-8231-4AF6-8303-2E9B097E7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59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5DDA-9FDF-4A8E-BF74-C720D98C7C08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E8E3-8231-4AF6-8303-2E9B097E7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20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5DDA-9FDF-4A8E-BF74-C720D98C7C08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E8E3-8231-4AF6-8303-2E9B097E7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9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5DDA-9FDF-4A8E-BF74-C720D98C7C08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E8E3-8231-4AF6-8303-2E9B097E7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6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5DDA-9FDF-4A8E-BF74-C720D98C7C08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E8E3-8231-4AF6-8303-2E9B097E7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60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5DDA-9FDF-4A8E-BF74-C720D98C7C08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E8E3-8231-4AF6-8303-2E9B097E7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27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5DDA-9FDF-4A8E-BF74-C720D98C7C08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E8E3-8231-4AF6-8303-2E9B097E7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40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5DDA-9FDF-4A8E-BF74-C720D98C7C08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E8E3-8231-4AF6-8303-2E9B097E7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02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5DDA-9FDF-4A8E-BF74-C720D98C7C08}" type="datetimeFigureOut">
              <a:rPr lang="en-GB" smtClean="0"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E8E3-8231-4AF6-8303-2E9B097E7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9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Strategic</a:t>
            </a:r>
            <a:r>
              <a:rPr lang="et-EE" dirty="0" smtClean="0"/>
              <a:t> </a:t>
            </a:r>
            <a:r>
              <a:rPr lang="et-EE" dirty="0" err="1" smtClean="0"/>
              <a:t>issues</a:t>
            </a:r>
            <a:r>
              <a:rPr lang="et-EE" dirty="0" smtClean="0"/>
              <a:t> in Cyber </a:t>
            </a:r>
            <a:r>
              <a:rPr lang="et-EE" dirty="0" err="1" smtClean="0"/>
              <a:t>Security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ITX 8050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80" y="4221480"/>
            <a:ext cx="3627120" cy="1036320"/>
          </a:xfrm>
        </p:spPr>
        <p:txBody>
          <a:bodyPr>
            <a:normAutofit/>
          </a:bodyPr>
          <a:lstStyle/>
          <a:p>
            <a:r>
              <a:rPr lang="et-EE" sz="3200" dirty="0" smtClean="0"/>
              <a:t>05 November 2015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775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Introduction</a:t>
            </a:r>
            <a:r>
              <a:rPr lang="et-EE" dirty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course</a:t>
            </a:r>
            <a:endParaRPr lang="et-EE" dirty="0" smtClean="0"/>
          </a:p>
          <a:p>
            <a:r>
              <a:rPr lang="et-EE" dirty="0" smtClean="0"/>
              <a:t>General </a:t>
            </a:r>
            <a:r>
              <a:rPr lang="et-EE" dirty="0" err="1" smtClean="0"/>
              <a:t>intro</a:t>
            </a:r>
            <a:r>
              <a:rPr lang="et-EE" dirty="0" smtClean="0"/>
              <a:t> – </a:t>
            </a:r>
            <a:r>
              <a:rPr lang="et-EE" dirty="0" err="1" smtClean="0"/>
              <a:t>strategic</a:t>
            </a:r>
            <a:r>
              <a:rPr lang="et-EE" dirty="0" smtClean="0"/>
              <a:t> </a:t>
            </a:r>
            <a:r>
              <a:rPr lang="et-EE" dirty="0" err="1" smtClean="0"/>
              <a:t>issues</a:t>
            </a:r>
            <a:r>
              <a:rPr lang="et-EE" dirty="0" smtClean="0"/>
              <a:t> in </a:t>
            </a:r>
            <a:r>
              <a:rPr lang="et-EE" dirty="0" err="1" smtClean="0"/>
              <a:t>cyber</a:t>
            </a:r>
            <a:r>
              <a:rPr lang="et-EE" dirty="0" smtClean="0"/>
              <a:t> </a:t>
            </a:r>
            <a:r>
              <a:rPr lang="et-EE" dirty="0" err="1" smtClean="0"/>
              <a:t>security</a:t>
            </a:r>
            <a:endParaRPr lang="et-EE" dirty="0" smtClean="0"/>
          </a:p>
          <a:p>
            <a:r>
              <a:rPr lang="et-EE" dirty="0" smtClean="0"/>
              <a:t>Cyber </a:t>
            </a:r>
            <a:r>
              <a:rPr lang="et-EE" dirty="0" err="1" smtClean="0"/>
              <a:t>Challenge</a:t>
            </a:r>
            <a:r>
              <a:rPr lang="et-EE" dirty="0" smtClean="0"/>
              <a:t> 2015 </a:t>
            </a:r>
            <a:r>
              <a:rPr lang="et-EE" dirty="0" err="1" smtClean="0"/>
              <a:t>experience</a:t>
            </a:r>
            <a:endParaRPr lang="et-E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0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Cyber </a:t>
            </a:r>
            <a:r>
              <a:rPr lang="et-EE" dirty="0" err="1" smtClean="0"/>
              <a:t>Challenge</a:t>
            </a:r>
            <a:r>
              <a:rPr lang="et-EE" dirty="0" smtClean="0"/>
              <a:t> 2015 </a:t>
            </a:r>
            <a:r>
              <a:rPr lang="et-EE" dirty="0" err="1" smtClean="0"/>
              <a:t>preparation</a:t>
            </a:r>
            <a:endParaRPr lang="et-EE" dirty="0"/>
          </a:p>
          <a:p>
            <a:r>
              <a:rPr lang="et-EE" dirty="0" smtClean="0"/>
              <a:t>Cyber </a:t>
            </a:r>
            <a:r>
              <a:rPr lang="et-EE" dirty="0" err="1" smtClean="0"/>
              <a:t>policies</a:t>
            </a:r>
            <a:r>
              <a:rPr lang="et-EE" dirty="0" smtClean="0"/>
              <a:t> and </a:t>
            </a:r>
            <a:r>
              <a:rPr lang="et-EE" dirty="0" err="1" smtClean="0"/>
              <a:t>strategy</a:t>
            </a:r>
            <a:r>
              <a:rPr lang="et-EE" dirty="0" smtClean="0"/>
              <a:t> </a:t>
            </a:r>
            <a:r>
              <a:rPr lang="et-EE" dirty="0" err="1" smtClean="0"/>
              <a:t>course</a:t>
            </a:r>
            <a:r>
              <a:rPr lang="et-EE" dirty="0" smtClean="0"/>
              <a:t> last </a:t>
            </a:r>
            <a:r>
              <a:rPr lang="et-EE" dirty="0" err="1" smtClean="0"/>
              <a:t>year</a:t>
            </a:r>
            <a:endParaRPr lang="et-EE" dirty="0" smtClean="0"/>
          </a:p>
          <a:p>
            <a:endParaRPr lang="et-EE" dirty="0"/>
          </a:p>
          <a:p>
            <a:r>
              <a:rPr lang="et-EE" dirty="0" err="1" smtClean="0"/>
              <a:t>Interdisciplinary</a:t>
            </a:r>
            <a:r>
              <a:rPr lang="et-EE" dirty="0" smtClean="0"/>
              <a:t> (</a:t>
            </a:r>
            <a:r>
              <a:rPr lang="et-EE" dirty="0" err="1" smtClean="0"/>
              <a:t>political</a:t>
            </a:r>
            <a:r>
              <a:rPr lang="et-EE" dirty="0" smtClean="0"/>
              <a:t> </a:t>
            </a:r>
            <a:r>
              <a:rPr lang="et-EE" dirty="0" err="1" smtClean="0"/>
              <a:t>science</a:t>
            </a:r>
            <a:r>
              <a:rPr lang="et-EE" dirty="0" smtClean="0"/>
              <a:t>, </a:t>
            </a:r>
            <a:r>
              <a:rPr lang="et-EE" dirty="0" err="1" smtClean="0"/>
              <a:t>international</a:t>
            </a:r>
            <a:r>
              <a:rPr lang="et-EE" dirty="0" smtClean="0"/>
              <a:t> </a:t>
            </a:r>
            <a:r>
              <a:rPr lang="et-EE" dirty="0" err="1" smtClean="0"/>
              <a:t>relations</a:t>
            </a:r>
            <a:r>
              <a:rPr lang="et-EE" dirty="0" smtClean="0"/>
              <a:t>)</a:t>
            </a:r>
          </a:p>
          <a:p>
            <a:r>
              <a:rPr lang="et-EE" dirty="0" err="1" smtClean="0"/>
              <a:t>Practical</a:t>
            </a:r>
            <a:r>
              <a:rPr lang="et-EE" dirty="0" smtClean="0"/>
              <a:t> </a:t>
            </a:r>
            <a:r>
              <a:rPr lang="et-EE" dirty="0" err="1" smtClean="0"/>
              <a:t>issues</a:t>
            </a:r>
            <a:r>
              <a:rPr lang="et-EE" dirty="0" smtClean="0"/>
              <a:t> </a:t>
            </a:r>
            <a:r>
              <a:rPr lang="et-EE" dirty="0" err="1" smtClean="0"/>
              <a:t>by</a:t>
            </a:r>
            <a:r>
              <a:rPr lang="et-EE" dirty="0" smtClean="0"/>
              <a:t> </a:t>
            </a:r>
            <a:r>
              <a:rPr lang="et-EE" dirty="0" err="1" smtClean="0"/>
              <a:t>practicioners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8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r>
              <a:rPr lang="et-EE" dirty="0" err="1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044440"/>
          </a:xfrm>
        </p:spPr>
        <p:txBody>
          <a:bodyPr>
            <a:normAutofit/>
          </a:bodyPr>
          <a:lstStyle/>
          <a:p>
            <a:r>
              <a:rPr lang="et-EE" dirty="0" smtClean="0"/>
              <a:t>05 Nov: </a:t>
            </a:r>
            <a:r>
              <a:rPr lang="et-EE" dirty="0" err="1" smtClean="0"/>
              <a:t>Strategic</a:t>
            </a:r>
            <a:r>
              <a:rPr lang="et-EE" dirty="0" smtClean="0"/>
              <a:t> </a:t>
            </a:r>
            <a:r>
              <a:rPr lang="et-EE" dirty="0" err="1" smtClean="0"/>
              <a:t>issues</a:t>
            </a:r>
            <a:r>
              <a:rPr lang="et-EE" dirty="0" smtClean="0"/>
              <a:t> in </a:t>
            </a:r>
            <a:r>
              <a:rPr lang="et-EE" dirty="0" err="1" smtClean="0"/>
              <a:t>cyber</a:t>
            </a:r>
            <a:r>
              <a:rPr lang="et-EE" dirty="0" smtClean="0"/>
              <a:t> </a:t>
            </a:r>
            <a:r>
              <a:rPr lang="et-EE" dirty="0" err="1" smtClean="0"/>
              <a:t>security</a:t>
            </a:r>
            <a:r>
              <a:rPr lang="et-EE" dirty="0" smtClean="0"/>
              <a:t>.</a:t>
            </a:r>
          </a:p>
          <a:p>
            <a:r>
              <a:rPr lang="et-EE" dirty="0" smtClean="0"/>
              <a:t>12 Nov: Cyber </a:t>
            </a:r>
            <a:r>
              <a:rPr lang="et-EE" dirty="0" err="1" smtClean="0"/>
              <a:t>security</a:t>
            </a:r>
            <a:r>
              <a:rPr lang="et-EE" dirty="0" smtClean="0"/>
              <a:t> and </a:t>
            </a:r>
            <a:r>
              <a:rPr lang="et-EE" dirty="0" err="1" smtClean="0"/>
              <a:t>national</a:t>
            </a:r>
            <a:r>
              <a:rPr lang="et-EE" dirty="0" smtClean="0"/>
              <a:t> </a:t>
            </a:r>
            <a:r>
              <a:rPr lang="et-EE" dirty="0" err="1" smtClean="0"/>
              <a:t>security</a:t>
            </a:r>
            <a:r>
              <a:rPr lang="et-EE" dirty="0"/>
              <a:t>,</a:t>
            </a:r>
            <a:r>
              <a:rPr lang="et-EE" dirty="0" smtClean="0"/>
              <a:t> </a:t>
            </a:r>
            <a:r>
              <a:rPr lang="et-EE" dirty="0" err="1" smtClean="0"/>
              <a:t>decision-making</a:t>
            </a:r>
            <a:r>
              <a:rPr lang="et-EE" dirty="0" smtClean="0"/>
              <a:t> at </a:t>
            </a:r>
            <a:r>
              <a:rPr lang="et-EE" dirty="0" err="1" smtClean="0"/>
              <a:t>national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r>
              <a:rPr lang="et-EE" dirty="0" smtClean="0"/>
              <a:t>. International </a:t>
            </a:r>
            <a:r>
              <a:rPr lang="et-EE" dirty="0" err="1" smtClean="0"/>
              <a:t>actors</a:t>
            </a:r>
            <a:r>
              <a:rPr lang="et-EE" dirty="0" smtClean="0"/>
              <a:t> in </a:t>
            </a:r>
            <a:r>
              <a:rPr lang="et-EE" dirty="0" err="1" smtClean="0"/>
              <a:t>cyber</a:t>
            </a:r>
            <a:r>
              <a:rPr lang="et-EE" dirty="0" smtClean="0"/>
              <a:t> </a:t>
            </a:r>
            <a:r>
              <a:rPr lang="et-EE" dirty="0" err="1" smtClean="0"/>
              <a:t>security</a:t>
            </a:r>
            <a:r>
              <a:rPr lang="et-EE" dirty="0" smtClean="0"/>
              <a:t>, </a:t>
            </a:r>
            <a:r>
              <a:rPr lang="et-EE" dirty="0" err="1" smtClean="0"/>
              <a:t>international</a:t>
            </a:r>
            <a:r>
              <a:rPr lang="et-EE" dirty="0" smtClean="0"/>
              <a:t> </a:t>
            </a:r>
            <a:r>
              <a:rPr lang="et-EE" dirty="0" err="1" smtClean="0"/>
              <a:t>cooperation</a:t>
            </a:r>
            <a:r>
              <a:rPr lang="et-EE" dirty="0" smtClean="0"/>
              <a:t>. E-</a:t>
            </a:r>
            <a:r>
              <a:rPr lang="et-EE" dirty="0" err="1" smtClean="0"/>
              <a:t>diplomacy</a:t>
            </a:r>
            <a:r>
              <a:rPr lang="et-EE" dirty="0" smtClean="0"/>
              <a:t>.</a:t>
            </a:r>
          </a:p>
          <a:p>
            <a:r>
              <a:rPr lang="et-EE" dirty="0" smtClean="0"/>
              <a:t>19 Nov: </a:t>
            </a:r>
            <a:r>
              <a:rPr lang="et-EE" dirty="0" smtClean="0"/>
              <a:t>EU, NATO, UN.</a:t>
            </a:r>
          </a:p>
          <a:p>
            <a:r>
              <a:rPr lang="et-EE" dirty="0" smtClean="0"/>
              <a:t>26 Nov: </a:t>
            </a:r>
            <a:r>
              <a:rPr lang="et-EE" dirty="0" err="1" smtClean="0"/>
              <a:t>Legal</a:t>
            </a:r>
            <a:r>
              <a:rPr lang="et-EE" dirty="0" smtClean="0"/>
              <a:t> </a:t>
            </a:r>
            <a:r>
              <a:rPr lang="et-EE" dirty="0" err="1" smtClean="0"/>
              <a:t>framework</a:t>
            </a:r>
            <a:r>
              <a:rPr lang="et-EE" dirty="0" smtClean="0"/>
              <a:t>. Cyber </a:t>
            </a:r>
            <a:r>
              <a:rPr lang="et-EE" dirty="0" err="1" smtClean="0"/>
              <a:t>security</a:t>
            </a:r>
            <a:r>
              <a:rPr lang="et-EE" dirty="0" smtClean="0"/>
              <a:t> </a:t>
            </a:r>
            <a:r>
              <a:rPr lang="et-EE" dirty="0" err="1" smtClean="0"/>
              <a:t>strategies</a:t>
            </a:r>
            <a:r>
              <a:rPr lang="et-EE" dirty="0" smtClean="0"/>
              <a:t> and </a:t>
            </a:r>
            <a:r>
              <a:rPr lang="et-EE" dirty="0" err="1" smtClean="0"/>
              <a:t>policies</a:t>
            </a:r>
            <a:r>
              <a:rPr lang="et-EE" dirty="0" smtClean="0"/>
              <a:t> in </a:t>
            </a:r>
            <a:r>
              <a:rPr lang="et-EE" dirty="0" err="1" smtClean="0"/>
              <a:t>different</a:t>
            </a:r>
            <a:r>
              <a:rPr lang="et-EE" dirty="0" smtClean="0"/>
              <a:t> </a:t>
            </a:r>
            <a:r>
              <a:rPr lang="et-EE" dirty="0" err="1" smtClean="0"/>
              <a:t>countries</a:t>
            </a:r>
            <a:r>
              <a:rPr lang="et-EE" dirty="0" smtClean="0"/>
              <a:t>.</a:t>
            </a:r>
          </a:p>
          <a:p>
            <a:r>
              <a:rPr lang="et-EE" dirty="0" smtClean="0"/>
              <a:t>03 </a:t>
            </a:r>
            <a:r>
              <a:rPr lang="et-EE" dirty="0" err="1" smtClean="0"/>
              <a:t>Dec</a:t>
            </a:r>
            <a:r>
              <a:rPr lang="et-EE" dirty="0" smtClean="0"/>
              <a:t>: </a:t>
            </a:r>
            <a:r>
              <a:rPr lang="et-EE" dirty="0" err="1" smtClean="0"/>
              <a:t>preparing</a:t>
            </a:r>
            <a:r>
              <a:rPr lang="et-EE" dirty="0" smtClean="0"/>
              <a:t> and </a:t>
            </a:r>
            <a:r>
              <a:rPr lang="et-EE" dirty="0" err="1" smtClean="0"/>
              <a:t>writing</a:t>
            </a:r>
            <a:r>
              <a:rPr lang="et-EE" dirty="0" smtClean="0"/>
              <a:t> </a:t>
            </a:r>
            <a:r>
              <a:rPr lang="et-EE" dirty="0" err="1" smtClean="0"/>
              <a:t>p</a:t>
            </a:r>
            <a:r>
              <a:rPr lang="et-EE" dirty="0" err="1" smtClean="0"/>
              <a:t>olicy</a:t>
            </a:r>
            <a:r>
              <a:rPr lang="et-EE" dirty="0" smtClean="0"/>
              <a:t> </a:t>
            </a:r>
            <a:r>
              <a:rPr lang="et-EE" dirty="0" err="1" smtClean="0"/>
              <a:t>briefs</a:t>
            </a:r>
            <a:r>
              <a:rPr lang="et-EE" dirty="0" smtClean="0"/>
              <a:t>.</a:t>
            </a:r>
            <a:endParaRPr lang="et-EE" dirty="0" smtClean="0"/>
          </a:p>
          <a:p>
            <a:r>
              <a:rPr lang="et-EE" dirty="0" smtClean="0"/>
              <a:t>10 </a:t>
            </a:r>
            <a:r>
              <a:rPr lang="et-EE" dirty="0" err="1" smtClean="0"/>
              <a:t>Dec</a:t>
            </a:r>
            <a:r>
              <a:rPr lang="et-EE" dirty="0" smtClean="0"/>
              <a:t>: </a:t>
            </a:r>
            <a:r>
              <a:rPr lang="et-EE" dirty="0" err="1" smtClean="0"/>
              <a:t>Crisis</a:t>
            </a:r>
            <a:r>
              <a:rPr lang="et-EE" dirty="0" smtClean="0"/>
              <a:t> </a:t>
            </a:r>
            <a:r>
              <a:rPr lang="et-EE" dirty="0" err="1" smtClean="0"/>
              <a:t>management</a:t>
            </a:r>
            <a:r>
              <a:rPr lang="et-EE" dirty="0" smtClean="0"/>
              <a:t> in </a:t>
            </a:r>
            <a:r>
              <a:rPr lang="et-EE" dirty="0" err="1" smtClean="0"/>
              <a:t>cyber</a:t>
            </a:r>
            <a:r>
              <a:rPr lang="et-EE" dirty="0" smtClean="0"/>
              <a:t>. CIP, CIIP, </a:t>
            </a:r>
            <a:r>
              <a:rPr lang="et-EE" dirty="0" err="1" smtClean="0"/>
              <a:t>role</a:t>
            </a:r>
            <a:r>
              <a:rPr lang="et-EE" dirty="0" smtClean="0"/>
              <a:t> of </a:t>
            </a:r>
            <a:r>
              <a:rPr lang="et-EE" dirty="0" err="1" smtClean="0"/>
              <a:t>media</a:t>
            </a:r>
            <a:r>
              <a:rPr lang="et-EE" dirty="0" smtClean="0"/>
              <a:t>.</a:t>
            </a:r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29985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Requirements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pass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Participation</a:t>
            </a:r>
            <a:endParaRPr lang="et-EE" dirty="0" smtClean="0"/>
          </a:p>
          <a:p>
            <a:r>
              <a:rPr lang="et-EE" dirty="0" err="1" smtClean="0"/>
              <a:t>Written</a:t>
            </a:r>
            <a:r>
              <a:rPr lang="et-EE" dirty="0" smtClean="0"/>
              <a:t> </a:t>
            </a:r>
            <a:r>
              <a:rPr lang="et-EE" dirty="0" err="1" smtClean="0"/>
              <a:t>paper</a:t>
            </a:r>
            <a:r>
              <a:rPr lang="et-EE" dirty="0" smtClean="0"/>
              <a:t> (</a:t>
            </a:r>
            <a:r>
              <a:rPr lang="et-EE" dirty="0" err="1" smtClean="0"/>
              <a:t>topic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be</a:t>
            </a:r>
            <a:r>
              <a:rPr lang="et-EE" dirty="0" smtClean="0"/>
              <a:t> </a:t>
            </a:r>
            <a:r>
              <a:rPr lang="et-EE" dirty="0" err="1" smtClean="0"/>
              <a:t>agreed</a:t>
            </a:r>
            <a:r>
              <a:rPr lang="et-EE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1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Lecturers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Practitioners</a:t>
            </a:r>
            <a:endParaRPr lang="et-EE" dirty="0" smtClean="0"/>
          </a:p>
          <a:p>
            <a:pPr lvl="1">
              <a:buFont typeface="Calibri" panose="020F0502020204030204" pitchFamily="34" charset="0"/>
              <a:buChar char="‐"/>
            </a:pPr>
            <a:r>
              <a:rPr lang="et-EE" dirty="0" smtClean="0"/>
              <a:t>TUT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et-EE" dirty="0" smtClean="0"/>
              <a:t>Estonian </a:t>
            </a:r>
            <a:r>
              <a:rPr lang="et-EE" dirty="0" err="1" smtClean="0"/>
              <a:t>Government</a:t>
            </a:r>
            <a:endParaRPr lang="et-EE" dirty="0" smtClean="0"/>
          </a:p>
          <a:p>
            <a:pPr lvl="1">
              <a:buFont typeface="Calibri" panose="020F0502020204030204" pitchFamily="34" charset="0"/>
              <a:buChar char="‐"/>
            </a:pPr>
            <a:r>
              <a:rPr lang="et-EE" dirty="0" err="1" smtClean="0"/>
              <a:t>Ministries</a:t>
            </a:r>
            <a:r>
              <a:rPr lang="et-EE" dirty="0" smtClean="0"/>
              <a:t> (</a:t>
            </a:r>
            <a:r>
              <a:rPr lang="et-EE" dirty="0" err="1" smtClean="0"/>
              <a:t>Foreign</a:t>
            </a:r>
            <a:r>
              <a:rPr lang="et-EE" dirty="0" smtClean="0"/>
              <a:t> </a:t>
            </a:r>
            <a:r>
              <a:rPr lang="et-EE" dirty="0" err="1" smtClean="0"/>
              <a:t>Affairs</a:t>
            </a:r>
            <a:r>
              <a:rPr lang="et-EE" dirty="0" smtClean="0"/>
              <a:t>, </a:t>
            </a:r>
            <a:r>
              <a:rPr lang="et-EE" dirty="0" err="1" smtClean="0"/>
              <a:t>Defense</a:t>
            </a:r>
            <a:r>
              <a:rPr lang="et-EE" dirty="0" smtClean="0"/>
              <a:t>, </a:t>
            </a:r>
            <a:r>
              <a:rPr lang="et-EE" dirty="0" err="1" smtClean="0"/>
              <a:t>Economy</a:t>
            </a:r>
            <a:r>
              <a:rPr lang="et-EE" dirty="0" smtClean="0"/>
              <a:t>)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et-EE" dirty="0" err="1" smtClean="0"/>
              <a:t>Players</a:t>
            </a:r>
            <a:r>
              <a:rPr lang="et-EE" dirty="0" smtClean="0"/>
              <a:t> in </a:t>
            </a:r>
            <a:r>
              <a:rPr lang="et-EE" dirty="0" err="1" smtClean="0"/>
              <a:t>national</a:t>
            </a:r>
            <a:r>
              <a:rPr lang="et-EE" dirty="0" smtClean="0"/>
              <a:t> </a:t>
            </a:r>
            <a:r>
              <a:rPr lang="et-EE" dirty="0" err="1" smtClean="0"/>
              <a:t>cyber</a:t>
            </a:r>
            <a:r>
              <a:rPr lang="et-EE" dirty="0" smtClean="0"/>
              <a:t>  </a:t>
            </a:r>
            <a:r>
              <a:rPr lang="et-EE" dirty="0" err="1" smtClean="0"/>
              <a:t>security</a:t>
            </a:r>
            <a:r>
              <a:rPr lang="et-EE" dirty="0" smtClean="0"/>
              <a:t> (EISA)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et-EE" dirty="0" smtClean="0"/>
              <a:t>EU/ NATO </a:t>
            </a:r>
            <a:r>
              <a:rPr lang="et-EE" dirty="0" err="1" smtClean="0"/>
              <a:t>representatives</a:t>
            </a:r>
            <a:endParaRPr lang="et-EE" dirty="0" smtClean="0"/>
          </a:p>
          <a:p>
            <a:pPr lvl="1">
              <a:buFont typeface="Calibri" panose="020F0502020204030204" pitchFamily="34" charset="0"/>
              <a:buChar char="‐"/>
            </a:pPr>
            <a:r>
              <a:rPr lang="et-EE" dirty="0" smtClean="0"/>
              <a:t>NATO CCDCOE </a:t>
            </a:r>
            <a:r>
              <a:rPr lang="et-EE" dirty="0" err="1" smtClean="0"/>
              <a:t>personnel</a:t>
            </a:r>
            <a:endParaRPr lang="et-EE" dirty="0" smtClean="0"/>
          </a:p>
          <a:p>
            <a:pPr lvl="1">
              <a:buFont typeface="Calibri" panose="020F0502020204030204" pitchFamily="34" charset="0"/>
              <a:buChar char="‐"/>
            </a:pPr>
            <a:r>
              <a:rPr lang="et-EE" dirty="0" err="1" smtClean="0"/>
              <a:t>Other</a:t>
            </a:r>
            <a:r>
              <a:rPr lang="et-EE" dirty="0" smtClean="0"/>
              <a:t> </a:t>
            </a:r>
            <a:r>
              <a:rPr lang="et-EE" dirty="0" err="1" smtClean="0"/>
              <a:t>experts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92399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61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et-EE" dirty="0" smtClean="0"/>
              <a:t>Cyber </a:t>
            </a:r>
            <a:r>
              <a:rPr lang="et-EE" dirty="0" err="1" smtClean="0"/>
              <a:t>Challenge</a:t>
            </a:r>
            <a:r>
              <a:rPr lang="et-EE" dirty="0" smtClean="0"/>
              <a:t>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441653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S</a:t>
            </a:r>
            <a:r>
              <a:rPr lang="en-US" dirty="0" err="1" smtClean="0"/>
              <a:t>tudent</a:t>
            </a:r>
            <a:r>
              <a:rPr lang="en-US" dirty="0" smtClean="0"/>
              <a:t> </a:t>
            </a:r>
            <a:r>
              <a:rPr lang="en-US" dirty="0"/>
              <a:t>competition </a:t>
            </a:r>
            <a:endParaRPr lang="et-EE" dirty="0" smtClean="0"/>
          </a:p>
          <a:p>
            <a:pPr lvl="1"/>
            <a:r>
              <a:rPr lang="en-US" dirty="0" smtClean="0"/>
              <a:t>high-level </a:t>
            </a:r>
            <a:r>
              <a:rPr lang="en-US" dirty="0"/>
              <a:t>policy recommendations </a:t>
            </a:r>
            <a:endParaRPr lang="et-EE" dirty="0" smtClean="0"/>
          </a:p>
          <a:p>
            <a:pPr lvl="1"/>
            <a:r>
              <a:rPr lang="en-US" dirty="0" smtClean="0"/>
              <a:t>real-time </a:t>
            </a:r>
            <a:r>
              <a:rPr lang="en-US" dirty="0"/>
              <a:t>responses to a cyber </a:t>
            </a:r>
            <a:r>
              <a:rPr lang="en-US" dirty="0" smtClean="0"/>
              <a:t>incident</a:t>
            </a:r>
            <a:endParaRPr lang="en-GB" dirty="0"/>
          </a:p>
          <a:p>
            <a:r>
              <a:rPr lang="et-EE" dirty="0" err="1" smtClean="0"/>
              <a:t>Scenario</a:t>
            </a:r>
            <a:r>
              <a:rPr lang="et-EE" dirty="0" smtClean="0"/>
              <a:t>: c</a:t>
            </a:r>
            <a:r>
              <a:rPr lang="en-US" dirty="0" err="1" smtClean="0"/>
              <a:t>onfront</a:t>
            </a:r>
            <a:r>
              <a:rPr lang="en-US" dirty="0" smtClean="0"/>
              <a:t> </a:t>
            </a:r>
            <a:r>
              <a:rPr lang="en-US" dirty="0"/>
              <a:t>a serious cyber security </a:t>
            </a:r>
            <a:r>
              <a:rPr lang="en-US" dirty="0" smtClean="0"/>
              <a:t>breach</a:t>
            </a:r>
            <a:endParaRPr lang="et-EE" dirty="0" smtClean="0"/>
          </a:p>
          <a:p>
            <a:pPr lvl="1"/>
            <a:r>
              <a:rPr lang="et-EE" dirty="0" err="1" smtClean="0"/>
              <a:t>will</a:t>
            </a:r>
            <a:r>
              <a:rPr lang="et-EE" dirty="0" smtClean="0"/>
              <a:t> </a:t>
            </a:r>
            <a:r>
              <a:rPr lang="et-EE" dirty="0" err="1" smtClean="0"/>
              <a:t>evolve</a:t>
            </a:r>
            <a:r>
              <a:rPr lang="et-EE" dirty="0" smtClean="0"/>
              <a:t> and </a:t>
            </a:r>
            <a:r>
              <a:rPr lang="et-EE" dirty="0" err="1" smtClean="0"/>
              <a:t>escalate</a:t>
            </a:r>
            <a:r>
              <a:rPr lang="et-EE" dirty="0" smtClean="0"/>
              <a:t> </a:t>
            </a:r>
            <a:r>
              <a:rPr lang="et-EE" dirty="0" err="1" smtClean="0"/>
              <a:t>during</a:t>
            </a:r>
            <a:r>
              <a:rPr lang="et-EE" dirty="0" smtClean="0"/>
              <a:t> </a:t>
            </a:r>
            <a:r>
              <a:rPr lang="et-EE" dirty="0" err="1" smtClean="0"/>
              <a:t>competition</a:t>
            </a:r>
            <a:endParaRPr lang="en-GB" dirty="0"/>
          </a:p>
          <a:p>
            <a:r>
              <a:rPr lang="et-EE" dirty="0" err="1" smtClean="0"/>
              <a:t>Task</a:t>
            </a:r>
            <a:r>
              <a:rPr lang="et-EE" dirty="0" smtClean="0"/>
              <a:t>: </a:t>
            </a:r>
            <a:r>
              <a:rPr lang="et-EE" dirty="0" err="1" smtClean="0"/>
              <a:t>propose</a:t>
            </a:r>
            <a:r>
              <a:rPr lang="et-EE" dirty="0" smtClean="0"/>
              <a:t> </a:t>
            </a:r>
            <a:r>
              <a:rPr lang="en-US" dirty="0" smtClean="0"/>
              <a:t>policy recommendations</a:t>
            </a:r>
            <a:r>
              <a:rPr lang="et-EE" dirty="0" smtClean="0"/>
              <a:t>, </a:t>
            </a:r>
            <a:r>
              <a:rPr lang="en-US" dirty="0" smtClean="0"/>
              <a:t>justify the</a:t>
            </a:r>
            <a:r>
              <a:rPr lang="et-EE" dirty="0" err="1" smtClean="0"/>
              <a:t>se</a:t>
            </a:r>
            <a:r>
              <a:rPr lang="et-EE" dirty="0" smtClean="0"/>
              <a:t> for</a:t>
            </a:r>
            <a:r>
              <a:rPr lang="en-US" dirty="0" smtClean="0"/>
              <a:t> decision-</a:t>
            </a:r>
            <a:r>
              <a:rPr lang="en-US" dirty="0" err="1" smtClean="0"/>
              <a:t>mak</a:t>
            </a:r>
            <a:r>
              <a:rPr lang="et-EE" dirty="0" err="1" smtClean="0"/>
              <a:t>ers</a:t>
            </a:r>
            <a:endParaRPr lang="et-EE" dirty="0" smtClean="0"/>
          </a:p>
          <a:p>
            <a:endParaRPr lang="et-EE" dirty="0"/>
          </a:p>
          <a:p>
            <a:r>
              <a:rPr lang="et-EE" dirty="0" err="1" smtClean="0"/>
              <a:t>Prepare</a:t>
            </a:r>
            <a:r>
              <a:rPr lang="et-EE" dirty="0" smtClean="0"/>
              <a:t> </a:t>
            </a:r>
            <a:r>
              <a:rPr lang="et-EE" dirty="0" err="1" smtClean="0"/>
              <a:t>policy</a:t>
            </a:r>
            <a:r>
              <a:rPr lang="et-EE" dirty="0" smtClean="0"/>
              <a:t> </a:t>
            </a:r>
            <a:r>
              <a:rPr lang="et-EE" dirty="0" err="1" smtClean="0"/>
              <a:t>brief</a:t>
            </a:r>
            <a:r>
              <a:rPr lang="et-EE" dirty="0" smtClean="0"/>
              <a:t>, </a:t>
            </a:r>
            <a:r>
              <a:rPr lang="et-EE" dirty="0" err="1" smtClean="0"/>
              <a:t>make</a:t>
            </a:r>
            <a:r>
              <a:rPr lang="et-EE" dirty="0" smtClean="0"/>
              <a:t> </a:t>
            </a:r>
            <a:r>
              <a:rPr lang="et-EE" dirty="0" err="1" smtClean="0"/>
              <a:t>presentation</a:t>
            </a:r>
            <a:r>
              <a:rPr lang="et-EE" dirty="0" smtClean="0"/>
              <a:t> at </a:t>
            </a:r>
            <a:r>
              <a:rPr lang="et-EE" dirty="0" err="1" smtClean="0"/>
              <a:t>competition</a:t>
            </a:r>
            <a:r>
              <a:rPr lang="et-EE" dirty="0" smtClean="0"/>
              <a:t> </a:t>
            </a:r>
          </a:p>
          <a:p>
            <a:r>
              <a:rPr lang="et-EE" dirty="0" smtClean="0"/>
              <a:t>18 </a:t>
            </a:r>
            <a:r>
              <a:rPr lang="et-EE" dirty="0" err="1" smtClean="0"/>
              <a:t>teams</a:t>
            </a:r>
            <a:r>
              <a:rPr lang="et-EE" dirty="0" smtClean="0"/>
              <a:t> </a:t>
            </a:r>
            <a:r>
              <a:rPr lang="et-EE" dirty="0" err="1" smtClean="0"/>
              <a:t>selected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competition</a:t>
            </a:r>
            <a:endParaRPr lang="et-EE" dirty="0" smtClean="0"/>
          </a:p>
          <a:p>
            <a:r>
              <a:rPr lang="et-EE" dirty="0" err="1" smtClean="0"/>
              <a:t>Semifinal</a:t>
            </a:r>
            <a:r>
              <a:rPr lang="et-EE" dirty="0" smtClean="0"/>
              <a:t> </a:t>
            </a:r>
            <a:r>
              <a:rPr lang="et-EE" dirty="0" err="1" smtClean="0"/>
              <a:t>participants</a:t>
            </a:r>
            <a:r>
              <a:rPr lang="et-EE" dirty="0" smtClean="0"/>
              <a:t> </a:t>
            </a:r>
            <a:r>
              <a:rPr lang="et-EE" dirty="0" smtClean="0"/>
              <a:t>(8 </a:t>
            </a:r>
            <a:r>
              <a:rPr lang="et-EE" dirty="0" err="1" smtClean="0"/>
              <a:t>teams</a:t>
            </a:r>
            <a:r>
              <a:rPr lang="et-EE" dirty="0" smtClean="0"/>
              <a:t>) </a:t>
            </a:r>
            <a:r>
              <a:rPr lang="et-EE" dirty="0" err="1" smtClean="0"/>
              <a:t>decided</a:t>
            </a:r>
            <a:r>
              <a:rPr lang="et-EE" dirty="0" smtClean="0"/>
              <a:t>, </a:t>
            </a:r>
            <a:r>
              <a:rPr lang="et-EE" dirty="0" err="1" smtClean="0"/>
              <a:t>then</a:t>
            </a:r>
            <a:r>
              <a:rPr lang="et-EE" dirty="0" smtClean="0"/>
              <a:t> </a:t>
            </a:r>
            <a:r>
              <a:rPr lang="et-EE" dirty="0" err="1" smtClean="0"/>
              <a:t>finals</a:t>
            </a:r>
            <a:r>
              <a:rPr lang="et-EE" dirty="0" smtClean="0"/>
              <a:t> (4 </a:t>
            </a:r>
            <a:r>
              <a:rPr lang="et-EE" dirty="0" err="1" smtClean="0"/>
              <a:t>teams</a:t>
            </a:r>
            <a:r>
              <a:rPr lang="et-EE" dirty="0" smtClean="0"/>
              <a:t>)</a:t>
            </a:r>
          </a:p>
          <a:p>
            <a:endParaRPr lang="et-EE" dirty="0" smtClean="0"/>
          </a:p>
          <a:p>
            <a:r>
              <a:rPr lang="et-EE" dirty="0" smtClean="0"/>
              <a:t>TUT </a:t>
            </a:r>
            <a:r>
              <a:rPr lang="et-EE" dirty="0" err="1" smtClean="0"/>
              <a:t>will</a:t>
            </a:r>
            <a:r>
              <a:rPr lang="et-EE" dirty="0" smtClean="0"/>
              <a:t> </a:t>
            </a:r>
            <a:r>
              <a:rPr lang="et-EE" dirty="0" err="1" smtClean="0"/>
              <a:t>send</a:t>
            </a:r>
            <a:r>
              <a:rPr lang="et-EE" dirty="0" smtClean="0"/>
              <a:t> </a:t>
            </a:r>
            <a:r>
              <a:rPr lang="et-EE" dirty="0" err="1" smtClean="0"/>
              <a:t>one</a:t>
            </a:r>
            <a:r>
              <a:rPr lang="et-EE" dirty="0" smtClean="0"/>
              <a:t> </a:t>
            </a:r>
            <a:r>
              <a:rPr lang="et-EE" dirty="0" err="1" smtClean="0"/>
              <a:t>team</a:t>
            </a:r>
            <a:r>
              <a:rPr lang="et-EE" dirty="0" smtClean="0"/>
              <a:t> (4 </a:t>
            </a:r>
            <a:r>
              <a:rPr lang="et-EE" dirty="0" err="1" smtClean="0"/>
              <a:t>persons</a:t>
            </a:r>
            <a:r>
              <a:rPr lang="et-EE" dirty="0" smtClean="0"/>
              <a:t>)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competition</a:t>
            </a:r>
            <a:endParaRPr lang="et-EE" dirty="0" smtClean="0"/>
          </a:p>
          <a:p>
            <a:r>
              <a:rPr lang="et-EE" dirty="0" err="1" smtClean="0"/>
              <a:t>Costs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participate</a:t>
            </a:r>
            <a:r>
              <a:rPr lang="et-EE" dirty="0" smtClean="0"/>
              <a:t> </a:t>
            </a:r>
            <a:r>
              <a:rPr lang="et-EE" dirty="0" err="1" smtClean="0"/>
              <a:t>will</a:t>
            </a:r>
            <a:r>
              <a:rPr lang="et-EE" dirty="0" smtClean="0"/>
              <a:t> </a:t>
            </a:r>
            <a:r>
              <a:rPr lang="et-EE" dirty="0" err="1" smtClean="0"/>
              <a:t>be</a:t>
            </a:r>
            <a:r>
              <a:rPr lang="et-EE" dirty="0" smtClean="0"/>
              <a:t> </a:t>
            </a:r>
            <a:r>
              <a:rPr lang="et-EE" dirty="0" err="1" smtClean="0"/>
              <a:t>covered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85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Cyber </a:t>
            </a:r>
            <a:r>
              <a:rPr lang="et-EE" dirty="0" err="1" smtClean="0"/>
              <a:t>Challenge</a:t>
            </a:r>
            <a:r>
              <a:rPr lang="et-EE" dirty="0" smtClean="0"/>
              <a:t>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</a:t>
            </a:r>
            <a:r>
              <a:rPr lang="en-US" dirty="0" smtClean="0"/>
              <a:t>ingle fictional, simulated cyber attack scenario </a:t>
            </a:r>
            <a:r>
              <a:rPr lang="en-US" dirty="0" err="1" smtClean="0"/>
              <a:t>evolv</a:t>
            </a:r>
            <a:r>
              <a:rPr lang="et-EE" dirty="0" err="1" smtClean="0"/>
              <a:t>ing</a:t>
            </a:r>
            <a:r>
              <a:rPr lang="en-US" dirty="0" smtClean="0"/>
              <a:t> and </a:t>
            </a:r>
            <a:r>
              <a:rPr lang="en-US" dirty="0" err="1" smtClean="0"/>
              <a:t>escalat</a:t>
            </a:r>
            <a:r>
              <a:rPr lang="et-EE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throug</a:t>
            </a:r>
            <a:r>
              <a:rPr lang="et-EE" dirty="0" err="1" smtClean="0"/>
              <a:t>hout</a:t>
            </a:r>
            <a:r>
              <a:rPr lang="et-EE" dirty="0" smtClean="0"/>
              <a:t> </a:t>
            </a:r>
            <a:r>
              <a:rPr lang="et-EE" dirty="0" err="1" smtClean="0"/>
              <a:t>competition</a:t>
            </a:r>
            <a:endParaRPr lang="en-GB" dirty="0"/>
          </a:p>
          <a:p>
            <a:pPr lvl="1">
              <a:buFont typeface="Calibri" panose="020F0502020204030204" pitchFamily="34" charset="0"/>
              <a:buChar char="‐"/>
            </a:pPr>
            <a:r>
              <a:rPr lang="en-US" dirty="0"/>
              <a:t>challenges faced by state, military, and industry actors related to the cyber incident</a:t>
            </a:r>
            <a:endParaRPr lang="en-GB" dirty="0" smtClean="0"/>
          </a:p>
          <a:p>
            <a:r>
              <a:rPr lang="et-EE" dirty="0" smtClean="0"/>
              <a:t>W</a:t>
            </a:r>
            <a:r>
              <a:rPr lang="en-GB" dirty="0" err="1" smtClean="0"/>
              <a:t>ritten</a:t>
            </a:r>
            <a:r>
              <a:rPr lang="en-GB" dirty="0" smtClean="0"/>
              <a:t> </a:t>
            </a:r>
            <a:r>
              <a:rPr lang="en-GB" dirty="0"/>
              <a:t>policy </a:t>
            </a:r>
            <a:r>
              <a:rPr lang="en-GB" dirty="0" smtClean="0"/>
              <a:t>briefs</a:t>
            </a:r>
            <a:r>
              <a:rPr lang="et-EE" dirty="0" smtClean="0"/>
              <a:t> </a:t>
            </a:r>
            <a:r>
              <a:rPr lang="et-EE" dirty="0" err="1" smtClean="0"/>
              <a:t>prepared</a:t>
            </a:r>
            <a:r>
              <a:rPr lang="et-EE" dirty="0" smtClean="0"/>
              <a:t> in </a:t>
            </a:r>
            <a:r>
              <a:rPr lang="et-EE" dirty="0" err="1" smtClean="0"/>
              <a:t>advance</a:t>
            </a:r>
            <a:endParaRPr lang="et-EE" dirty="0" smtClean="0"/>
          </a:p>
          <a:p>
            <a:r>
              <a:rPr lang="et-EE" dirty="0" smtClean="0"/>
              <a:t>10 </a:t>
            </a:r>
            <a:r>
              <a:rPr lang="et-EE" dirty="0" err="1" smtClean="0"/>
              <a:t>minute</a:t>
            </a:r>
            <a:r>
              <a:rPr lang="et-EE" dirty="0" smtClean="0"/>
              <a:t> oral </a:t>
            </a:r>
            <a:r>
              <a:rPr lang="et-EE" dirty="0" err="1" smtClean="0"/>
              <a:t>presentation</a:t>
            </a:r>
            <a:r>
              <a:rPr lang="et-EE" dirty="0" smtClean="0"/>
              <a:t> on </a:t>
            </a:r>
            <a:r>
              <a:rPr lang="et-EE" dirty="0" err="1" smtClean="0"/>
              <a:t>policy</a:t>
            </a:r>
            <a:r>
              <a:rPr lang="et-EE" dirty="0" smtClean="0"/>
              <a:t> </a:t>
            </a:r>
            <a:r>
              <a:rPr lang="et-EE" dirty="0" err="1" smtClean="0"/>
              <a:t>brief</a:t>
            </a:r>
            <a:r>
              <a:rPr lang="et-EE" dirty="0" smtClean="0"/>
              <a:t> at </a:t>
            </a:r>
            <a:r>
              <a:rPr lang="et-EE" dirty="0" err="1" smtClean="0"/>
              <a:t>competition</a:t>
            </a:r>
            <a:r>
              <a:rPr lang="et-EE" dirty="0" smtClean="0"/>
              <a:t> (no </a:t>
            </a:r>
            <a:r>
              <a:rPr lang="et-EE" dirty="0" err="1" smtClean="0"/>
              <a:t>powerpoint</a:t>
            </a:r>
            <a:r>
              <a:rPr lang="et-EE" dirty="0" smtClean="0"/>
              <a:t>/ </a:t>
            </a:r>
            <a:r>
              <a:rPr lang="et-EE" dirty="0" err="1" smtClean="0"/>
              <a:t>other</a:t>
            </a:r>
            <a:r>
              <a:rPr lang="et-EE" dirty="0" smtClean="0"/>
              <a:t> aids)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8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323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Strategic issues in Cyber Security ITX 8050</vt:lpstr>
      <vt:lpstr>Today</vt:lpstr>
      <vt:lpstr>Background</vt:lpstr>
      <vt:lpstr>Content</vt:lpstr>
      <vt:lpstr>Requirements to pass</vt:lpstr>
      <vt:lpstr>Lecturers</vt:lpstr>
      <vt:lpstr>PowerPoint Presentation</vt:lpstr>
      <vt:lpstr>Cyber Challenge (1)</vt:lpstr>
      <vt:lpstr>Cyber Challenge (2)</vt:lpstr>
    </vt:vector>
  </TitlesOfParts>
  <Company>Tallinna Tehnikaülikool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Cyber Security ITX 8050</dc:title>
  <dc:creator>Tiia Sõmer</dc:creator>
  <cp:lastModifiedBy>Tiia Sõmer</cp:lastModifiedBy>
  <cp:revision>16</cp:revision>
  <dcterms:created xsi:type="dcterms:W3CDTF">2015-11-05T10:33:15Z</dcterms:created>
  <dcterms:modified xsi:type="dcterms:W3CDTF">2015-11-05T15:35:21Z</dcterms:modified>
</cp:coreProperties>
</file>