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79" r:id="rId7"/>
    <p:sldId id="273" r:id="rId8"/>
    <p:sldId id="261" r:id="rId9"/>
    <p:sldId id="274" r:id="rId10"/>
    <p:sldId id="275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77" r:id="rId19"/>
    <p:sldId id="280" r:id="rId20"/>
    <p:sldId id="269" r:id="rId21"/>
    <p:sldId id="270" r:id="rId22"/>
    <p:sldId id="271" r:id="rId23"/>
    <p:sldId id="272" r:id="rId24"/>
    <p:sldId id="278" r:id="rId2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ocuments\tty\java\2015\praktikumid\prax-01-abimaterjali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ocuments\tty\java\2015\praktikumid\prax-01-abimaterjali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Tunni</a:t>
            </a:r>
            <a:r>
              <a:rPr lang="et-EE" baseline="0"/>
              <a:t> jagunemine</a:t>
            </a:r>
            <a:endParaRPr lang="et-E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0.10555555555555556"/>
                  <c:y val="-1.3888888888888888E-2"/>
                </c:manualLayout>
              </c:layout>
              <c:tx>
                <c:rich>
                  <a:bodyPr/>
                  <a:lstStyle/>
                  <a:p>
                    <a:fld id="{EA5CDFC1-81B0-4ABC-A9AF-32AEC9D87C86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br>
                      <a:rPr lang="en-US" baseline="0"/>
                    </a:br>
                    <a:r>
                      <a:rPr lang="en-US" baseline="0"/>
                      <a:t>30-40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98F54EA-080B-4F70-AD60-70DF06A17DAE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r>
                      <a:rPr lang="en-US"/>
                      <a:t>20-30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harjutuse hindamine</c:v>
                </c:pt>
                <c:pt idx="1">
                  <c:v>eelmise harjutuse näidislahendus</c:v>
                </c:pt>
                <c:pt idx="2">
                  <c:v>uus materjal</c:v>
                </c:pt>
                <c:pt idx="3">
                  <c:v>praktilised näited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Hinnete jaotus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Tudengeid</c:v>
          </c:tx>
          <c:spPr>
            <a:solidFill>
              <a:schemeClr val="accent1"/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</c:dPt>
          <c:cat>
            <c:numRef>
              <c:f>Sheet1!$A$8:$A$13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cat>
          <c:val>
            <c:numRef>
              <c:f>Sheet1!$B$8:$B$13</c:f>
              <c:numCache>
                <c:formatCode>General</c:formatCode>
                <c:ptCount val="6"/>
                <c:pt idx="0">
                  <c:v>38</c:v>
                </c:pt>
                <c:pt idx="1">
                  <c:v>27</c:v>
                </c:pt>
                <c:pt idx="2">
                  <c:v>30</c:v>
                </c:pt>
                <c:pt idx="3">
                  <c:v>49</c:v>
                </c:pt>
                <c:pt idx="4">
                  <c:v>26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724080"/>
        <c:axId val="384739760"/>
      </c:barChart>
      <c:catAx>
        <c:axId val="38472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84739760"/>
        <c:crosses val="autoZero"/>
        <c:auto val="1"/>
        <c:lblAlgn val="ctr"/>
        <c:lblOffset val="100"/>
        <c:noMultiLvlLbl val="0"/>
      </c:catAx>
      <c:valAx>
        <c:axId val="3847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8472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329AC-BD88-4656-B43A-0E42ADA22C0D}" type="datetimeFigureOut">
              <a:rPr lang="et-EE" smtClean="0"/>
              <a:t>2015-02-03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295F9-156B-49F1-A129-0451FA3106D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067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295F9-156B-49F1-A129-0451FA3106D5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576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4556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Loeng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524000" y="4180689"/>
            <a:ext cx="9144000" cy="455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smtClean="0">
                <a:solidFill>
                  <a:schemeClr val="bg1">
                    <a:lumMod val="50000"/>
                  </a:schemeClr>
                </a:solidFill>
              </a:rPr>
              <a:t>http://courses.cs.ttu.ee/pages/ITI0011</a:t>
            </a:r>
            <a:endParaRPr lang="et-E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524000" y="109139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31F7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dirty="0" smtClean="0"/>
              <a:t>Programmeerimise</a:t>
            </a:r>
            <a:br>
              <a:rPr lang="et-EE" dirty="0" smtClean="0"/>
            </a:br>
            <a:r>
              <a:rPr lang="et-EE" dirty="0" smtClean="0"/>
              <a:t>põhikursus</a:t>
            </a:r>
            <a:r>
              <a:rPr lang="et-EE" baseline="0" dirty="0" smtClean="0"/>
              <a:t> Javas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36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485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403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576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90058"/>
          </a:xfrm>
        </p:spPr>
        <p:txBody>
          <a:bodyPr anchor="b"/>
          <a:lstStyle>
            <a:lvl1pPr algn="ctr">
              <a:defRPr sz="6000">
                <a:solidFill>
                  <a:srgbClr val="031F73"/>
                </a:solidFill>
              </a:defRPr>
            </a:lvl1pPr>
          </a:lstStyle>
          <a:p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556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524000" y="4180689"/>
            <a:ext cx="9144000" cy="455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smtClean="0">
                <a:solidFill>
                  <a:schemeClr val="bg1">
                    <a:lumMod val="50000"/>
                  </a:schemeClr>
                </a:solidFill>
              </a:rPr>
              <a:t>http://courses.cs.ttu.ee/pages/ITI0011</a:t>
            </a:r>
            <a:endParaRPr lang="et-E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2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79" y="137432"/>
            <a:ext cx="11299371" cy="103822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379" y="1240971"/>
            <a:ext cx="11299371" cy="5298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39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518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685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725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640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541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484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6379" y="137432"/>
            <a:ext cx="11299371" cy="52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9" y="726620"/>
            <a:ext cx="11299371" cy="5812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6379" y="6596742"/>
            <a:ext cx="2849335" cy="222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 smtClean="0"/>
              <a:t>2015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908"/>
            <a:ext cx="4114800" cy="222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 smtClean="0"/>
              <a:t>ITI0011 - Praktikum 1</a:t>
            </a: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2550" y="6604906"/>
            <a:ext cx="2743200" cy="222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7EC0-9B6E-47CF-9D4A-8BA18C35A70E}" type="slidenum">
              <a:rPr lang="et-EE" smtClean="0"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6957" y="6572249"/>
            <a:ext cx="11838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07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31F7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ttu.ee/pages/ITI0011:Tikum&#228;ng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java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clipse.org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jav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go.luberg@ttu.e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hws.edu/javanotes/" TargetMode="External"/><Relationship Id="rId2" Type="http://schemas.openxmlformats.org/officeDocument/2006/relationships/hyperlink" Target="http://courses.cs.ttu.ee/pages/ITI0011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mindviewinc.com/Books/TIJ4/" TargetMode="External"/><Relationship Id="rId4" Type="http://schemas.openxmlformats.org/officeDocument/2006/relationships/hyperlink" Target="http://docs.oracle.com/javase/tutoria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ttu.ee/apps/java15/" TargetMode="External"/><Relationship Id="rId2" Type="http://schemas.openxmlformats.org/officeDocument/2006/relationships/hyperlink" Target="http://groups.google.com/group/iti0011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Praktikum </a:t>
            </a:r>
            <a:r>
              <a:rPr lang="et-EE" dirty="0" smtClean="0"/>
              <a:t>1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 smtClean="0"/>
              <a:t>ITI0011 - </a:t>
            </a:r>
            <a:r>
              <a:rPr lang="et-EE" dirty="0" smtClean="0"/>
              <a:t>Praktikum </a:t>
            </a:r>
            <a:r>
              <a:rPr lang="et-EE" dirty="0" smtClean="0"/>
              <a:t>1</a:t>
            </a: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24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Harjutusülesanded - hindamine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1800" dirty="0" smtClean="0"/>
              <a:t>Tudeng on lahenduse esitanud ja tuleb tundi, kus seda hinnatakse</a:t>
            </a:r>
          </a:p>
          <a:p>
            <a:r>
              <a:rPr lang="et-EE" sz="1800" dirty="0" smtClean="0"/>
              <a:t>Kohale tulnud tudengid jagatakse suvaliselt paaridesse</a:t>
            </a:r>
          </a:p>
          <a:p>
            <a:r>
              <a:rPr lang="et-EE" sz="1800" dirty="0" smtClean="0"/>
              <a:t>Paarisiseselt tudengid hindavad üksteise töid</a:t>
            </a:r>
          </a:p>
          <a:p>
            <a:pPr lvl="1"/>
            <a:r>
              <a:rPr lang="et-EE" sz="1600" dirty="0" smtClean="0"/>
              <a:t>Tudengid peavad omavahel oma koodi tööpõhimõtteid teisele seletama</a:t>
            </a:r>
          </a:p>
          <a:p>
            <a:pPr lvl="1"/>
            <a:r>
              <a:rPr lang="et-EE" sz="1600" dirty="0" smtClean="0"/>
              <a:t>Hinnatakse: töökindlust, arusaadavust, koodistiili</a:t>
            </a:r>
          </a:p>
          <a:p>
            <a:r>
              <a:rPr lang="et-EE" sz="1800" dirty="0" smtClean="0"/>
              <a:t>Kui hindamisprotsess on läbitud, saavad mõlemad tudengid 0.25 punkti juurde.</a:t>
            </a:r>
          </a:p>
          <a:p>
            <a:r>
              <a:rPr lang="et-EE" sz="1800" dirty="0" smtClean="0"/>
              <a:t>Lisaks saavad tudengid kuni 0.25 punkti:</a:t>
            </a:r>
          </a:p>
          <a:p>
            <a:pPr lvl="1"/>
            <a:r>
              <a:rPr lang="et-EE" sz="1600" dirty="0" smtClean="0"/>
              <a:t>vastavalt teise tudengi hindele</a:t>
            </a:r>
          </a:p>
          <a:p>
            <a:pPr lvl="1"/>
            <a:r>
              <a:rPr lang="et-EE" sz="1600" dirty="0" smtClean="0"/>
              <a:t>vastavalt oma hinnangu korrektsusele teise töö kohta</a:t>
            </a:r>
            <a:endParaRPr lang="et-EE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10</a:t>
            </a:fld>
            <a:endParaRPr lang="et-EE"/>
          </a:p>
        </p:txBody>
      </p:sp>
      <p:sp>
        <p:nvSpPr>
          <p:cNvPr id="7" name="Smiley Face 6"/>
          <p:cNvSpPr/>
          <p:nvPr/>
        </p:nvSpPr>
        <p:spPr>
          <a:xfrm>
            <a:off x="1081454" y="5354517"/>
            <a:ext cx="747346" cy="76493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Smiley Face 7"/>
          <p:cNvSpPr/>
          <p:nvPr/>
        </p:nvSpPr>
        <p:spPr>
          <a:xfrm>
            <a:off x="334108" y="4906736"/>
            <a:ext cx="747346" cy="764931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9" name="Smiley Face 8"/>
          <p:cNvSpPr/>
          <p:nvPr/>
        </p:nvSpPr>
        <p:spPr>
          <a:xfrm>
            <a:off x="511525" y="5617657"/>
            <a:ext cx="747346" cy="764931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Smiley Face 9"/>
          <p:cNvSpPr/>
          <p:nvPr/>
        </p:nvSpPr>
        <p:spPr>
          <a:xfrm>
            <a:off x="1358727" y="4748161"/>
            <a:ext cx="747346" cy="764931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Right Arrow 10"/>
          <p:cNvSpPr/>
          <p:nvPr/>
        </p:nvSpPr>
        <p:spPr>
          <a:xfrm>
            <a:off x="2289142" y="5254032"/>
            <a:ext cx="914400" cy="835269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Smiley Face 11"/>
          <p:cNvSpPr/>
          <p:nvPr/>
        </p:nvSpPr>
        <p:spPr>
          <a:xfrm>
            <a:off x="3386611" y="4748161"/>
            <a:ext cx="747346" cy="764931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Smiley Face 12"/>
          <p:cNvSpPr/>
          <p:nvPr/>
        </p:nvSpPr>
        <p:spPr>
          <a:xfrm>
            <a:off x="3379388" y="5570241"/>
            <a:ext cx="747346" cy="764931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Smiley Face 13"/>
          <p:cNvSpPr/>
          <p:nvPr/>
        </p:nvSpPr>
        <p:spPr>
          <a:xfrm>
            <a:off x="4762447" y="4748161"/>
            <a:ext cx="747346" cy="76493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Smiley Face 14"/>
          <p:cNvSpPr/>
          <p:nvPr/>
        </p:nvSpPr>
        <p:spPr>
          <a:xfrm>
            <a:off x="4762447" y="5569612"/>
            <a:ext cx="747346" cy="764931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Freeform 15"/>
          <p:cNvSpPr/>
          <p:nvPr/>
        </p:nvSpPr>
        <p:spPr>
          <a:xfrm>
            <a:off x="3261946" y="4747848"/>
            <a:ext cx="1107831" cy="1688123"/>
          </a:xfrm>
          <a:custGeom>
            <a:avLst/>
            <a:gdLst>
              <a:gd name="connsiteX0" fmla="*/ 1107831 w 1107831"/>
              <a:gd name="connsiteY0" fmla="*/ 474784 h 1688123"/>
              <a:gd name="connsiteX1" fmla="*/ 1072662 w 1107831"/>
              <a:gd name="connsiteY1" fmla="*/ 703384 h 1688123"/>
              <a:gd name="connsiteX2" fmla="*/ 1055077 w 1107831"/>
              <a:gd name="connsiteY2" fmla="*/ 1213338 h 1688123"/>
              <a:gd name="connsiteX3" fmla="*/ 1046285 w 1107831"/>
              <a:gd name="connsiteY3" fmla="*/ 1257300 h 1688123"/>
              <a:gd name="connsiteX4" fmla="*/ 1037493 w 1107831"/>
              <a:gd name="connsiteY4" fmla="*/ 1336431 h 1688123"/>
              <a:gd name="connsiteX5" fmla="*/ 1019908 w 1107831"/>
              <a:gd name="connsiteY5" fmla="*/ 1406769 h 1688123"/>
              <a:gd name="connsiteX6" fmla="*/ 1011116 w 1107831"/>
              <a:gd name="connsiteY6" fmla="*/ 1441938 h 1688123"/>
              <a:gd name="connsiteX7" fmla="*/ 975946 w 1107831"/>
              <a:gd name="connsiteY7" fmla="*/ 1494692 h 1688123"/>
              <a:gd name="connsiteX8" fmla="*/ 905608 w 1107831"/>
              <a:gd name="connsiteY8" fmla="*/ 1573823 h 1688123"/>
              <a:gd name="connsiteX9" fmla="*/ 879231 w 1107831"/>
              <a:gd name="connsiteY9" fmla="*/ 1591407 h 1688123"/>
              <a:gd name="connsiteX10" fmla="*/ 764931 w 1107831"/>
              <a:gd name="connsiteY10" fmla="*/ 1635369 h 1688123"/>
              <a:gd name="connsiteX11" fmla="*/ 729762 w 1107831"/>
              <a:gd name="connsiteY11" fmla="*/ 1644161 h 1688123"/>
              <a:gd name="connsiteX12" fmla="*/ 641839 w 1107831"/>
              <a:gd name="connsiteY12" fmla="*/ 1670538 h 1688123"/>
              <a:gd name="connsiteX13" fmla="*/ 615462 w 1107831"/>
              <a:gd name="connsiteY13" fmla="*/ 1679331 h 1688123"/>
              <a:gd name="connsiteX14" fmla="*/ 571500 w 1107831"/>
              <a:gd name="connsiteY14" fmla="*/ 1688123 h 1688123"/>
              <a:gd name="connsiteX15" fmla="*/ 298939 w 1107831"/>
              <a:gd name="connsiteY15" fmla="*/ 1679331 h 1688123"/>
              <a:gd name="connsiteX16" fmla="*/ 272562 w 1107831"/>
              <a:gd name="connsiteY16" fmla="*/ 1661746 h 1688123"/>
              <a:gd name="connsiteX17" fmla="*/ 219808 w 1107831"/>
              <a:gd name="connsiteY17" fmla="*/ 1644161 h 1688123"/>
              <a:gd name="connsiteX18" fmla="*/ 193431 w 1107831"/>
              <a:gd name="connsiteY18" fmla="*/ 1635369 h 1688123"/>
              <a:gd name="connsiteX19" fmla="*/ 140677 w 1107831"/>
              <a:gd name="connsiteY19" fmla="*/ 1573823 h 1688123"/>
              <a:gd name="connsiteX20" fmla="*/ 114300 w 1107831"/>
              <a:gd name="connsiteY20" fmla="*/ 1521069 h 1688123"/>
              <a:gd name="connsiteX21" fmla="*/ 87923 w 1107831"/>
              <a:gd name="connsiteY21" fmla="*/ 1494692 h 1688123"/>
              <a:gd name="connsiteX22" fmla="*/ 70339 w 1107831"/>
              <a:gd name="connsiteY22" fmla="*/ 1433146 h 1688123"/>
              <a:gd name="connsiteX23" fmla="*/ 61546 w 1107831"/>
              <a:gd name="connsiteY23" fmla="*/ 1406769 h 1688123"/>
              <a:gd name="connsiteX24" fmla="*/ 43962 w 1107831"/>
              <a:gd name="connsiteY24" fmla="*/ 1283677 h 1688123"/>
              <a:gd name="connsiteX25" fmla="*/ 35170 w 1107831"/>
              <a:gd name="connsiteY25" fmla="*/ 1257300 h 1688123"/>
              <a:gd name="connsiteX26" fmla="*/ 17585 w 1107831"/>
              <a:gd name="connsiteY26" fmla="*/ 1090246 h 1688123"/>
              <a:gd name="connsiteX27" fmla="*/ 0 w 1107831"/>
              <a:gd name="connsiteY27" fmla="*/ 967154 h 1688123"/>
              <a:gd name="connsiteX28" fmla="*/ 8793 w 1107831"/>
              <a:gd name="connsiteY28" fmla="*/ 606669 h 1688123"/>
              <a:gd name="connsiteX29" fmla="*/ 17585 w 1107831"/>
              <a:gd name="connsiteY29" fmla="*/ 553915 h 1688123"/>
              <a:gd name="connsiteX30" fmla="*/ 26377 w 1107831"/>
              <a:gd name="connsiteY30" fmla="*/ 492369 h 1688123"/>
              <a:gd name="connsiteX31" fmla="*/ 35170 w 1107831"/>
              <a:gd name="connsiteY31" fmla="*/ 351692 h 1688123"/>
              <a:gd name="connsiteX32" fmla="*/ 43962 w 1107831"/>
              <a:gd name="connsiteY32" fmla="*/ 325315 h 1688123"/>
              <a:gd name="connsiteX33" fmla="*/ 70339 w 1107831"/>
              <a:gd name="connsiteY33" fmla="*/ 211015 h 1688123"/>
              <a:gd name="connsiteX34" fmla="*/ 87923 w 1107831"/>
              <a:gd name="connsiteY34" fmla="*/ 175846 h 1688123"/>
              <a:gd name="connsiteX35" fmla="*/ 131885 w 1107831"/>
              <a:gd name="connsiteY35" fmla="*/ 114300 h 1688123"/>
              <a:gd name="connsiteX36" fmla="*/ 149470 w 1107831"/>
              <a:gd name="connsiteY36" fmla="*/ 87923 h 1688123"/>
              <a:gd name="connsiteX37" fmla="*/ 184639 w 1107831"/>
              <a:gd name="connsiteY37" fmla="*/ 61546 h 1688123"/>
              <a:gd name="connsiteX38" fmla="*/ 211016 w 1107831"/>
              <a:gd name="connsiteY38" fmla="*/ 35169 h 1688123"/>
              <a:gd name="connsiteX39" fmla="*/ 272562 w 1107831"/>
              <a:gd name="connsiteY39" fmla="*/ 17584 h 1688123"/>
              <a:gd name="connsiteX40" fmla="*/ 334108 w 1107831"/>
              <a:gd name="connsiteY40" fmla="*/ 0 h 1688123"/>
              <a:gd name="connsiteX41" fmla="*/ 571500 w 1107831"/>
              <a:gd name="connsiteY41" fmla="*/ 8792 h 1688123"/>
              <a:gd name="connsiteX42" fmla="*/ 624254 w 1107831"/>
              <a:gd name="connsiteY42" fmla="*/ 26377 h 1688123"/>
              <a:gd name="connsiteX43" fmla="*/ 668216 w 1107831"/>
              <a:gd name="connsiteY43" fmla="*/ 35169 h 1688123"/>
              <a:gd name="connsiteX44" fmla="*/ 720970 w 1107831"/>
              <a:gd name="connsiteY44" fmla="*/ 61546 h 1688123"/>
              <a:gd name="connsiteX45" fmla="*/ 747346 w 1107831"/>
              <a:gd name="connsiteY45" fmla="*/ 79131 h 1688123"/>
              <a:gd name="connsiteX46" fmla="*/ 782516 w 1107831"/>
              <a:gd name="connsiteY46" fmla="*/ 87923 h 1688123"/>
              <a:gd name="connsiteX47" fmla="*/ 852854 w 1107831"/>
              <a:gd name="connsiteY47" fmla="*/ 123092 h 1688123"/>
              <a:gd name="connsiteX48" fmla="*/ 888023 w 1107831"/>
              <a:gd name="connsiteY48" fmla="*/ 158261 h 1688123"/>
              <a:gd name="connsiteX49" fmla="*/ 940777 w 1107831"/>
              <a:gd name="connsiteY49" fmla="*/ 193431 h 1688123"/>
              <a:gd name="connsiteX50" fmla="*/ 993531 w 1107831"/>
              <a:gd name="connsiteY50" fmla="*/ 237392 h 1688123"/>
              <a:gd name="connsiteX51" fmla="*/ 1046285 w 1107831"/>
              <a:gd name="connsiteY51" fmla="*/ 307731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07831" h="1688123">
                <a:moveTo>
                  <a:pt x="1107831" y="474784"/>
                </a:moveTo>
                <a:cubicBezTo>
                  <a:pt x="1064463" y="590431"/>
                  <a:pt x="1079549" y="528904"/>
                  <a:pt x="1072662" y="703384"/>
                </a:cubicBezTo>
                <a:cubicBezTo>
                  <a:pt x="1065953" y="873337"/>
                  <a:pt x="1060939" y="1043353"/>
                  <a:pt x="1055077" y="1213338"/>
                </a:cubicBezTo>
                <a:cubicBezTo>
                  <a:pt x="1054562" y="1228273"/>
                  <a:pt x="1048398" y="1242506"/>
                  <a:pt x="1046285" y="1257300"/>
                </a:cubicBezTo>
                <a:cubicBezTo>
                  <a:pt x="1042532" y="1283573"/>
                  <a:pt x="1041246" y="1310158"/>
                  <a:pt x="1037493" y="1336431"/>
                </a:cubicBezTo>
                <a:cubicBezTo>
                  <a:pt x="1029833" y="1390050"/>
                  <a:pt x="1031596" y="1365861"/>
                  <a:pt x="1019908" y="1406769"/>
                </a:cubicBezTo>
                <a:cubicBezTo>
                  <a:pt x="1016588" y="1418388"/>
                  <a:pt x="1016520" y="1431130"/>
                  <a:pt x="1011116" y="1441938"/>
                </a:cubicBezTo>
                <a:cubicBezTo>
                  <a:pt x="1001664" y="1460841"/>
                  <a:pt x="987669" y="1477107"/>
                  <a:pt x="975946" y="1494692"/>
                </a:cubicBezTo>
                <a:cubicBezTo>
                  <a:pt x="954802" y="1526407"/>
                  <a:pt x="941748" y="1549731"/>
                  <a:pt x="905608" y="1573823"/>
                </a:cubicBezTo>
                <a:cubicBezTo>
                  <a:pt x="896816" y="1579684"/>
                  <a:pt x="888825" y="1586979"/>
                  <a:pt x="879231" y="1591407"/>
                </a:cubicBezTo>
                <a:cubicBezTo>
                  <a:pt x="868428" y="1596393"/>
                  <a:pt x="796084" y="1626468"/>
                  <a:pt x="764931" y="1635369"/>
                </a:cubicBezTo>
                <a:cubicBezTo>
                  <a:pt x="753312" y="1638689"/>
                  <a:pt x="741485" y="1641230"/>
                  <a:pt x="729762" y="1644161"/>
                </a:cubicBezTo>
                <a:cubicBezTo>
                  <a:pt x="681645" y="1676239"/>
                  <a:pt x="722664" y="1654373"/>
                  <a:pt x="641839" y="1670538"/>
                </a:cubicBezTo>
                <a:cubicBezTo>
                  <a:pt x="632751" y="1672356"/>
                  <a:pt x="624453" y="1677083"/>
                  <a:pt x="615462" y="1679331"/>
                </a:cubicBezTo>
                <a:cubicBezTo>
                  <a:pt x="600964" y="1682956"/>
                  <a:pt x="586154" y="1685192"/>
                  <a:pt x="571500" y="1688123"/>
                </a:cubicBezTo>
                <a:cubicBezTo>
                  <a:pt x="480646" y="1685192"/>
                  <a:pt x="389488" y="1687321"/>
                  <a:pt x="298939" y="1679331"/>
                </a:cubicBezTo>
                <a:cubicBezTo>
                  <a:pt x="288413" y="1678402"/>
                  <a:pt x="282218" y="1666038"/>
                  <a:pt x="272562" y="1661746"/>
                </a:cubicBezTo>
                <a:cubicBezTo>
                  <a:pt x="255624" y="1654218"/>
                  <a:pt x="237393" y="1650023"/>
                  <a:pt x="219808" y="1644161"/>
                </a:cubicBezTo>
                <a:lnTo>
                  <a:pt x="193431" y="1635369"/>
                </a:lnTo>
                <a:cubicBezTo>
                  <a:pt x="153057" y="1574809"/>
                  <a:pt x="204643" y="1648452"/>
                  <a:pt x="140677" y="1573823"/>
                </a:cubicBezTo>
                <a:cubicBezTo>
                  <a:pt x="78423" y="1501192"/>
                  <a:pt x="161105" y="1591275"/>
                  <a:pt x="114300" y="1521069"/>
                </a:cubicBezTo>
                <a:cubicBezTo>
                  <a:pt x="107403" y="1510723"/>
                  <a:pt x="96715" y="1503484"/>
                  <a:pt x="87923" y="1494692"/>
                </a:cubicBezTo>
                <a:cubicBezTo>
                  <a:pt x="82062" y="1474177"/>
                  <a:pt x="76470" y="1453582"/>
                  <a:pt x="70339" y="1433146"/>
                </a:cubicBezTo>
                <a:cubicBezTo>
                  <a:pt x="67676" y="1424269"/>
                  <a:pt x="63204" y="1415888"/>
                  <a:pt x="61546" y="1406769"/>
                </a:cubicBezTo>
                <a:cubicBezTo>
                  <a:pt x="48233" y="1333551"/>
                  <a:pt x="58381" y="1348564"/>
                  <a:pt x="43962" y="1283677"/>
                </a:cubicBezTo>
                <a:cubicBezTo>
                  <a:pt x="41952" y="1274630"/>
                  <a:pt x="38101" y="1266092"/>
                  <a:pt x="35170" y="1257300"/>
                </a:cubicBezTo>
                <a:cubicBezTo>
                  <a:pt x="29308" y="1201615"/>
                  <a:pt x="22654" y="1146008"/>
                  <a:pt x="17585" y="1090246"/>
                </a:cubicBezTo>
                <a:cubicBezTo>
                  <a:pt x="7954" y="984301"/>
                  <a:pt x="19030" y="1024241"/>
                  <a:pt x="0" y="967154"/>
                </a:cubicBezTo>
                <a:cubicBezTo>
                  <a:pt x="2931" y="846992"/>
                  <a:pt x="3683" y="726758"/>
                  <a:pt x="8793" y="606669"/>
                </a:cubicBezTo>
                <a:cubicBezTo>
                  <a:pt x="9551" y="588858"/>
                  <a:pt x="14874" y="571535"/>
                  <a:pt x="17585" y="553915"/>
                </a:cubicBezTo>
                <a:cubicBezTo>
                  <a:pt x="20736" y="533432"/>
                  <a:pt x="23446" y="512884"/>
                  <a:pt x="26377" y="492369"/>
                </a:cubicBezTo>
                <a:cubicBezTo>
                  <a:pt x="29308" y="445477"/>
                  <a:pt x="30251" y="398418"/>
                  <a:pt x="35170" y="351692"/>
                </a:cubicBezTo>
                <a:cubicBezTo>
                  <a:pt x="36140" y="342475"/>
                  <a:pt x="42144" y="334403"/>
                  <a:pt x="43962" y="325315"/>
                </a:cubicBezTo>
                <a:cubicBezTo>
                  <a:pt x="53990" y="275175"/>
                  <a:pt x="47440" y="256815"/>
                  <a:pt x="70339" y="211015"/>
                </a:cubicBezTo>
                <a:cubicBezTo>
                  <a:pt x="76200" y="199292"/>
                  <a:pt x="81420" y="187226"/>
                  <a:pt x="87923" y="175846"/>
                </a:cubicBezTo>
                <a:cubicBezTo>
                  <a:pt x="99762" y="155128"/>
                  <a:pt x="118408" y="133167"/>
                  <a:pt x="131885" y="114300"/>
                </a:cubicBezTo>
                <a:cubicBezTo>
                  <a:pt x="138027" y="105701"/>
                  <a:pt x="141998" y="95395"/>
                  <a:pt x="149470" y="87923"/>
                </a:cubicBezTo>
                <a:cubicBezTo>
                  <a:pt x="159832" y="77561"/>
                  <a:pt x="173513" y="71083"/>
                  <a:pt x="184639" y="61546"/>
                </a:cubicBezTo>
                <a:cubicBezTo>
                  <a:pt x="194080" y="53454"/>
                  <a:pt x="200670" y="42066"/>
                  <a:pt x="211016" y="35169"/>
                </a:cubicBezTo>
                <a:cubicBezTo>
                  <a:pt x="218918" y="29901"/>
                  <a:pt x="267437" y="19048"/>
                  <a:pt x="272562" y="17584"/>
                </a:cubicBezTo>
                <a:cubicBezTo>
                  <a:pt x="360816" y="-7632"/>
                  <a:pt x="224217" y="27472"/>
                  <a:pt x="334108" y="0"/>
                </a:cubicBezTo>
                <a:cubicBezTo>
                  <a:pt x="413239" y="2931"/>
                  <a:pt x="492640" y="1623"/>
                  <a:pt x="571500" y="8792"/>
                </a:cubicBezTo>
                <a:cubicBezTo>
                  <a:pt x="589960" y="10470"/>
                  <a:pt x="606078" y="22742"/>
                  <a:pt x="624254" y="26377"/>
                </a:cubicBezTo>
                <a:lnTo>
                  <a:pt x="668216" y="35169"/>
                </a:lnTo>
                <a:cubicBezTo>
                  <a:pt x="685801" y="43961"/>
                  <a:pt x="703784" y="51998"/>
                  <a:pt x="720970" y="61546"/>
                </a:cubicBezTo>
                <a:cubicBezTo>
                  <a:pt x="730207" y="66678"/>
                  <a:pt x="737634" y="74968"/>
                  <a:pt x="747346" y="79131"/>
                </a:cubicBezTo>
                <a:cubicBezTo>
                  <a:pt x="758453" y="83891"/>
                  <a:pt x="770793" y="84992"/>
                  <a:pt x="782516" y="87923"/>
                </a:cubicBezTo>
                <a:cubicBezTo>
                  <a:pt x="805962" y="99646"/>
                  <a:pt x="834318" y="104556"/>
                  <a:pt x="852854" y="123092"/>
                </a:cubicBezTo>
                <a:cubicBezTo>
                  <a:pt x="864577" y="134815"/>
                  <a:pt x="875077" y="147904"/>
                  <a:pt x="888023" y="158261"/>
                </a:cubicBezTo>
                <a:cubicBezTo>
                  <a:pt x="904526" y="171464"/>
                  <a:pt x="925833" y="178487"/>
                  <a:pt x="940777" y="193431"/>
                </a:cubicBezTo>
                <a:cubicBezTo>
                  <a:pt x="974626" y="227279"/>
                  <a:pt x="956808" y="212910"/>
                  <a:pt x="993531" y="237392"/>
                </a:cubicBezTo>
                <a:cubicBezTo>
                  <a:pt x="1033298" y="297043"/>
                  <a:pt x="1013756" y="275202"/>
                  <a:pt x="1046285" y="3077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7" name="Freeform 16"/>
          <p:cNvSpPr/>
          <p:nvPr/>
        </p:nvSpPr>
        <p:spPr>
          <a:xfrm>
            <a:off x="4621564" y="4580794"/>
            <a:ext cx="987928" cy="1855177"/>
          </a:xfrm>
          <a:custGeom>
            <a:avLst/>
            <a:gdLst>
              <a:gd name="connsiteX0" fmla="*/ 143867 w 987928"/>
              <a:gd name="connsiteY0" fmla="*/ 149469 h 1855177"/>
              <a:gd name="connsiteX1" fmla="*/ 135075 w 987928"/>
              <a:gd name="connsiteY1" fmla="*/ 219808 h 1855177"/>
              <a:gd name="connsiteX2" fmla="*/ 99905 w 987928"/>
              <a:gd name="connsiteY2" fmla="*/ 342900 h 1855177"/>
              <a:gd name="connsiteX3" fmla="*/ 73528 w 987928"/>
              <a:gd name="connsiteY3" fmla="*/ 527538 h 1855177"/>
              <a:gd name="connsiteX4" fmla="*/ 29567 w 987928"/>
              <a:gd name="connsiteY4" fmla="*/ 703385 h 1855177"/>
              <a:gd name="connsiteX5" fmla="*/ 20775 w 987928"/>
              <a:gd name="connsiteY5" fmla="*/ 773723 h 1855177"/>
              <a:gd name="connsiteX6" fmla="*/ 11982 w 987928"/>
              <a:gd name="connsiteY6" fmla="*/ 835269 h 1855177"/>
              <a:gd name="connsiteX7" fmla="*/ 11982 w 987928"/>
              <a:gd name="connsiteY7" fmla="*/ 1362808 h 1855177"/>
              <a:gd name="connsiteX8" fmla="*/ 29567 w 987928"/>
              <a:gd name="connsiteY8" fmla="*/ 1424354 h 1855177"/>
              <a:gd name="connsiteX9" fmla="*/ 38359 w 987928"/>
              <a:gd name="connsiteY9" fmla="*/ 1450731 h 1855177"/>
              <a:gd name="connsiteX10" fmla="*/ 64736 w 987928"/>
              <a:gd name="connsiteY10" fmla="*/ 1494692 h 1855177"/>
              <a:gd name="connsiteX11" fmla="*/ 108698 w 987928"/>
              <a:gd name="connsiteY11" fmla="*/ 1565031 h 1855177"/>
              <a:gd name="connsiteX12" fmla="*/ 126282 w 987928"/>
              <a:gd name="connsiteY12" fmla="*/ 1600200 h 1855177"/>
              <a:gd name="connsiteX13" fmla="*/ 214205 w 987928"/>
              <a:gd name="connsiteY13" fmla="*/ 1661746 h 1855177"/>
              <a:gd name="connsiteX14" fmla="*/ 284544 w 987928"/>
              <a:gd name="connsiteY14" fmla="*/ 1732085 h 1855177"/>
              <a:gd name="connsiteX15" fmla="*/ 354882 w 987928"/>
              <a:gd name="connsiteY15" fmla="*/ 1793631 h 1855177"/>
              <a:gd name="connsiteX16" fmla="*/ 407636 w 987928"/>
              <a:gd name="connsiteY16" fmla="*/ 1828800 h 1855177"/>
              <a:gd name="connsiteX17" fmla="*/ 460390 w 987928"/>
              <a:gd name="connsiteY17" fmla="*/ 1846385 h 1855177"/>
              <a:gd name="connsiteX18" fmla="*/ 486767 w 987928"/>
              <a:gd name="connsiteY18" fmla="*/ 1855177 h 1855177"/>
              <a:gd name="connsiteX19" fmla="*/ 618652 w 987928"/>
              <a:gd name="connsiteY19" fmla="*/ 1846385 h 1855177"/>
              <a:gd name="connsiteX20" fmla="*/ 645028 w 987928"/>
              <a:gd name="connsiteY20" fmla="*/ 1837592 h 1855177"/>
              <a:gd name="connsiteX21" fmla="*/ 688990 w 987928"/>
              <a:gd name="connsiteY21" fmla="*/ 1828800 h 1855177"/>
              <a:gd name="connsiteX22" fmla="*/ 715367 w 987928"/>
              <a:gd name="connsiteY22" fmla="*/ 1802423 h 1855177"/>
              <a:gd name="connsiteX23" fmla="*/ 794498 w 987928"/>
              <a:gd name="connsiteY23" fmla="*/ 1758461 h 1855177"/>
              <a:gd name="connsiteX24" fmla="*/ 856044 w 987928"/>
              <a:gd name="connsiteY24" fmla="*/ 1696915 h 1855177"/>
              <a:gd name="connsiteX25" fmla="*/ 882421 w 987928"/>
              <a:gd name="connsiteY25" fmla="*/ 1670538 h 1855177"/>
              <a:gd name="connsiteX26" fmla="*/ 900005 w 987928"/>
              <a:gd name="connsiteY26" fmla="*/ 1635369 h 1855177"/>
              <a:gd name="connsiteX27" fmla="*/ 926382 w 987928"/>
              <a:gd name="connsiteY27" fmla="*/ 1591408 h 1855177"/>
              <a:gd name="connsiteX28" fmla="*/ 943967 w 987928"/>
              <a:gd name="connsiteY28" fmla="*/ 1529861 h 1855177"/>
              <a:gd name="connsiteX29" fmla="*/ 961552 w 987928"/>
              <a:gd name="connsiteY29" fmla="*/ 1406769 h 1855177"/>
              <a:gd name="connsiteX30" fmla="*/ 987928 w 987928"/>
              <a:gd name="connsiteY30" fmla="*/ 1055077 h 1855177"/>
              <a:gd name="connsiteX31" fmla="*/ 979136 w 987928"/>
              <a:gd name="connsiteY31" fmla="*/ 457200 h 1855177"/>
              <a:gd name="connsiteX32" fmla="*/ 970344 w 987928"/>
              <a:gd name="connsiteY32" fmla="*/ 430823 h 1855177"/>
              <a:gd name="connsiteX33" fmla="*/ 952759 w 987928"/>
              <a:gd name="connsiteY33" fmla="*/ 351692 h 1855177"/>
              <a:gd name="connsiteX34" fmla="*/ 943967 w 987928"/>
              <a:gd name="connsiteY34" fmla="*/ 325315 h 1855177"/>
              <a:gd name="connsiteX35" fmla="*/ 926382 w 987928"/>
              <a:gd name="connsiteY35" fmla="*/ 254977 h 1855177"/>
              <a:gd name="connsiteX36" fmla="*/ 908798 w 987928"/>
              <a:gd name="connsiteY36" fmla="*/ 193431 h 1855177"/>
              <a:gd name="connsiteX37" fmla="*/ 891213 w 987928"/>
              <a:gd name="connsiteY37" fmla="*/ 167054 h 1855177"/>
              <a:gd name="connsiteX38" fmla="*/ 873628 w 987928"/>
              <a:gd name="connsiteY38" fmla="*/ 131885 h 1855177"/>
              <a:gd name="connsiteX39" fmla="*/ 820875 w 987928"/>
              <a:gd name="connsiteY39" fmla="*/ 70338 h 1855177"/>
              <a:gd name="connsiteX40" fmla="*/ 785705 w 987928"/>
              <a:gd name="connsiteY40" fmla="*/ 43961 h 1855177"/>
              <a:gd name="connsiteX41" fmla="*/ 759328 w 987928"/>
              <a:gd name="connsiteY41" fmla="*/ 35169 h 1855177"/>
              <a:gd name="connsiteX42" fmla="*/ 732952 w 987928"/>
              <a:gd name="connsiteY42" fmla="*/ 17585 h 1855177"/>
              <a:gd name="connsiteX43" fmla="*/ 680198 w 987928"/>
              <a:gd name="connsiteY43" fmla="*/ 0 h 1855177"/>
              <a:gd name="connsiteX44" fmla="*/ 416428 w 987928"/>
              <a:gd name="connsiteY44" fmla="*/ 8792 h 1855177"/>
              <a:gd name="connsiteX45" fmla="*/ 337298 w 987928"/>
              <a:gd name="connsiteY45" fmla="*/ 43961 h 1855177"/>
              <a:gd name="connsiteX46" fmla="*/ 310921 w 987928"/>
              <a:gd name="connsiteY46" fmla="*/ 52754 h 1855177"/>
              <a:gd name="connsiteX47" fmla="*/ 266959 w 987928"/>
              <a:gd name="connsiteY47" fmla="*/ 70338 h 1855177"/>
              <a:gd name="connsiteX48" fmla="*/ 222998 w 987928"/>
              <a:gd name="connsiteY48" fmla="*/ 79131 h 1855177"/>
              <a:gd name="connsiteX49" fmla="*/ 161452 w 987928"/>
              <a:gd name="connsiteY49" fmla="*/ 96715 h 1855177"/>
              <a:gd name="connsiteX50" fmla="*/ 143867 w 987928"/>
              <a:gd name="connsiteY50" fmla="*/ 149469 h 185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987928" h="1855177">
                <a:moveTo>
                  <a:pt x="143867" y="149469"/>
                </a:moveTo>
                <a:cubicBezTo>
                  <a:pt x="139471" y="169984"/>
                  <a:pt x="140312" y="196767"/>
                  <a:pt x="135075" y="219808"/>
                </a:cubicBezTo>
                <a:cubicBezTo>
                  <a:pt x="125618" y="261419"/>
                  <a:pt x="99905" y="342900"/>
                  <a:pt x="99905" y="342900"/>
                </a:cubicBezTo>
                <a:cubicBezTo>
                  <a:pt x="91887" y="423083"/>
                  <a:pt x="91894" y="446727"/>
                  <a:pt x="73528" y="527538"/>
                </a:cubicBezTo>
                <a:cubicBezTo>
                  <a:pt x="48949" y="635689"/>
                  <a:pt x="47200" y="603466"/>
                  <a:pt x="29567" y="703385"/>
                </a:cubicBezTo>
                <a:cubicBezTo>
                  <a:pt x="25461" y="726654"/>
                  <a:pt x="23898" y="750302"/>
                  <a:pt x="20775" y="773723"/>
                </a:cubicBezTo>
                <a:cubicBezTo>
                  <a:pt x="18036" y="794265"/>
                  <a:pt x="14913" y="814754"/>
                  <a:pt x="11982" y="835269"/>
                </a:cubicBezTo>
                <a:cubicBezTo>
                  <a:pt x="-1917" y="1057664"/>
                  <a:pt x="-5945" y="1058054"/>
                  <a:pt x="11982" y="1362808"/>
                </a:cubicBezTo>
                <a:cubicBezTo>
                  <a:pt x="13235" y="1384107"/>
                  <a:pt x="23436" y="1403918"/>
                  <a:pt x="29567" y="1424354"/>
                </a:cubicBezTo>
                <a:cubicBezTo>
                  <a:pt x="32230" y="1433231"/>
                  <a:pt x="34214" y="1442442"/>
                  <a:pt x="38359" y="1450731"/>
                </a:cubicBezTo>
                <a:cubicBezTo>
                  <a:pt x="46001" y="1466016"/>
                  <a:pt x="57093" y="1479407"/>
                  <a:pt x="64736" y="1494692"/>
                </a:cubicBezTo>
                <a:cubicBezTo>
                  <a:pt x="98041" y="1561301"/>
                  <a:pt x="62415" y="1518748"/>
                  <a:pt x="108698" y="1565031"/>
                </a:cubicBezTo>
                <a:cubicBezTo>
                  <a:pt x="114559" y="1576754"/>
                  <a:pt x="117651" y="1590336"/>
                  <a:pt x="126282" y="1600200"/>
                </a:cubicBezTo>
                <a:cubicBezTo>
                  <a:pt x="147393" y="1624327"/>
                  <a:pt x="187113" y="1645490"/>
                  <a:pt x="214205" y="1661746"/>
                </a:cubicBezTo>
                <a:cubicBezTo>
                  <a:pt x="247610" y="1711852"/>
                  <a:pt x="216909" y="1671213"/>
                  <a:pt x="284544" y="1732085"/>
                </a:cubicBezTo>
                <a:cubicBezTo>
                  <a:pt x="339138" y="1781220"/>
                  <a:pt x="298439" y="1754121"/>
                  <a:pt x="354882" y="1793631"/>
                </a:cubicBezTo>
                <a:cubicBezTo>
                  <a:pt x="372196" y="1805751"/>
                  <a:pt x="387586" y="1822117"/>
                  <a:pt x="407636" y="1828800"/>
                </a:cubicBezTo>
                <a:lnTo>
                  <a:pt x="460390" y="1846385"/>
                </a:lnTo>
                <a:lnTo>
                  <a:pt x="486767" y="1855177"/>
                </a:lnTo>
                <a:cubicBezTo>
                  <a:pt x="530729" y="1852246"/>
                  <a:pt x="574862" y="1851251"/>
                  <a:pt x="618652" y="1846385"/>
                </a:cubicBezTo>
                <a:cubicBezTo>
                  <a:pt x="627863" y="1845362"/>
                  <a:pt x="636037" y="1839840"/>
                  <a:pt x="645028" y="1837592"/>
                </a:cubicBezTo>
                <a:cubicBezTo>
                  <a:pt x="659526" y="1833967"/>
                  <a:pt x="674336" y="1831731"/>
                  <a:pt x="688990" y="1828800"/>
                </a:cubicBezTo>
                <a:cubicBezTo>
                  <a:pt x="697782" y="1820008"/>
                  <a:pt x="705021" y="1809320"/>
                  <a:pt x="715367" y="1802423"/>
                </a:cubicBezTo>
                <a:cubicBezTo>
                  <a:pt x="781707" y="1758197"/>
                  <a:pt x="688624" y="1864335"/>
                  <a:pt x="794498" y="1758461"/>
                </a:cubicBezTo>
                <a:lnTo>
                  <a:pt x="856044" y="1696915"/>
                </a:lnTo>
                <a:lnTo>
                  <a:pt x="882421" y="1670538"/>
                </a:lnTo>
                <a:cubicBezTo>
                  <a:pt x="888282" y="1658815"/>
                  <a:pt x="893640" y="1646826"/>
                  <a:pt x="900005" y="1635369"/>
                </a:cubicBezTo>
                <a:cubicBezTo>
                  <a:pt x="908304" y="1620430"/>
                  <a:pt x="918739" y="1606693"/>
                  <a:pt x="926382" y="1591408"/>
                </a:cubicBezTo>
                <a:cubicBezTo>
                  <a:pt x="931971" y="1580231"/>
                  <a:pt x="942088" y="1539257"/>
                  <a:pt x="943967" y="1529861"/>
                </a:cubicBezTo>
                <a:cubicBezTo>
                  <a:pt x="950786" y="1495763"/>
                  <a:pt x="958311" y="1439177"/>
                  <a:pt x="961552" y="1406769"/>
                </a:cubicBezTo>
                <a:cubicBezTo>
                  <a:pt x="981122" y="1211064"/>
                  <a:pt x="977827" y="1236896"/>
                  <a:pt x="987928" y="1055077"/>
                </a:cubicBezTo>
                <a:cubicBezTo>
                  <a:pt x="984997" y="855785"/>
                  <a:pt x="984748" y="656435"/>
                  <a:pt x="979136" y="457200"/>
                </a:cubicBezTo>
                <a:cubicBezTo>
                  <a:pt x="978875" y="447936"/>
                  <a:pt x="972592" y="439814"/>
                  <a:pt x="970344" y="430823"/>
                </a:cubicBezTo>
                <a:cubicBezTo>
                  <a:pt x="963791" y="404609"/>
                  <a:pt x="959312" y="377906"/>
                  <a:pt x="952759" y="351692"/>
                </a:cubicBezTo>
                <a:cubicBezTo>
                  <a:pt x="950511" y="342701"/>
                  <a:pt x="946215" y="334306"/>
                  <a:pt x="943967" y="325315"/>
                </a:cubicBezTo>
                <a:cubicBezTo>
                  <a:pt x="890351" y="110845"/>
                  <a:pt x="966573" y="395642"/>
                  <a:pt x="926382" y="254977"/>
                </a:cubicBezTo>
                <a:cubicBezTo>
                  <a:pt x="922626" y="241832"/>
                  <a:pt x="915825" y="207484"/>
                  <a:pt x="908798" y="193431"/>
                </a:cubicBezTo>
                <a:cubicBezTo>
                  <a:pt x="904072" y="183979"/>
                  <a:pt x="896456" y="176229"/>
                  <a:pt x="891213" y="167054"/>
                </a:cubicBezTo>
                <a:cubicBezTo>
                  <a:pt x="884710" y="155674"/>
                  <a:pt x="880574" y="143000"/>
                  <a:pt x="873628" y="131885"/>
                </a:cubicBezTo>
                <a:cubicBezTo>
                  <a:pt x="860262" y="110499"/>
                  <a:pt x="840244" y="86940"/>
                  <a:pt x="820875" y="70338"/>
                </a:cubicBezTo>
                <a:cubicBezTo>
                  <a:pt x="809749" y="60801"/>
                  <a:pt x="798428" y="51231"/>
                  <a:pt x="785705" y="43961"/>
                </a:cubicBezTo>
                <a:cubicBezTo>
                  <a:pt x="777658" y="39363"/>
                  <a:pt x="768120" y="38100"/>
                  <a:pt x="759328" y="35169"/>
                </a:cubicBezTo>
                <a:cubicBezTo>
                  <a:pt x="750536" y="29308"/>
                  <a:pt x="742608" y="21877"/>
                  <a:pt x="732952" y="17585"/>
                </a:cubicBezTo>
                <a:cubicBezTo>
                  <a:pt x="716014" y="10057"/>
                  <a:pt x="680198" y="0"/>
                  <a:pt x="680198" y="0"/>
                </a:cubicBezTo>
                <a:cubicBezTo>
                  <a:pt x="592275" y="2931"/>
                  <a:pt x="504096" y="1486"/>
                  <a:pt x="416428" y="8792"/>
                </a:cubicBezTo>
                <a:cubicBezTo>
                  <a:pt x="361995" y="13328"/>
                  <a:pt x="374341" y="25440"/>
                  <a:pt x="337298" y="43961"/>
                </a:cubicBezTo>
                <a:cubicBezTo>
                  <a:pt x="329008" y="48106"/>
                  <a:pt x="319599" y="49500"/>
                  <a:pt x="310921" y="52754"/>
                </a:cubicBezTo>
                <a:cubicBezTo>
                  <a:pt x="296143" y="58296"/>
                  <a:pt x="282076" y="65803"/>
                  <a:pt x="266959" y="70338"/>
                </a:cubicBezTo>
                <a:cubicBezTo>
                  <a:pt x="252645" y="74632"/>
                  <a:pt x="237586" y="75889"/>
                  <a:pt x="222998" y="79131"/>
                </a:cubicBezTo>
                <a:cubicBezTo>
                  <a:pt x="204238" y="83300"/>
                  <a:pt x="179812" y="89371"/>
                  <a:pt x="161452" y="96715"/>
                </a:cubicBezTo>
                <a:cubicBezTo>
                  <a:pt x="155367" y="99149"/>
                  <a:pt x="148263" y="128954"/>
                  <a:pt x="143867" y="149469"/>
                </a:cubicBezTo>
                <a:close/>
              </a:path>
            </a:pathLst>
          </a:cu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" name="Oval Callout 17"/>
          <p:cNvSpPr/>
          <p:nvPr/>
        </p:nvSpPr>
        <p:spPr>
          <a:xfrm>
            <a:off x="5609492" y="3930163"/>
            <a:ext cx="1521070" cy="976573"/>
          </a:xfrm>
          <a:prstGeom prst="wedgeEllipseCallout">
            <a:avLst>
              <a:gd name="adj1" fmla="val -59441"/>
              <a:gd name="adj2" fmla="val 48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x = 2;</a:t>
            </a:r>
            <a:endParaRPr lang="et-EE" dirty="0"/>
          </a:p>
        </p:txBody>
      </p:sp>
      <p:sp>
        <p:nvSpPr>
          <p:cNvPr id="19" name="Oval Callout 18"/>
          <p:cNvSpPr/>
          <p:nvPr/>
        </p:nvSpPr>
        <p:spPr>
          <a:xfrm>
            <a:off x="5681400" y="4924321"/>
            <a:ext cx="1560273" cy="976573"/>
          </a:xfrm>
          <a:prstGeom prst="wedgeEllipseCallout">
            <a:avLst>
              <a:gd name="adj1" fmla="val -59441"/>
              <a:gd name="adj2" fmla="val 480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err="1" smtClean="0"/>
              <a:t>if</a:t>
            </a:r>
            <a:r>
              <a:rPr lang="et-EE" dirty="0" smtClean="0"/>
              <a:t> (x &gt; 10)</a:t>
            </a:r>
            <a:endParaRPr lang="et-EE" dirty="0"/>
          </a:p>
        </p:txBody>
      </p:sp>
      <p:sp>
        <p:nvSpPr>
          <p:cNvPr id="20" name="Flowchart: Multidocument 19"/>
          <p:cNvSpPr/>
          <p:nvPr/>
        </p:nvSpPr>
        <p:spPr>
          <a:xfrm>
            <a:off x="5900893" y="4444199"/>
            <a:ext cx="1019908" cy="743577"/>
          </a:xfrm>
          <a:prstGeom prst="flowChartMulti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OK</a:t>
            </a:r>
            <a:endParaRPr lang="et-EE" dirty="0"/>
          </a:p>
        </p:txBody>
      </p:sp>
      <p:sp>
        <p:nvSpPr>
          <p:cNvPr id="21" name="Flowchart: Multidocument 20"/>
          <p:cNvSpPr/>
          <p:nvPr/>
        </p:nvSpPr>
        <p:spPr>
          <a:xfrm>
            <a:off x="5909321" y="5667898"/>
            <a:ext cx="1019908" cy="743577"/>
          </a:xfrm>
          <a:prstGeom prst="flowChartMulti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Super</a:t>
            </a:r>
            <a:endParaRPr lang="et-EE" dirty="0"/>
          </a:p>
        </p:txBody>
      </p:sp>
      <p:sp>
        <p:nvSpPr>
          <p:cNvPr id="22" name="Plus 21"/>
          <p:cNvSpPr/>
          <p:nvPr/>
        </p:nvSpPr>
        <p:spPr>
          <a:xfrm>
            <a:off x="7017990" y="4339032"/>
            <a:ext cx="567704" cy="567704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3" name="TextBox 22"/>
          <p:cNvSpPr txBox="1"/>
          <p:nvPr/>
        </p:nvSpPr>
        <p:spPr>
          <a:xfrm>
            <a:off x="7570424" y="4361274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b="1" dirty="0" smtClean="0">
                <a:solidFill>
                  <a:schemeClr val="accent6">
                    <a:lumMod val="75000"/>
                  </a:schemeClr>
                </a:solidFill>
              </a:rPr>
              <a:t>0.25 p</a:t>
            </a:r>
            <a:endParaRPr lang="et-EE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Plus 23"/>
          <p:cNvSpPr/>
          <p:nvPr/>
        </p:nvSpPr>
        <p:spPr>
          <a:xfrm>
            <a:off x="6986014" y="5667898"/>
            <a:ext cx="567704" cy="567704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5" name="TextBox 24"/>
          <p:cNvSpPr txBox="1"/>
          <p:nvPr/>
        </p:nvSpPr>
        <p:spPr>
          <a:xfrm>
            <a:off x="7538448" y="5690140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b="1" dirty="0" smtClean="0">
                <a:solidFill>
                  <a:schemeClr val="accent6">
                    <a:lumMod val="75000"/>
                  </a:schemeClr>
                </a:solidFill>
              </a:rPr>
              <a:t>0.25 p</a:t>
            </a:r>
            <a:endParaRPr lang="et-EE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8765931" y="4510455"/>
            <a:ext cx="782515" cy="237393"/>
          </a:xfrm>
          <a:prstGeom prst="rightArrow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7" name="Right Arrow 26"/>
          <p:cNvSpPr/>
          <p:nvPr/>
        </p:nvSpPr>
        <p:spPr>
          <a:xfrm>
            <a:off x="8765930" y="5833053"/>
            <a:ext cx="782515" cy="237393"/>
          </a:xfrm>
          <a:prstGeom prst="rightArrow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8" name="Plus 27"/>
          <p:cNvSpPr/>
          <p:nvPr/>
        </p:nvSpPr>
        <p:spPr>
          <a:xfrm>
            <a:off x="9660449" y="4339032"/>
            <a:ext cx="567704" cy="567704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9" name="TextBox 28"/>
          <p:cNvSpPr txBox="1"/>
          <p:nvPr/>
        </p:nvSpPr>
        <p:spPr>
          <a:xfrm>
            <a:off x="10212883" y="4361274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b="1" dirty="0" smtClean="0">
                <a:solidFill>
                  <a:schemeClr val="accent6">
                    <a:lumMod val="75000"/>
                  </a:schemeClr>
                </a:solidFill>
              </a:rPr>
              <a:t>0.20 p</a:t>
            </a:r>
            <a:endParaRPr lang="et-EE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Plus 29"/>
          <p:cNvSpPr/>
          <p:nvPr/>
        </p:nvSpPr>
        <p:spPr>
          <a:xfrm>
            <a:off x="9640399" y="5705150"/>
            <a:ext cx="567704" cy="567704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1" name="TextBox 30"/>
          <p:cNvSpPr txBox="1"/>
          <p:nvPr/>
        </p:nvSpPr>
        <p:spPr>
          <a:xfrm>
            <a:off x="10192833" y="5727392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b="1" dirty="0" smtClean="0">
                <a:solidFill>
                  <a:schemeClr val="accent6">
                    <a:lumMod val="75000"/>
                  </a:schemeClr>
                </a:solidFill>
              </a:rPr>
              <a:t>0.15 p</a:t>
            </a:r>
            <a:endParaRPr lang="et-EE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7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/>
      <p:bldP spid="30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Kodused ülesanded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Iseseisev töö</a:t>
            </a:r>
          </a:p>
          <a:p>
            <a:r>
              <a:rPr lang="et-EE" dirty="0" smtClean="0"/>
              <a:t>Kaitsmine õppejõule</a:t>
            </a:r>
          </a:p>
          <a:p>
            <a:r>
              <a:rPr lang="et-EE" dirty="0" smtClean="0"/>
              <a:t>Neli ülesannet:</a:t>
            </a:r>
          </a:p>
          <a:p>
            <a:pPr lvl="1"/>
            <a:r>
              <a:rPr lang="et-EE" dirty="0" smtClean="0"/>
              <a:t>Tikumäng</a:t>
            </a:r>
            <a:r>
              <a:rPr lang="et-EE" b="1" dirty="0" smtClean="0"/>
              <a:t>, </a:t>
            </a:r>
            <a:r>
              <a:rPr lang="et-EE" b="1" dirty="0" smtClean="0"/>
              <a:t>tähtaeg </a:t>
            </a:r>
            <a:r>
              <a:rPr lang="et-EE" b="1" dirty="0" smtClean="0"/>
              <a:t>26. </a:t>
            </a:r>
            <a:r>
              <a:rPr lang="et-EE" b="1" dirty="0" smtClean="0"/>
              <a:t>- </a:t>
            </a:r>
            <a:r>
              <a:rPr lang="et-EE" b="1" dirty="0" smtClean="0"/>
              <a:t>27. veebruar</a:t>
            </a:r>
            <a:br>
              <a:rPr lang="et-EE" b="1" dirty="0" smtClean="0"/>
            </a:br>
            <a:r>
              <a:rPr lang="et-EE" dirty="0" smtClean="0">
                <a:hlinkClick r:id="rId2"/>
              </a:rPr>
              <a:t>https</a:t>
            </a:r>
            <a:r>
              <a:rPr lang="et-EE" dirty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courses.cs.ttu.ee/pages/ITI0011:Tikumäng</a:t>
            </a:r>
            <a:r>
              <a:rPr lang="et-EE" dirty="0" smtClean="0"/>
              <a:t> </a:t>
            </a:r>
            <a:endParaRPr lang="et-EE" dirty="0"/>
          </a:p>
          <a:p>
            <a:pPr lvl="2"/>
            <a:r>
              <a:rPr lang="et-EE" dirty="0" smtClean="0"/>
              <a:t>tööversioon</a:t>
            </a:r>
          </a:p>
          <a:p>
            <a:pPr lvl="2"/>
            <a:r>
              <a:rPr lang="et-EE" dirty="0" smtClean="0"/>
              <a:t>Hiljemalt järgmiseks nädalaks lõplik versioon</a:t>
            </a:r>
            <a:endParaRPr lang="et-EE" dirty="0" smtClean="0"/>
          </a:p>
          <a:p>
            <a:pPr lvl="1"/>
            <a:r>
              <a:rPr lang="et-EE" dirty="0" err="1" smtClean="0"/>
              <a:t>Web</a:t>
            </a:r>
            <a:r>
              <a:rPr lang="et-EE" dirty="0" smtClean="0"/>
              <a:t>, I/O, tähtaeg </a:t>
            </a:r>
            <a:r>
              <a:rPr lang="et-EE" dirty="0" smtClean="0"/>
              <a:t>24. </a:t>
            </a:r>
            <a:r>
              <a:rPr lang="et-EE" dirty="0" smtClean="0"/>
              <a:t>- </a:t>
            </a:r>
            <a:r>
              <a:rPr lang="et-EE" dirty="0" smtClean="0"/>
              <a:t>27. märts</a:t>
            </a:r>
            <a:endParaRPr lang="et-EE" dirty="0" smtClean="0"/>
          </a:p>
          <a:p>
            <a:pPr lvl="1"/>
            <a:r>
              <a:rPr lang="et-EE" dirty="0" err="1" smtClean="0"/>
              <a:t>JavaFX</a:t>
            </a:r>
            <a:r>
              <a:rPr lang="et-EE" dirty="0" smtClean="0"/>
              <a:t>, graafiline kasutajaliides, tähtaeg </a:t>
            </a:r>
            <a:r>
              <a:rPr lang="et-EE" dirty="0" smtClean="0"/>
              <a:t>21. </a:t>
            </a:r>
            <a:r>
              <a:rPr lang="et-EE" dirty="0" smtClean="0"/>
              <a:t>- </a:t>
            </a:r>
            <a:r>
              <a:rPr lang="et-EE" dirty="0" smtClean="0"/>
              <a:t>24. aprill</a:t>
            </a:r>
            <a:endParaRPr lang="et-EE" dirty="0" smtClean="0"/>
          </a:p>
          <a:p>
            <a:pPr lvl="1"/>
            <a:r>
              <a:rPr lang="en-GB" dirty="0" err="1" smtClean="0"/>
              <a:t>Gomoku</a:t>
            </a:r>
            <a:r>
              <a:rPr lang="en-GB" dirty="0" smtClean="0"/>
              <a:t> (t</a:t>
            </a:r>
            <a:r>
              <a:rPr lang="et-EE" dirty="0" smtClean="0"/>
              <a:t>ehisintellekt</a:t>
            </a:r>
            <a:r>
              <a:rPr lang="en-GB" dirty="0" smtClean="0"/>
              <a:t>, </a:t>
            </a:r>
            <a:r>
              <a:rPr lang="et-EE" dirty="0" smtClean="0"/>
              <a:t>AI), tähtaeg </a:t>
            </a:r>
            <a:r>
              <a:rPr lang="et-EE" dirty="0" smtClean="0"/>
              <a:t>19. </a:t>
            </a:r>
            <a:r>
              <a:rPr lang="et-EE" dirty="0" smtClean="0"/>
              <a:t>- </a:t>
            </a:r>
            <a:r>
              <a:rPr lang="et-EE" dirty="0" smtClean="0"/>
              <a:t>22. mai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47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Nõuded kodustele ülesannetele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Eksamile pääsemiseks peab olema kaitstud vähemalt </a:t>
            </a:r>
            <a:r>
              <a:rPr lang="et-EE" b="1" dirty="0" smtClean="0"/>
              <a:t>kaks </a:t>
            </a:r>
            <a:r>
              <a:rPr lang="et-EE" dirty="0" smtClean="0"/>
              <a:t>ülesannet</a:t>
            </a:r>
            <a:endParaRPr lang="et-EE" dirty="0" smtClean="0"/>
          </a:p>
          <a:p>
            <a:r>
              <a:rPr lang="et-EE" dirty="0" smtClean="0"/>
              <a:t>Iga ülesanne annab </a:t>
            </a:r>
            <a:r>
              <a:rPr lang="et-EE" b="1" dirty="0" smtClean="0"/>
              <a:t>5</a:t>
            </a:r>
            <a:r>
              <a:rPr lang="et-EE" dirty="0" smtClean="0"/>
              <a:t> </a:t>
            </a:r>
            <a:r>
              <a:rPr lang="et-EE" b="1" dirty="0" smtClean="0"/>
              <a:t>punkti</a:t>
            </a:r>
          </a:p>
          <a:p>
            <a:pPr lvl="1"/>
            <a:r>
              <a:rPr lang="et-EE" dirty="0" smtClean="0"/>
              <a:t>Võimalik teenida lisapunkte täiendavate ülesannete eest</a:t>
            </a:r>
            <a:endParaRPr lang="et-EE" dirty="0" smtClean="0"/>
          </a:p>
          <a:p>
            <a:r>
              <a:rPr lang="et-EE" dirty="0" smtClean="0"/>
              <a:t>Enne tähtaega kaitstud ülesande eest </a:t>
            </a:r>
            <a:r>
              <a:rPr lang="et-EE" b="1" dirty="0" smtClean="0"/>
              <a:t>+1 lisapunkt</a:t>
            </a:r>
          </a:p>
          <a:p>
            <a:r>
              <a:rPr lang="et-EE" dirty="0" smtClean="0"/>
              <a:t>Kaitsmine </a:t>
            </a:r>
            <a:r>
              <a:rPr lang="et-EE" dirty="0" smtClean="0"/>
              <a:t>oma praktikumi ajal</a:t>
            </a:r>
          </a:p>
          <a:p>
            <a:endParaRPr lang="et-EE" dirty="0"/>
          </a:p>
          <a:p>
            <a:r>
              <a:rPr lang="et-EE" b="1" dirty="0" smtClean="0"/>
              <a:t>Hilinenud</a:t>
            </a:r>
            <a:r>
              <a:rPr lang="et-EE" dirty="0" smtClean="0"/>
              <a:t> ülesande punktid </a:t>
            </a:r>
            <a:r>
              <a:rPr lang="et-EE" b="1" dirty="0" smtClean="0"/>
              <a:t>jagatakse pooleks </a:t>
            </a:r>
            <a:r>
              <a:rPr lang="et-EE" dirty="0" smtClean="0"/>
              <a:t>(10p =&gt; 5p, 5p =&gt; 2p jne)</a:t>
            </a:r>
          </a:p>
          <a:p>
            <a:r>
              <a:rPr lang="et-EE" dirty="0" smtClean="0"/>
              <a:t>Ülesannet saab kaitsta hiljemalt </a:t>
            </a:r>
            <a:r>
              <a:rPr lang="et-EE" b="1" dirty="0" smtClean="0"/>
              <a:t>kolm nädalat </a:t>
            </a:r>
            <a:r>
              <a:rPr lang="et-EE" dirty="0" smtClean="0"/>
              <a:t>pärast tähtaega</a:t>
            </a:r>
          </a:p>
          <a:p>
            <a:endParaRPr lang="et-EE" dirty="0"/>
          </a:p>
          <a:p>
            <a:r>
              <a:rPr lang="et-EE" dirty="0" smtClean="0"/>
              <a:t>Pärast auditoorse töö lõppu ühtegi ülesannet ei aktsepteerita</a:t>
            </a:r>
          </a:p>
          <a:p>
            <a:r>
              <a:rPr lang="et-EE" dirty="0" smtClean="0"/>
              <a:t>Iga ülesanne tuleb lahendada </a:t>
            </a:r>
            <a:r>
              <a:rPr lang="et-EE" b="1" dirty="0" smtClean="0"/>
              <a:t>iseseisvalt </a:t>
            </a:r>
            <a:r>
              <a:rPr lang="et-EE" dirty="0" smtClean="0"/>
              <a:t>ja </a:t>
            </a:r>
            <a:r>
              <a:rPr lang="et-EE" b="1" dirty="0" smtClean="0"/>
              <a:t>kaitsta </a:t>
            </a:r>
            <a:r>
              <a:rPr lang="et-EE" dirty="0" smtClean="0"/>
              <a:t>õppejõule</a:t>
            </a:r>
          </a:p>
          <a:p>
            <a:pPr lvl="1"/>
            <a:r>
              <a:rPr lang="et-EE" dirty="0" smtClean="0"/>
              <a:t>E-postiga ülesandeid vastu ei võeta</a:t>
            </a:r>
          </a:p>
          <a:p>
            <a:r>
              <a:rPr lang="et-EE" b="1" dirty="0" smtClean="0"/>
              <a:t>Plagiaat</a:t>
            </a:r>
            <a:r>
              <a:rPr lang="et-EE" dirty="0" smtClean="0"/>
              <a:t> (koodi kopeerimine sõbralt või internetist) annab </a:t>
            </a:r>
            <a:r>
              <a:rPr lang="et-EE" b="1" dirty="0" smtClean="0"/>
              <a:t>0p</a:t>
            </a:r>
          </a:p>
          <a:p>
            <a:r>
              <a:rPr lang="et-EE" dirty="0" smtClean="0"/>
              <a:t>Programmi töötamine ei taga veel punkte, </a:t>
            </a:r>
            <a:r>
              <a:rPr lang="et-EE" b="1" dirty="0" smtClean="0"/>
              <a:t>oluline on oma koodist aru saada</a:t>
            </a:r>
            <a:endParaRPr lang="et-EE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9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Eksam, hinne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Aine lõppeb </a:t>
            </a:r>
            <a:r>
              <a:rPr lang="et-EE" b="1" dirty="0" smtClean="0"/>
              <a:t>eksamiga</a:t>
            </a:r>
          </a:p>
          <a:p>
            <a:r>
              <a:rPr lang="et-EE" dirty="0" smtClean="0"/>
              <a:t>Eksam koosneb praktiliste ülesannete lahendamisest (arvuti peal)</a:t>
            </a:r>
            <a:br>
              <a:rPr lang="et-EE" dirty="0" smtClean="0"/>
            </a:br>
            <a:r>
              <a:rPr lang="et-EE" dirty="0" smtClean="0"/>
              <a:t>ja natuke vähem praktilisemate ülesannete lahendamisest (paberi peal)</a:t>
            </a:r>
            <a:endParaRPr lang="et-EE" dirty="0" smtClean="0"/>
          </a:p>
          <a:p>
            <a:r>
              <a:rPr lang="et-EE" dirty="0" smtClean="0"/>
              <a:t>Eksam </a:t>
            </a:r>
            <a:r>
              <a:rPr lang="et-EE" dirty="0" smtClean="0"/>
              <a:t>annab kuni </a:t>
            </a:r>
            <a:r>
              <a:rPr lang="et-EE" b="1" dirty="0" smtClean="0"/>
              <a:t>60 punkti</a:t>
            </a:r>
          </a:p>
          <a:p>
            <a:r>
              <a:rPr lang="et-EE" dirty="0" smtClean="0"/>
              <a:t>Alla 20 punkti eksamil annab hindeks "0"</a:t>
            </a:r>
          </a:p>
          <a:p>
            <a:r>
              <a:rPr lang="et-EE" dirty="0" smtClean="0"/>
              <a:t>Eksamieeldus on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b="1" dirty="0" smtClean="0"/>
              <a:t>vähemalt 2 </a:t>
            </a:r>
            <a:r>
              <a:rPr lang="et-EE" b="1" dirty="0" smtClean="0"/>
              <a:t>koduse ülesande </a:t>
            </a:r>
            <a:r>
              <a:rPr lang="et-EE" b="1" dirty="0" smtClean="0"/>
              <a:t>positiivne kaitsmine JA </a:t>
            </a:r>
            <a:br>
              <a:rPr lang="et-EE" b="1" dirty="0" smtClean="0"/>
            </a:br>
            <a:r>
              <a:rPr lang="et-EE" b="1" dirty="0" smtClean="0"/>
              <a:t>20 punkti kogumine enne eksamit </a:t>
            </a:r>
            <a:r>
              <a:rPr lang="et-EE" dirty="0" smtClean="0"/>
              <a:t>(harjutused, kodused ülesanded, lisapunktid)</a:t>
            </a:r>
            <a:endParaRPr lang="et-EE" b="1" dirty="0" smtClean="0"/>
          </a:p>
          <a:p>
            <a:endParaRPr lang="et-EE" dirty="0" smtClean="0"/>
          </a:p>
          <a:p>
            <a:r>
              <a:rPr lang="et-EE" dirty="0" smtClean="0"/>
              <a:t>Hinne kujuneb </a:t>
            </a:r>
            <a:r>
              <a:rPr lang="et-EE" dirty="0" smtClean="0"/>
              <a:t>harjutus</a:t>
            </a:r>
            <a:r>
              <a:rPr lang="et-EE" dirty="0" smtClean="0"/>
              <a:t>-, </a:t>
            </a:r>
            <a:r>
              <a:rPr lang="et-EE" dirty="0" smtClean="0"/>
              <a:t>koduste </a:t>
            </a:r>
            <a:r>
              <a:rPr lang="et-EE" dirty="0" smtClean="0"/>
              <a:t>ülesannete, lisapunktidest </a:t>
            </a:r>
            <a:r>
              <a:rPr lang="et-EE" dirty="0" smtClean="0"/>
              <a:t>ja eksami punktidest.</a:t>
            </a:r>
          </a:p>
          <a:p>
            <a:r>
              <a:rPr lang="et-EE" dirty="0" smtClean="0"/>
              <a:t>Esimesed </a:t>
            </a:r>
            <a:r>
              <a:rPr lang="et-EE" dirty="0" smtClean="0"/>
              <a:t>kolm </a:t>
            </a:r>
            <a:r>
              <a:rPr lang="et-EE" dirty="0" smtClean="0"/>
              <a:t>võivad anda </a:t>
            </a:r>
            <a:r>
              <a:rPr lang="et-EE" b="1" dirty="0" smtClean="0"/>
              <a:t>maksimaalselt</a:t>
            </a:r>
            <a:r>
              <a:rPr lang="et-EE" dirty="0" smtClean="0"/>
              <a:t> </a:t>
            </a:r>
            <a:r>
              <a:rPr lang="et-EE" b="1" dirty="0" smtClean="0"/>
              <a:t>50 punkti</a:t>
            </a:r>
          </a:p>
          <a:p>
            <a:r>
              <a:rPr lang="et-EE" dirty="0" smtClean="0"/>
              <a:t>Punktid liidetakse kokku, tulemusele vastab hinne:</a:t>
            </a:r>
          </a:p>
          <a:p>
            <a:pPr lvl="1"/>
            <a:r>
              <a:rPr lang="et-EE" dirty="0" smtClean="0"/>
              <a:t>91.. punkti, hinne "5"</a:t>
            </a:r>
          </a:p>
          <a:p>
            <a:pPr lvl="1"/>
            <a:r>
              <a:rPr lang="et-EE" dirty="0" smtClean="0"/>
              <a:t>81..90 punkti, hinne "4"</a:t>
            </a:r>
          </a:p>
          <a:p>
            <a:pPr lvl="1"/>
            <a:r>
              <a:rPr lang="et-EE" dirty="0" smtClean="0"/>
              <a:t>...</a:t>
            </a:r>
          </a:p>
          <a:p>
            <a:pPr lvl="1"/>
            <a:r>
              <a:rPr lang="et-EE" dirty="0" smtClean="0"/>
              <a:t>51..60 punkti, hinne "1"</a:t>
            </a:r>
          </a:p>
          <a:p>
            <a:pPr lvl="1"/>
            <a:r>
              <a:rPr lang="et-EE" dirty="0" smtClean="0"/>
              <a:t>..50 punkti, hinne "0"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04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Kursuse </a:t>
            </a:r>
            <a:r>
              <a:rPr lang="et-EE" i="1" dirty="0" smtClean="0"/>
              <a:t>esialgne </a:t>
            </a:r>
            <a:r>
              <a:rPr lang="et-EE" dirty="0" smtClean="0"/>
              <a:t>kava nädala kaupa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Kursuse tutvustus, sissejuhatus, Java </a:t>
            </a:r>
            <a:r>
              <a:rPr lang="et-EE" dirty="0" smtClean="0"/>
              <a:t>kasutamine, </a:t>
            </a:r>
            <a:r>
              <a:rPr lang="et-EE" dirty="0" err="1" smtClean="0"/>
              <a:t>eclipse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Muutujad, mälu, juhtimiskonstruktsioonid, </a:t>
            </a:r>
            <a:r>
              <a:rPr lang="et-EE" dirty="0" smtClean="0"/>
              <a:t>massiivid, sõne (</a:t>
            </a:r>
            <a:r>
              <a:rPr lang="et-EE" i="1" dirty="0" smtClean="0"/>
              <a:t>String</a:t>
            </a:r>
            <a:r>
              <a:rPr lang="et-EE" dirty="0" smtClean="0"/>
              <a:t>)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Tsüklid, I/O (</a:t>
            </a:r>
            <a:r>
              <a:rPr lang="et-EE" dirty="0" err="1" smtClean="0"/>
              <a:t>input</a:t>
            </a:r>
            <a:r>
              <a:rPr lang="et-EE" dirty="0" smtClean="0"/>
              <a:t>, </a:t>
            </a:r>
            <a:r>
              <a:rPr lang="et-EE" dirty="0" err="1" smtClean="0"/>
              <a:t>output</a:t>
            </a:r>
            <a:r>
              <a:rPr lang="et-EE" dirty="0" smtClean="0"/>
              <a:t>), sisendi lugemine.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I kodutöö kaitsmine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I/O </a:t>
            </a:r>
            <a:r>
              <a:rPr lang="et-EE" dirty="0" smtClean="0"/>
              <a:t>jätk, </a:t>
            </a:r>
            <a:r>
              <a:rPr lang="et-EE" dirty="0" smtClean="0"/>
              <a:t>veebist lugemine, erindid (</a:t>
            </a:r>
            <a:r>
              <a:rPr lang="en-GB" i="1" dirty="0" smtClean="0"/>
              <a:t>Exception</a:t>
            </a:r>
            <a:r>
              <a:rPr lang="et-EE" dirty="0" smtClean="0"/>
              <a:t>), </a:t>
            </a:r>
            <a:r>
              <a:rPr lang="en-GB" i="1" dirty="0" smtClean="0"/>
              <a:t>Unit testing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Objektid ja </a:t>
            </a:r>
            <a:r>
              <a:rPr lang="et-EE" dirty="0" smtClean="0"/>
              <a:t>klassid, andmestruktuurid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Käsurea argumendid, erindid (</a:t>
            </a:r>
            <a:r>
              <a:rPr lang="et-EE" i="1" dirty="0" err="1" smtClean="0"/>
              <a:t>Exception</a:t>
            </a:r>
            <a:r>
              <a:rPr lang="et-EE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II kodutöö kaitsmine, </a:t>
            </a:r>
            <a:r>
              <a:rPr lang="et-EE" dirty="0" err="1" smtClean="0"/>
              <a:t>JavaFX</a:t>
            </a:r>
            <a:r>
              <a:rPr lang="et-EE" dirty="0" smtClean="0"/>
              <a:t>, graafiline kasutajaliides, III kodutöö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JavaFX</a:t>
            </a:r>
            <a:r>
              <a:rPr lang="et-EE" dirty="0" smtClean="0"/>
              <a:t> jätk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Androidile programmeerimise tutvustus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III kodutöö näpunäiteid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III kodutöö kaitsmine, IV </a:t>
            </a:r>
            <a:r>
              <a:rPr lang="et-EE" dirty="0" smtClean="0"/>
              <a:t>kodutöö tutvustus, </a:t>
            </a:r>
            <a:r>
              <a:rPr lang="et-EE" dirty="0" err="1" smtClean="0"/>
              <a:t>Gomoku</a:t>
            </a:r>
            <a:r>
              <a:rPr lang="et-EE" dirty="0" smtClean="0"/>
              <a:t> sissejuhatus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Rekursioon</a:t>
            </a:r>
            <a:r>
              <a:rPr lang="et-EE" dirty="0" smtClean="0"/>
              <a:t>, puu, otsing, </a:t>
            </a:r>
            <a:r>
              <a:rPr lang="et-EE" i="1" dirty="0" err="1" smtClean="0"/>
              <a:t>minimax</a:t>
            </a:r>
            <a:r>
              <a:rPr lang="et-EE" i="1" dirty="0" smtClean="0"/>
              <a:t> </a:t>
            </a:r>
            <a:r>
              <a:rPr lang="et-EE" dirty="0" smtClean="0"/>
              <a:t>algoritm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IV kodutöö näpunäiteid, </a:t>
            </a:r>
            <a:r>
              <a:rPr lang="et-EE" i="1" dirty="0" err="1" smtClean="0"/>
              <a:t>alpha-beta</a:t>
            </a:r>
            <a:r>
              <a:rPr lang="et-EE" i="1" dirty="0" smtClean="0"/>
              <a:t> </a:t>
            </a:r>
            <a:r>
              <a:rPr lang="et-EE" dirty="0" smtClean="0"/>
              <a:t>algoritm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Andmestruktuurid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Reserv, kordamine </a:t>
            </a:r>
            <a:r>
              <a:rPr lang="et-EE" dirty="0" smtClean="0"/>
              <a:t>eksamiks, IV kodutöö kaitsmine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24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Statistika eelmisest aastast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286 tudengit</a:t>
            </a:r>
            <a:endParaRPr lang="et-EE" dirty="0" smtClean="0"/>
          </a:p>
          <a:p>
            <a:r>
              <a:rPr lang="et-EE" dirty="0" smtClean="0"/>
              <a:t>Kodutööd:</a:t>
            </a:r>
          </a:p>
          <a:p>
            <a:pPr lvl="1"/>
            <a:r>
              <a:rPr lang="et-EE" dirty="0" smtClean="0"/>
              <a:t>I </a:t>
            </a:r>
            <a:r>
              <a:rPr lang="et-EE" dirty="0" smtClean="0"/>
              <a:t>kodutöö esitas </a:t>
            </a:r>
            <a:r>
              <a:rPr lang="et-EE" dirty="0" smtClean="0"/>
              <a:t>232 tudengit</a:t>
            </a:r>
            <a:r>
              <a:rPr lang="et-EE" dirty="0" smtClean="0"/>
              <a:t>, keskmine punktisumma </a:t>
            </a:r>
            <a:r>
              <a:rPr lang="et-EE" dirty="0" smtClean="0"/>
              <a:t>8.5</a:t>
            </a:r>
            <a:endParaRPr lang="et-EE" dirty="0" smtClean="0"/>
          </a:p>
          <a:p>
            <a:pPr lvl="1"/>
            <a:r>
              <a:rPr lang="et-EE" dirty="0" smtClean="0"/>
              <a:t>II kodutöö esitas </a:t>
            </a:r>
            <a:r>
              <a:rPr lang="et-EE" dirty="0" smtClean="0"/>
              <a:t>186 tudengit</a:t>
            </a:r>
            <a:r>
              <a:rPr lang="et-EE" dirty="0" smtClean="0"/>
              <a:t>, keskmine </a:t>
            </a:r>
            <a:r>
              <a:rPr lang="et-EE" dirty="0" smtClean="0"/>
              <a:t>6.9</a:t>
            </a:r>
            <a:endParaRPr lang="et-EE" dirty="0" smtClean="0"/>
          </a:p>
          <a:p>
            <a:pPr lvl="1"/>
            <a:r>
              <a:rPr lang="et-EE" dirty="0" smtClean="0"/>
              <a:t>III kodutöö esitas </a:t>
            </a:r>
            <a:r>
              <a:rPr lang="et-EE" dirty="0" smtClean="0"/>
              <a:t>193 </a:t>
            </a:r>
            <a:r>
              <a:rPr lang="et-EE" dirty="0" smtClean="0"/>
              <a:t>tudengit, keskmine </a:t>
            </a:r>
            <a:r>
              <a:rPr lang="et-EE" dirty="0" smtClean="0"/>
              <a:t>7.0</a:t>
            </a:r>
            <a:endParaRPr lang="et-EE" dirty="0" smtClean="0"/>
          </a:p>
          <a:p>
            <a:pPr lvl="1"/>
            <a:r>
              <a:rPr lang="et-EE" dirty="0" smtClean="0"/>
              <a:t>IV kodutöö esitas </a:t>
            </a:r>
            <a:r>
              <a:rPr lang="et-EE" dirty="0" smtClean="0"/>
              <a:t>82</a:t>
            </a:r>
            <a:r>
              <a:rPr lang="et-EE" dirty="0" smtClean="0"/>
              <a:t> </a:t>
            </a:r>
            <a:r>
              <a:rPr lang="et-EE" dirty="0" smtClean="0"/>
              <a:t>tudengit, keskmine </a:t>
            </a:r>
            <a:r>
              <a:rPr lang="et-EE" dirty="0" smtClean="0"/>
              <a:t>7.7</a:t>
            </a:r>
            <a:endParaRPr lang="et-EE" dirty="0" smtClean="0"/>
          </a:p>
          <a:p>
            <a:r>
              <a:rPr lang="et-EE" dirty="0" smtClean="0"/>
              <a:t>265 </a:t>
            </a:r>
            <a:r>
              <a:rPr lang="et-EE" dirty="0" smtClean="0"/>
              <a:t>tudengit esitas vähemalt 1 koduse ülesande</a:t>
            </a:r>
          </a:p>
          <a:p>
            <a:r>
              <a:rPr lang="et-EE" dirty="0" smtClean="0"/>
              <a:t>Eksamile pääses (vähemalt 3 kaitstud ülesannet) </a:t>
            </a:r>
            <a:r>
              <a:rPr lang="et-EE" b="1" dirty="0" smtClean="0"/>
              <a:t>187 tudengit</a:t>
            </a:r>
            <a:r>
              <a:rPr lang="et-EE" dirty="0" smtClean="0"/>
              <a:t> (65%)</a:t>
            </a:r>
            <a:endParaRPr lang="et-EE" dirty="0" smtClean="0"/>
          </a:p>
          <a:p>
            <a:r>
              <a:rPr lang="et-EE" dirty="0" smtClean="0"/>
              <a:t>40 või rohkem punkte koduste eest sai </a:t>
            </a:r>
            <a:r>
              <a:rPr lang="et-EE" dirty="0" smtClean="0"/>
              <a:t>19 </a:t>
            </a:r>
            <a:r>
              <a:rPr lang="et-EE" dirty="0" smtClean="0"/>
              <a:t>tudengit</a:t>
            </a:r>
          </a:p>
          <a:p>
            <a:r>
              <a:rPr lang="et-EE" dirty="0" smtClean="0"/>
              <a:t>Eksami keskmine punktisumma: </a:t>
            </a:r>
            <a:r>
              <a:rPr lang="et-EE" b="1" dirty="0" smtClean="0"/>
              <a:t>44 </a:t>
            </a:r>
            <a:r>
              <a:rPr lang="et-EE" b="1" dirty="0" smtClean="0"/>
              <a:t>punkti</a:t>
            </a:r>
          </a:p>
          <a:p>
            <a:endParaRPr lang="et-E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49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Hinnete jaotus eksamiga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16</a:t>
            </a:fld>
            <a:endParaRPr lang="et-EE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05238"/>
              </p:ext>
            </p:extLst>
          </p:nvPr>
        </p:nvGraphicFramePr>
        <p:xfrm>
          <a:off x="8972550" y="2669058"/>
          <a:ext cx="305047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068"/>
                <a:gridCol w="1214819"/>
                <a:gridCol w="1041591"/>
              </a:tblGrid>
              <a:tr h="365576">
                <a:tc>
                  <a:txBody>
                    <a:bodyPr/>
                    <a:lstStyle/>
                    <a:p>
                      <a:r>
                        <a:rPr lang="et-EE" dirty="0" smtClean="0"/>
                        <a:t>Hinne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Tudengeid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Protsent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38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21%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27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15%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3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30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17%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49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27%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26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14%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11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6%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824446"/>
              </p:ext>
            </p:extLst>
          </p:nvPr>
        </p:nvGraphicFramePr>
        <p:xfrm>
          <a:off x="472064" y="1240971"/>
          <a:ext cx="8599715" cy="515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80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Töövahendid - Java 8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Java 8</a:t>
            </a:r>
          </a:p>
          <a:p>
            <a:r>
              <a:rPr lang="et-EE" dirty="0" smtClean="0">
                <a:hlinkClick r:id="rId2"/>
              </a:rPr>
              <a:t>www.oracle.com/java</a:t>
            </a:r>
            <a:endParaRPr lang="et-EE" dirty="0" smtClean="0"/>
          </a:p>
          <a:p>
            <a:pPr lvl="1"/>
            <a:r>
              <a:rPr lang="et-EE" dirty="0" smtClean="0"/>
              <a:t>Java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Developers</a:t>
            </a:r>
            <a:endParaRPr lang="et-EE" dirty="0" smtClean="0"/>
          </a:p>
          <a:p>
            <a:pPr lvl="1"/>
            <a:r>
              <a:rPr lang="et-EE" dirty="0" smtClean="0"/>
              <a:t>Java SE</a:t>
            </a:r>
          </a:p>
          <a:p>
            <a:pPr lvl="1"/>
            <a:r>
              <a:rPr lang="et-EE" dirty="0" smtClean="0"/>
              <a:t>Java </a:t>
            </a:r>
            <a:r>
              <a:rPr lang="et-EE" dirty="0" err="1" smtClean="0"/>
              <a:t>Platform</a:t>
            </a:r>
            <a:r>
              <a:rPr lang="et-EE" dirty="0" smtClean="0"/>
              <a:t> (JDK) 8u31</a:t>
            </a:r>
          </a:p>
          <a:p>
            <a:pPr lvl="1"/>
            <a:r>
              <a:rPr lang="et-EE" dirty="0" err="1" smtClean="0"/>
              <a:t>Select</a:t>
            </a:r>
            <a:r>
              <a:rPr lang="et-EE" dirty="0" smtClean="0"/>
              <a:t> </a:t>
            </a:r>
            <a:r>
              <a:rPr lang="et-EE" dirty="0" err="1" smtClean="0"/>
              <a:t>operating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endParaRPr lang="et-EE" dirty="0" smtClean="0"/>
          </a:p>
          <a:p>
            <a:r>
              <a:rPr lang="et-EE" dirty="0" smtClean="0"/>
              <a:t>Java SE JDK</a:t>
            </a:r>
          </a:p>
          <a:p>
            <a:pPr lvl="1"/>
            <a:r>
              <a:rPr lang="et-EE" dirty="0" err="1" smtClean="0"/>
              <a:t>version</a:t>
            </a:r>
            <a:r>
              <a:rPr lang="et-EE" dirty="0" smtClean="0"/>
              <a:t> 8 (</a:t>
            </a:r>
            <a:r>
              <a:rPr lang="et-EE" dirty="0" err="1" smtClean="0"/>
              <a:t>latest</a:t>
            </a:r>
            <a:r>
              <a:rPr lang="et-EE" dirty="0" smtClean="0"/>
              <a:t>)</a:t>
            </a:r>
          </a:p>
          <a:p>
            <a:pPr lvl="1"/>
            <a:r>
              <a:rPr lang="et-EE" dirty="0" smtClean="0"/>
              <a:t>Standard </a:t>
            </a:r>
            <a:r>
              <a:rPr lang="et-EE" dirty="0" err="1" smtClean="0"/>
              <a:t>Edition</a:t>
            </a:r>
            <a:endParaRPr lang="et-EE" dirty="0" smtClean="0"/>
          </a:p>
          <a:p>
            <a:pPr lvl="1"/>
            <a:r>
              <a:rPr lang="et-EE" dirty="0" smtClean="0"/>
              <a:t>Java </a:t>
            </a:r>
            <a:r>
              <a:rPr lang="et-EE" dirty="0" err="1" smtClean="0"/>
              <a:t>Development</a:t>
            </a:r>
            <a:r>
              <a:rPr lang="et-EE" dirty="0" smtClean="0"/>
              <a:t> </a:t>
            </a:r>
            <a:r>
              <a:rPr lang="et-EE" dirty="0" err="1" smtClean="0"/>
              <a:t>Kit</a:t>
            </a:r>
            <a:endParaRPr lang="et-EE" dirty="0" smtClean="0"/>
          </a:p>
          <a:p>
            <a:pPr lvl="1"/>
            <a:r>
              <a:rPr lang="et-EE" b="1" dirty="0" err="1" smtClean="0"/>
              <a:t>Compile</a:t>
            </a:r>
            <a:r>
              <a:rPr lang="et-EE" b="1" dirty="0" smtClean="0"/>
              <a:t> and </a:t>
            </a:r>
            <a:r>
              <a:rPr lang="et-EE" b="1" dirty="0" err="1" smtClean="0"/>
              <a:t>execute</a:t>
            </a:r>
            <a:endParaRPr lang="et-EE" b="1" dirty="0" smtClean="0"/>
          </a:p>
          <a:p>
            <a:pPr lvl="1"/>
            <a:r>
              <a:rPr lang="et-EE" b="1" dirty="0" smtClean="0"/>
              <a:t>javac.exe, java.exe</a:t>
            </a:r>
          </a:p>
          <a:p>
            <a:r>
              <a:rPr lang="et-EE" dirty="0" smtClean="0"/>
              <a:t>JRE</a:t>
            </a:r>
          </a:p>
          <a:p>
            <a:pPr lvl="1"/>
            <a:r>
              <a:rPr lang="et-EE" dirty="0" smtClean="0"/>
              <a:t>Java </a:t>
            </a:r>
            <a:r>
              <a:rPr lang="et-EE" dirty="0" err="1" smtClean="0"/>
              <a:t>Runtime</a:t>
            </a:r>
            <a:r>
              <a:rPr lang="et-EE" dirty="0" smtClean="0"/>
              <a:t> </a:t>
            </a:r>
            <a:r>
              <a:rPr lang="et-EE" dirty="0" err="1" smtClean="0"/>
              <a:t>Environment</a:t>
            </a:r>
            <a:endParaRPr lang="et-EE" dirty="0" smtClean="0"/>
          </a:p>
          <a:p>
            <a:pPr lvl="1"/>
            <a:r>
              <a:rPr lang="et-EE" b="1" dirty="0" err="1" smtClean="0"/>
              <a:t>Execute</a:t>
            </a:r>
            <a:endParaRPr lang="et-EE" b="1" dirty="0" smtClean="0"/>
          </a:p>
          <a:p>
            <a:pPr lvl="1"/>
            <a:r>
              <a:rPr lang="et-EE" b="1" dirty="0" smtClean="0"/>
              <a:t>java.exe</a:t>
            </a:r>
            <a:endParaRPr lang="et-EE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43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Töövahendid - </a:t>
            </a:r>
            <a:r>
              <a:rPr lang="et-EE" dirty="0" err="1" smtClean="0"/>
              <a:t>Eclipse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Eclipse</a:t>
            </a:r>
            <a:r>
              <a:rPr lang="et-EE" dirty="0" smtClean="0"/>
              <a:t> Luna (4.4.1)</a:t>
            </a:r>
          </a:p>
          <a:p>
            <a:r>
              <a:rPr lang="et-EE" dirty="0" smtClean="0">
                <a:hlinkClick r:id="rId2"/>
              </a:rPr>
              <a:t>http://eclipse.org</a:t>
            </a:r>
            <a:endParaRPr lang="et-EE" dirty="0" smtClean="0"/>
          </a:p>
          <a:p>
            <a:pPr lvl="1"/>
            <a:r>
              <a:rPr lang="et-EE" dirty="0" err="1" smtClean="0"/>
              <a:t>Download</a:t>
            </a:r>
            <a:endParaRPr lang="et-EE" dirty="0" smtClean="0"/>
          </a:p>
          <a:p>
            <a:pPr lvl="1"/>
            <a:r>
              <a:rPr lang="et-EE" dirty="0" err="1" smtClean="0"/>
              <a:t>Eclipse</a:t>
            </a:r>
            <a:r>
              <a:rPr lang="et-EE" dirty="0" smtClean="0"/>
              <a:t> IDE </a:t>
            </a:r>
            <a:r>
              <a:rPr lang="et-EE" dirty="0" err="1" smtClean="0"/>
              <a:t>for</a:t>
            </a:r>
            <a:r>
              <a:rPr lang="et-EE" dirty="0" smtClean="0"/>
              <a:t> Java </a:t>
            </a:r>
            <a:r>
              <a:rPr lang="et-EE" dirty="0" err="1" smtClean="0"/>
              <a:t>Developers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New Java Project</a:t>
            </a:r>
          </a:p>
          <a:p>
            <a:r>
              <a:rPr lang="et-EE" dirty="0" err="1" smtClean="0"/>
              <a:t>Run</a:t>
            </a:r>
            <a:endParaRPr lang="et-E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41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Iseseisev harjutamine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codingbat.com/java</a:t>
            </a:r>
            <a:endParaRPr lang="et-EE" dirty="0" smtClean="0"/>
          </a:p>
          <a:p>
            <a:r>
              <a:rPr lang="et-EE" dirty="0" smtClean="0"/>
              <a:t>Väikesed ülesanded erineva raskusastmega</a:t>
            </a:r>
          </a:p>
          <a:p>
            <a:r>
              <a:rPr lang="et-EE" dirty="0" smtClean="0"/>
              <a:t>Eksamil tulevad samalaadsed ülesanded</a:t>
            </a:r>
          </a:p>
          <a:p>
            <a:r>
              <a:rPr lang="et-EE" dirty="0" smtClean="0"/>
              <a:t>Alustage lihtsamatest: warmup-1, String-1</a:t>
            </a:r>
          </a:p>
          <a:p>
            <a:r>
              <a:rPr lang="et-EE" dirty="0" smtClean="0"/>
              <a:t>Seejärel saate liikuda edasi kuni String-3, Array-3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78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"Loengu" </a:t>
            </a:r>
            <a:r>
              <a:rPr lang="et-EE" dirty="0" smtClean="0"/>
              <a:t>sisu</a:t>
            </a:r>
            <a:endParaRPr lang="et-E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Ülevaade kursusese eesmärkidest</a:t>
            </a:r>
          </a:p>
          <a:p>
            <a:r>
              <a:rPr lang="et-EE" dirty="0" smtClean="0"/>
              <a:t>Kirjandus, viited</a:t>
            </a:r>
          </a:p>
          <a:p>
            <a:r>
              <a:rPr lang="et-EE" dirty="0" smtClean="0"/>
              <a:t>Toimumisajad, lektor, assistendid</a:t>
            </a:r>
          </a:p>
          <a:p>
            <a:r>
              <a:rPr lang="et-EE" dirty="0" smtClean="0"/>
              <a:t>Hindamispõhimõtted</a:t>
            </a:r>
            <a:endParaRPr lang="et-EE" dirty="0" smtClean="0"/>
          </a:p>
          <a:p>
            <a:r>
              <a:rPr lang="et-EE" dirty="0" smtClean="0"/>
              <a:t>Orienteeruv semestri kava</a:t>
            </a:r>
          </a:p>
          <a:p>
            <a:r>
              <a:rPr lang="et-EE" dirty="0" smtClean="0"/>
              <a:t>Töövahendid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Java mootor, kompileerimine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97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of running the program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Getting the program text (source code) into the computer</a:t>
            </a:r>
          </a:p>
          <a:p>
            <a:r>
              <a:rPr lang="en-GB" dirty="0" smtClean="0"/>
              <a:t>Compiling the program</a:t>
            </a:r>
          </a:p>
          <a:p>
            <a:r>
              <a:rPr lang="en-GB" dirty="0" smtClean="0"/>
              <a:t>Running the compiled program</a:t>
            </a:r>
          </a:p>
          <a:p>
            <a:endParaRPr lang="en-GB" dirty="0"/>
          </a:p>
          <a:p>
            <a:r>
              <a:rPr lang="en-GB" dirty="0" smtClean="0"/>
              <a:t>Running a Java program as:</a:t>
            </a:r>
          </a:p>
          <a:p>
            <a:pPr lvl="1"/>
            <a:r>
              <a:rPr lang="en-GB" dirty="0" smtClean="0"/>
              <a:t>Application - desktop program (we deal with this kind of programs in this course)</a:t>
            </a:r>
          </a:p>
          <a:p>
            <a:pPr lvl="1"/>
            <a:r>
              <a:rPr lang="en-GB" dirty="0" smtClean="0"/>
              <a:t>Applet - program running in a web browser</a:t>
            </a:r>
          </a:p>
          <a:p>
            <a:pPr lvl="1"/>
            <a:r>
              <a:rPr lang="en-GB" dirty="0" smtClean="0"/>
              <a:t>Servlet - program running in a (web) server</a:t>
            </a:r>
          </a:p>
          <a:p>
            <a:pPr lvl="1"/>
            <a:r>
              <a:rPr lang="en-GB" dirty="0" smtClean="0"/>
              <a:t>Mobile application - Android</a:t>
            </a:r>
          </a:p>
          <a:p>
            <a:pPr lvl="1"/>
            <a:r>
              <a:rPr lang="en-GB" dirty="0" smtClean="0"/>
              <a:t>...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20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0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application example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HelloWorld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buNone/>
            </a:pPr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t-EE" dirty="0">
                <a:solidFill>
                  <a:srgbClr val="3F7F5F"/>
                </a:solidFill>
                <a:latin typeface="Consolas"/>
              </a:rPr>
              <a:t>  </a:t>
            </a:r>
            <a:r>
              <a:rPr lang="en-GB" dirty="0">
                <a:solidFill>
                  <a:srgbClr val="3F7F5F"/>
                </a:solidFill>
                <a:latin typeface="Consolas"/>
              </a:rPr>
              <a:t>// A program to display the message</a:t>
            </a:r>
          </a:p>
          <a:p>
            <a:pPr marL="0" indent="0">
              <a:buNone/>
            </a:pPr>
            <a:r>
              <a:rPr lang="et-EE" dirty="0">
                <a:solidFill>
                  <a:srgbClr val="3F7F5F"/>
                </a:solidFill>
                <a:latin typeface="Consolas"/>
              </a:rPr>
              <a:t>  </a:t>
            </a:r>
            <a:r>
              <a:rPr lang="en-GB" dirty="0">
                <a:solidFill>
                  <a:srgbClr val="3F7F5F"/>
                </a:solidFill>
                <a:latin typeface="Consolas"/>
              </a:rPr>
              <a:t>// "Hello world!" on standard output</a:t>
            </a:r>
          </a:p>
          <a:p>
            <a:pPr marL="0" indent="0">
              <a:buNone/>
            </a:pPr>
            <a:r>
              <a:rPr lang="et-EE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marL="0" indent="0">
              <a:buNone/>
            </a:pPr>
            <a:r>
              <a:rPr lang="et-EE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GB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GB" i="1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i="1" dirty="0">
                <a:solidFill>
                  <a:srgbClr val="2A00FF"/>
                </a:solidFill>
                <a:latin typeface="Consolas"/>
              </a:rPr>
              <a:t>"Hello world!"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t-EE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GB" dirty="0">
                <a:solidFill>
                  <a:srgbClr val="3F7F5F"/>
                </a:solidFill>
                <a:latin typeface="Consolas"/>
              </a:rPr>
              <a:t>// end of class </a:t>
            </a:r>
            <a:r>
              <a:rPr lang="en-GB" dirty="0" err="1">
                <a:solidFill>
                  <a:srgbClr val="3F7F5F"/>
                </a:solidFill>
                <a:latin typeface="Consolas"/>
              </a:rPr>
              <a:t>HelloWorld</a:t>
            </a:r>
            <a:endParaRPr lang="et-EE" dirty="0">
              <a:solidFill>
                <a:srgbClr val="3F7F5F"/>
              </a:solidFill>
              <a:latin typeface="Consolas"/>
            </a:endParaRP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Compile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javac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HelloWorld.java     </a:t>
            </a:r>
            <a:r>
              <a:rPr lang="en-GB" dirty="0" smtClean="0"/>
              <a:t>=&gt; 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HelloWorld.class</a:t>
            </a:r>
            <a:r>
              <a:rPr lang="en-GB" dirty="0" smtClean="0"/>
              <a:t> file is created</a:t>
            </a:r>
          </a:p>
          <a:p>
            <a:r>
              <a:rPr lang="en-GB" dirty="0" smtClean="0"/>
              <a:t>Running:  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java 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HelloWorld</a:t>
            </a:r>
            <a:endParaRPr lang="en-GB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/>
              <a:t>main</a:t>
            </a:r>
            <a:r>
              <a:rPr lang="en-GB" dirty="0" smtClean="0"/>
              <a:t> method: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static void main(String[] 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statements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42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Compiler, </a:t>
            </a:r>
            <a:r>
              <a:rPr lang="en-GB" dirty="0" err="1" smtClean="0"/>
              <a:t>bytecode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Java program is compiled into Java </a:t>
            </a:r>
            <a:r>
              <a:rPr lang="en-GB" dirty="0" err="1" smtClean="0"/>
              <a:t>Bytecode</a:t>
            </a:r>
            <a:endParaRPr lang="en-GB" dirty="0" smtClean="0"/>
          </a:p>
          <a:p>
            <a:r>
              <a:rPr lang="en-GB" dirty="0" err="1" smtClean="0"/>
              <a:t>Jave</a:t>
            </a:r>
            <a:r>
              <a:rPr lang="en-GB" dirty="0" smtClean="0"/>
              <a:t> </a:t>
            </a:r>
            <a:r>
              <a:rPr lang="en-GB" dirty="0" err="1" smtClean="0"/>
              <a:t>Bytecode</a:t>
            </a:r>
            <a:r>
              <a:rPr lang="en-GB" dirty="0" smtClean="0"/>
              <a:t> is executed by JVM (Java Virtual Machine)</a:t>
            </a:r>
          </a:p>
          <a:p>
            <a:r>
              <a:rPr lang="en-GB" dirty="0" smtClean="0"/>
              <a:t>JVM implementation for different operating systems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22</a:t>
            </a:fld>
            <a:endParaRPr lang="et-EE"/>
          </a:p>
        </p:txBody>
      </p:sp>
      <p:pic>
        <p:nvPicPr>
          <p:cNvPr id="7" name="Picture 2" descr="http://math.hws.edu/javanotes/c1/overview_fig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3342" y="3539749"/>
            <a:ext cx="536459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99414" y="5740005"/>
            <a:ext cx="3332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http://math.hws.edu/javanotes/c1/s3.html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Executing </a:t>
            </a:r>
            <a:r>
              <a:rPr lang="en-GB" dirty="0" err="1" smtClean="0"/>
              <a:t>bytecode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23</a:t>
            </a:fld>
            <a:endParaRPr lang="et-EE"/>
          </a:p>
        </p:txBody>
      </p:sp>
      <p:pic>
        <p:nvPicPr>
          <p:cNvPr id="7" name="Picture 2" descr="http://4.bp.blogspot.com/-rvOnBYVErT4/UdxqZt-aOhI/AAAAAAAABYw/T6funjuHNck/s1600/JVM_JIT_interract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2" b="2860"/>
          <a:stretch/>
        </p:blipFill>
        <p:spPr bwMode="auto">
          <a:xfrm>
            <a:off x="4120952" y="1665216"/>
            <a:ext cx="4032448" cy="448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10762" y="6297129"/>
            <a:ext cx="7452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http://javaeesupportpatterns.blogspot.com/2013/07/java-just-in-time-compilation-more-than.html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Järgmine kord...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Järgmise nädala teemad:</a:t>
            </a:r>
          </a:p>
          <a:p>
            <a:pPr lvl="1"/>
            <a:r>
              <a:rPr lang="et-EE" dirty="0" err="1" smtClean="0"/>
              <a:t>Eclipse'i</a:t>
            </a:r>
            <a:r>
              <a:rPr lang="et-EE" dirty="0" smtClean="0"/>
              <a:t> kasutamine</a:t>
            </a:r>
          </a:p>
          <a:p>
            <a:pPr lvl="2"/>
            <a:r>
              <a:rPr lang="et-EE" dirty="0" err="1" smtClean="0"/>
              <a:t>checkstyle</a:t>
            </a:r>
            <a:endParaRPr lang="et-EE" dirty="0" smtClean="0"/>
          </a:p>
          <a:p>
            <a:pPr lvl="1"/>
            <a:r>
              <a:rPr lang="et-EE" dirty="0" smtClean="0"/>
              <a:t>Esimene kood, "</a:t>
            </a:r>
            <a:r>
              <a:rPr lang="et-EE" dirty="0" err="1" smtClean="0"/>
              <a:t>Hello</a:t>
            </a:r>
            <a:r>
              <a:rPr lang="et-EE" dirty="0" smtClean="0"/>
              <a:t> </a:t>
            </a:r>
            <a:r>
              <a:rPr lang="et-EE" dirty="0" err="1" smtClean="0"/>
              <a:t>world</a:t>
            </a:r>
            <a:r>
              <a:rPr lang="et-EE" dirty="0" smtClean="0"/>
              <a:t>!"</a:t>
            </a:r>
          </a:p>
          <a:p>
            <a:pPr lvl="1"/>
            <a:r>
              <a:rPr lang="et-EE" dirty="0" err="1" smtClean="0"/>
              <a:t>git</a:t>
            </a:r>
            <a:r>
              <a:rPr lang="et-EE" dirty="0" smtClean="0"/>
              <a:t>, </a:t>
            </a:r>
            <a:r>
              <a:rPr lang="et-EE" dirty="0" err="1" smtClean="0"/>
              <a:t>giti</a:t>
            </a:r>
            <a:r>
              <a:rPr lang="et-EE" dirty="0" smtClean="0"/>
              <a:t> kasutamine</a:t>
            </a:r>
          </a:p>
          <a:p>
            <a:pPr lvl="1"/>
            <a:r>
              <a:rPr lang="et-EE" dirty="0" smtClean="0"/>
              <a:t>esimene </a:t>
            </a:r>
            <a:r>
              <a:rPr lang="et-EE" dirty="0" err="1" smtClean="0"/>
              <a:t>commit</a:t>
            </a:r>
            <a:r>
              <a:rPr lang="et-EE" dirty="0" smtClean="0"/>
              <a:t>/</a:t>
            </a:r>
            <a:r>
              <a:rPr lang="et-EE" dirty="0" err="1" smtClean="0"/>
              <a:t>push</a:t>
            </a:r>
            <a:r>
              <a:rPr lang="et-EE" dirty="0" smtClean="0"/>
              <a:t> </a:t>
            </a:r>
            <a:r>
              <a:rPr lang="et-EE" dirty="0" err="1" smtClean="0"/>
              <a:t>giti</a:t>
            </a:r>
            <a:endParaRPr lang="et-EE" dirty="0" smtClean="0"/>
          </a:p>
          <a:p>
            <a:pPr lvl="1"/>
            <a:r>
              <a:rPr lang="et-EE" dirty="0" smtClean="0"/>
              <a:t>natuke automaattestimisest</a:t>
            </a:r>
          </a:p>
          <a:p>
            <a:pPr lvl="1"/>
            <a:r>
              <a:rPr lang="et-EE" dirty="0" smtClean="0"/>
              <a:t>esimene hinnatav harjutusülesanne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24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73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Kursuse eesmärk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Õpetada programmeerimise aluseid ja tehnoloogiat üldiselt</a:t>
            </a:r>
          </a:p>
          <a:p>
            <a:endParaRPr lang="et-EE" dirty="0" smtClean="0"/>
          </a:p>
          <a:p>
            <a:r>
              <a:rPr lang="et-EE" dirty="0" smtClean="0"/>
              <a:t>Rõhk on praktiliste kogemuste ja oskuste </a:t>
            </a:r>
            <a:r>
              <a:rPr lang="et-EE" dirty="0" smtClean="0"/>
              <a:t>omandamisel</a:t>
            </a:r>
          </a:p>
          <a:p>
            <a:endParaRPr lang="et-EE" dirty="0" smtClean="0"/>
          </a:p>
          <a:p>
            <a:r>
              <a:rPr lang="et-EE" dirty="0" smtClean="0"/>
              <a:t>Keelena kasutame Javat.</a:t>
            </a:r>
          </a:p>
          <a:p>
            <a:endParaRPr lang="et-EE" dirty="0" smtClean="0"/>
          </a:p>
          <a:p>
            <a:r>
              <a:rPr lang="et-EE" dirty="0" smtClean="0"/>
              <a:t>Praktikumides loodavad programmid on kas käsurea või omaette akendega rakendused, mitte </a:t>
            </a:r>
            <a:r>
              <a:rPr lang="et-EE" i="1" dirty="0" smtClean="0"/>
              <a:t>applet</a:t>
            </a:r>
            <a:r>
              <a:rPr lang="et-EE" dirty="0" smtClean="0"/>
              <a:t>'id.</a:t>
            </a:r>
          </a:p>
          <a:p>
            <a:endParaRPr lang="et-EE" dirty="0" smtClean="0"/>
          </a:p>
          <a:p>
            <a:r>
              <a:rPr lang="et-EE" dirty="0" smtClean="0"/>
              <a:t>Kursuse lõpetaja on </a:t>
            </a:r>
            <a:r>
              <a:rPr lang="et-EE" b="1" dirty="0" smtClean="0"/>
              <a:t>algaja</a:t>
            </a:r>
            <a:r>
              <a:rPr lang="et-EE" dirty="0" smtClean="0"/>
              <a:t> programmeerija.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70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Kursuse aeg, koht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Aine vastutav õppejõud Ago </a:t>
            </a:r>
            <a:r>
              <a:rPr lang="et-EE" dirty="0" err="1" smtClean="0"/>
              <a:t>Luberg</a:t>
            </a:r>
            <a:r>
              <a:rPr lang="et-EE" dirty="0" smtClean="0"/>
              <a:t>, </a:t>
            </a:r>
            <a:r>
              <a:rPr lang="et-EE" dirty="0" smtClean="0">
                <a:hlinkClick r:id="rId2"/>
              </a:rPr>
              <a:t>ago.luberg@ttu.ee</a:t>
            </a:r>
            <a:endParaRPr lang="et-EE" dirty="0" smtClean="0"/>
          </a:p>
          <a:p>
            <a:r>
              <a:rPr lang="et-EE" dirty="0" smtClean="0"/>
              <a:t>Kursus viiakse läbi eesti </a:t>
            </a:r>
            <a:r>
              <a:rPr lang="et-EE" dirty="0" smtClean="0"/>
              <a:t>ja vene keeles</a:t>
            </a:r>
            <a:endParaRPr lang="et-EE" dirty="0" smtClean="0"/>
          </a:p>
          <a:p>
            <a:r>
              <a:rPr lang="et-EE" dirty="0" smtClean="0"/>
              <a:t>Kokku </a:t>
            </a:r>
            <a:r>
              <a:rPr lang="et-EE" dirty="0" smtClean="0"/>
              <a:t>32</a:t>
            </a:r>
            <a:r>
              <a:rPr lang="et-EE" dirty="0" smtClean="0"/>
              <a:t> </a:t>
            </a:r>
            <a:r>
              <a:rPr lang="et-EE" b="1" dirty="0" smtClean="0"/>
              <a:t>praktikumi</a:t>
            </a:r>
            <a:endParaRPr lang="et-EE" b="1" dirty="0" smtClean="0"/>
          </a:p>
          <a:p>
            <a:r>
              <a:rPr lang="et-EE" dirty="0" smtClean="0"/>
              <a:t>Praktikumide ajad</a:t>
            </a:r>
            <a:r>
              <a:rPr lang="et-EE" dirty="0" smtClean="0"/>
              <a:t>:</a:t>
            </a:r>
            <a:endParaRPr lang="et-EE" dirty="0" smtClean="0"/>
          </a:p>
          <a:p>
            <a:pPr lvl="1"/>
            <a:r>
              <a:rPr lang="et-EE" dirty="0" smtClean="0"/>
              <a:t>IAPB21, IAPB22: </a:t>
            </a:r>
            <a:r>
              <a:rPr lang="et-EE" b="1" dirty="0" smtClean="0"/>
              <a:t>T 8:00</a:t>
            </a:r>
            <a:r>
              <a:rPr lang="et-EE" dirty="0" smtClean="0"/>
              <a:t> (ICT-501), </a:t>
            </a:r>
            <a:r>
              <a:rPr lang="et-EE" b="1" dirty="0" smtClean="0"/>
              <a:t>R 10:00</a:t>
            </a:r>
            <a:r>
              <a:rPr lang="et-EE" dirty="0" smtClean="0"/>
              <a:t> (ICT-401)</a:t>
            </a:r>
          </a:p>
          <a:p>
            <a:pPr lvl="2"/>
            <a:r>
              <a:rPr lang="et-EE" dirty="0" smtClean="0"/>
              <a:t>Õppejõud: Artur Luik, </a:t>
            </a:r>
            <a:r>
              <a:rPr lang="et-EE" dirty="0"/>
              <a:t>Gert Kanter</a:t>
            </a:r>
            <a:endParaRPr lang="et-EE" dirty="0" smtClean="0"/>
          </a:p>
          <a:p>
            <a:pPr lvl="1"/>
            <a:r>
              <a:rPr lang="et-EE" dirty="0" smtClean="0"/>
              <a:t>IAPB23, IAPB24: </a:t>
            </a:r>
            <a:r>
              <a:rPr lang="et-EE" b="1" dirty="0" smtClean="0"/>
              <a:t>T 15:45</a:t>
            </a:r>
            <a:r>
              <a:rPr lang="et-EE" dirty="0" smtClean="0"/>
              <a:t> (ICT-401), </a:t>
            </a:r>
            <a:r>
              <a:rPr lang="et-EE" b="1" dirty="0" smtClean="0"/>
              <a:t>N 10:00</a:t>
            </a:r>
            <a:r>
              <a:rPr lang="et-EE" dirty="0" smtClean="0"/>
              <a:t> (ICT-501)</a:t>
            </a:r>
          </a:p>
          <a:p>
            <a:pPr lvl="2"/>
            <a:r>
              <a:rPr lang="et-EE" dirty="0" smtClean="0"/>
              <a:t>Õppejõud: Evelin </a:t>
            </a:r>
            <a:r>
              <a:rPr lang="et-EE" dirty="0" err="1" smtClean="0"/>
              <a:t>Halling</a:t>
            </a:r>
            <a:r>
              <a:rPr lang="et-EE" dirty="0" smtClean="0"/>
              <a:t>, Gert Kanter</a:t>
            </a:r>
            <a:endParaRPr lang="et-EE" dirty="0" smtClean="0"/>
          </a:p>
          <a:p>
            <a:pPr lvl="1"/>
            <a:r>
              <a:rPr lang="et-EE" dirty="0" smtClean="0"/>
              <a:t>IAPB25: </a:t>
            </a:r>
            <a:r>
              <a:rPr lang="et-EE" b="1" dirty="0" smtClean="0"/>
              <a:t>T 10:00 </a:t>
            </a:r>
            <a:r>
              <a:rPr lang="et-EE" dirty="0" smtClean="0"/>
              <a:t>(ICT-404), </a:t>
            </a:r>
            <a:r>
              <a:rPr lang="et-EE" b="1" dirty="0" smtClean="0"/>
              <a:t>N 12:00</a:t>
            </a:r>
            <a:r>
              <a:rPr lang="et-EE" dirty="0" smtClean="0"/>
              <a:t> (ICT-403)</a:t>
            </a:r>
          </a:p>
          <a:p>
            <a:pPr lvl="2"/>
            <a:r>
              <a:rPr lang="et-EE" dirty="0" smtClean="0"/>
              <a:t>Õppejõud: Maanus </a:t>
            </a:r>
            <a:r>
              <a:rPr lang="et-EE" dirty="0" err="1" smtClean="0"/>
              <a:t>Leesment</a:t>
            </a:r>
            <a:r>
              <a:rPr lang="et-EE" dirty="0" smtClean="0"/>
              <a:t>, </a:t>
            </a:r>
            <a:r>
              <a:rPr lang="et-EE" dirty="0" err="1" smtClean="0"/>
              <a:t>Rannar</a:t>
            </a:r>
            <a:r>
              <a:rPr lang="et-EE" dirty="0" smtClean="0"/>
              <a:t> </a:t>
            </a:r>
            <a:r>
              <a:rPr lang="et-EE" dirty="0" err="1" smtClean="0"/>
              <a:t>Allorg</a:t>
            </a:r>
            <a:r>
              <a:rPr lang="et-EE" dirty="0" smtClean="0"/>
              <a:t>, Gert Kanter</a:t>
            </a:r>
            <a:endParaRPr lang="et-EE" dirty="0" smtClean="0"/>
          </a:p>
          <a:p>
            <a:pPr lvl="1"/>
            <a:r>
              <a:rPr lang="et-EE" dirty="0" smtClean="0"/>
              <a:t>IAPB27, IAPB28 </a:t>
            </a:r>
            <a:r>
              <a:rPr lang="et-EE" dirty="0" smtClean="0"/>
              <a:t>(</a:t>
            </a:r>
            <a:r>
              <a:rPr lang="et-EE" i="1" dirty="0" smtClean="0"/>
              <a:t>venekeelne</a:t>
            </a:r>
            <a:r>
              <a:rPr lang="et-EE" dirty="0" smtClean="0"/>
              <a:t>): </a:t>
            </a:r>
            <a:r>
              <a:rPr lang="et-EE" b="1" dirty="0" smtClean="0"/>
              <a:t>K 8:00</a:t>
            </a:r>
            <a:r>
              <a:rPr lang="et-EE" dirty="0" smtClean="0"/>
              <a:t> (ICT-402), </a:t>
            </a:r>
            <a:r>
              <a:rPr lang="et-EE" b="1" dirty="0" smtClean="0"/>
              <a:t>N 10:00</a:t>
            </a:r>
            <a:r>
              <a:rPr lang="et-EE" dirty="0" smtClean="0"/>
              <a:t> (ICT-403)</a:t>
            </a:r>
          </a:p>
          <a:p>
            <a:pPr lvl="2"/>
            <a:r>
              <a:rPr lang="et-EE" dirty="0" smtClean="0"/>
              <a:t>Õppejõud: Aleksandr Lenin, Anton </a:t>
            </a:r>
            <a:r>
              <a:rPr lang="et-EE" dirty="0" err="1" smtClean="0"/>
              <a:t>Charnamord</a:t>
            </a:r>
            <a:endParaRPr lang="et-EE" dirty="0" smtClean="0"/>
          </a:p>
          <a:p>
            <a:r>
              <a:rPr lang="et-EE" dirty="0" smtClean="0"/>
              <a:t>Konsultatsioon</a:t>
            </a:r>
            <a:r>
              <a:rPr lang="et-EE" dirty="0" smtClean="0"/>
              <a:t>: </a:t>
            </a:r>
            <a:r>
              <a:rPr lang="et-EE" dirty="0" smtClean="0"/>
              <a:t>T 12:00 </a:t>
            </a:r>
            <a:r>
              <a:rPr lang="et-EE" dirty="0" smtClean="0"/>
              <a:t>(peale </a:t>
            </a:r>
            <a:r>
              <a:rPr lang="et-EE" dirty="0" smtClean="0"/>
              <a:t>praktikume), </a:t>
            </a:r>
            <a:r>
              <a:rPr lang="et-EE" b="1" dirty="0" smtClean="0"/>
              <a:t>leppida kokku e-maili teel</a:t>
            </a:r>
            <a:r>
              <a:rPr lang="et-EE" dirty="0" smtClean="0"/>
              <a:t>.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95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Kursuse materjalid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Kursuse veebileht:</a:t>
            </a:r>
            <a:br>
              <a:rPr lang="et-EE" dirty="0"/>
            </a:br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courses.cs.ttu.ee/pages/ITI0011</a:t>
            </a:r>
            <a:endParaRPr lang="et-EE" dirty="0" smtClean="0"/>
          </a:p>
          <a:p>
            <a:r>
              <a:rPr lang="et-EE" dirty="0" smtClean="0"/>
              <a:t>Peamine õpik:</a:t>
            </a:r>
            <a:br>
              <a:rPr lang="et-EE" dirty="0" smtClean="0"/>
            </a:br>
            <a:r>
              <a:rPr lang="et-EE" dirty="0" smtClean="0"/>
              <a:t>David </a:t>
            </a:r>
            <a:r>
              <a:rPr lang="et-EE" dirty="0" err="1" smtClean="0"/>
              <a:t>Eck</a:t>
            </a:r>
            <a:r>
              <a:rPr lang="et-EE" dirty="0" smtClean="0"/>
              <a:t>, "</a:t>
            </a:r>
            <a:r>
              <a:rPr lang="en-GB" dirty="0" smtClean="0"/>
              <a:t>Introduction to Programming Using Java</a:t>
            </a:r>
            <a:r>
              <a:rPr lang="en-GB" dirty="0"/>
              <a:t>" Version </a:t>
            </a:r>
            <a:r>
              <a:rPr lang="et-EE" dirty="0" smtClean="0"/>
              <a:t>7</a:t>
            </a:r>
            <a:r>
              <a:rPr lang="en-GB" dirty="0" smtClean="0"/>
              <a:t>.0, </a:t>
            </a:r>
            <a:r>
              <a:rPr lang="en-GB" dirty="0"/>
              <a:t>2014</a:t>
            </a:r>
            <a:br>
              <a:rPr lang="en-GB" dirty="0"/>
            </a:br>
            <a:r>
              <a:rPr lang="en-GB" dirty="0">
                <a:hlinkClick r:id="rId3"/>
              </a:rPr>
              <a:t>http://math.hws.edu/javanotes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t-EE" dirty="0" smtClean="0"/>
              <a:t>Materjalid ilmuvad </a:t>
            </a:r>
            <a:r>
              <a:rPr lang="et-EE" dirty="0" smtClean="0"/>
              <a:t>praktikumi eel </a:t>
            </a:r>
            <a:r>
              <a:rPr lang="et-EE" dirty="0" smtClean="0"/>
              <a:t>või järel kursuse veebilehele</a:t>
            </a:r>
          </a:p>
          <a:p>
            <a:r>
              <a:rPr lang="et-EE" dirty="0" smtClean="0"/>
              <a:t>Kõiki seletavaid materjale võrgumaterjalides pole</a:t>
            </a:r>
          </a:p>
          <a:p>
            <a:r>
              <a:rPr lang="et-EE" dirty="0" smtClean="0"/>
              <a:t>Lisaks viiteid:</a:t>
            </a:r>
          </a:p>
          <a:p>
            <a:pPr lvl="1"/>
            <a:r>
              <a:rPr lang="et-EE" dirty="0">
                <a:hlinkClick r:id="rId4"/>
              </a:rPr>
              <a:t>http://docs.oracle.com/javase/tutorial</a:t>
            </a:r>
            <a:r>
              <a:rPr lang="et-EE" dirty="0" smtClean="0">
                <a:hlinkClick r:id="rId4"/>
              </a:rPr>
              <a:t>/</a:t>
            </a:r>
            <a:r>
              <a:rPr lang="et-EE" dirty="0" smtClean="0"/>
              <a:t> </a:t>
            </a:r>
            <a:r>
              <a:rPr lang="et-EE" dirty="0" err="1" smtClean="0"/>
              <a:t>Oracle</a:t>
            </a:r>
            <a:r>
              <a:rPr lang="et-EE" dirty="0" smtClean="0"/>
              <a:t> </a:t>
            </a:r>
            <a:r>
              <a:rPr lang="et-EE" dirty="0" err="1" smtClean="0"/>
              <a:t>tutorial</a:t>
            </a:r>
            <a:endParaRPr lang="et-EE" dirty="0" smtClean="0"/>
          </a:p>
          <a:p>
            <a:pPr lvl="1"/>
            <a:r>
              <a:rPr lang="et-EE" dirty="0">
                <a:hlinkClick r:id="rId5"/>
              </a:rPr>
              <a:t>http://www.mindviewinc.com/Books/TIJ4</a:t>
            </a:r>
            <a:r>
              <a:rPr lang="et-EE" dirty="0" smtClean="0">
                <a:hlinkClick r:id="rId5"/>
              </a:rPr>
              <a:t>/</a:t>
            </a:r>
            <a:r>
              <a:rPr lang="et-EE" dirty="0" smtClean="0"/>
              <a:t> </a:t>
            </a:r>
            <a:r>
              <a:rPr lang="et-EE" dirty="0" err="1" smtClean="0"/>
              <a:t>Thinking</a:t>
            </a:r>
            <a:r>
              <a:rPr lang="et-EE" dirty="0" smtClean="0"/>
              <a:t> in Java, </a:t>
            </a:r>
            <a:r>
              <a:rPr lang="et-EE" dirty="0" err="1" smtClean="0"/>
              <a:t>Bruce</a:t>
            </a:r>
            <a:r>
              <a:rPr lang="et-EE" dirty="0" smtClean="0"/>
              <a:t> </a:t>
            </a:r>
            <a:r>
              <a:rPr lang="et-EE" dirty="0" err="1" smtClean="0"/>
              <a:t>Eckel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80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Teated, tudengite töövahend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Kursuse teated ilmuvad Google </a:t>
            </a:r>
            <a:r>
              <a:rPr lang="et-EE" dirty="0" err="1" smtClean="0"/>
              <a:t>groups'i</a:t>
            </a:r>
            <a:r>
              <a:rPr lang="et-EE" dirty="0" smtClean="0"/>
              <a:t> lehele:</a:t>
            </a:r>
          </a:p>
          <a:p>
            <a:pPr lvl="1"/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://groups.google.com/group/iti0011</a:t>
            </a:r>
            <a:endParaRPr lang="et-EE" dirty="0" smtClean="0"/>
          </a:p>
          <a:p>
            <a:r>
              <a:rPr lang="et-EE" dirty="0" smtClean="0"/>
              <a:t>Kõige mugavam "</a:t>
            </a:r>
            <a:r>
              <a:rPr lang="et-EE" dirty="0" err="1" smtClean="0"/>
              <a:t>Join</a:t>
            </a:r>
            <a:r>
              <a:rPr lang="et-EE" dirty="0" smtClean="0"/>
              <a:t> </a:t>
            </a:r>
            <a:r>
              <a:rPr lang="et-EE" dirty="0" err="1" smtClean="0"/>
              <a:t>group</a:t>
            </a:r>
            <a:r>
              <a:rPr lang="et-EE" dirty="0" smtClean="0"/>
              <a:t>" ja saate teated emaili peale tellida</a:t>
            </a:r>
          </a:p>
          <a:p>
            <a:endParaRPr lang="et-EE" dirty="0"/>
          </a:p>
          <a:p>
            <a:r>
              <a:rPr lang="et-EE" dirty="0"/>
              <a:t>Tudengite töövahend:</a:t>
            </a:r>
            <a:br>
              <a:rPr lang="et-EE" dirty="0"/>
            </a:br>
            <a:r>
              <a:rPr lang="et-EE" dirty="0">
                <a:hlinkClick r:id="rId3"/>
              </a:rPr>
              <a:t>https://cs.ttu.ee/apps/java15</a:t>
            </a:r>
            <a:r>
              <a:rPr lang="et-EE" dirty="0" smtClean="0">
                <a:hlinkClick r:id="rId3"/>
              </a:rPr>
              <a:t>/</a:t>
            </a:r>
            <a:endParaRPr lang="et-EE" dirty="0" smtClean="0"/>
          </a:p>
          <a:p>
            <a:r>
              <a:rPr lang="et-EE" dirty="0" smtClean="0"/>
              <a:t>Sisse saab logida UNI-ID-</a:t>
            </a:r>
            <a:r>
              <a:rPr lang="et-EE" dirty="0" err="1" smtClean="0"/>
              <a:t>ga</a:t>
            </a:r>
            <a:r>
              <a:rPr lang="et-EE" dirty="0" smtClean="0"/>
              <a:t> (sama kasutajanimi/parool, millega lauaarvutitesse saate logida).</a:t>
            </a:r>
          </a:p>
          <a:p>
            <a:r>
              <a:rPr lang="et-EE" dirty="0" smtClean="0"/>
              <a:t>Palun registreeruge tänasesse tundi (3. veebruar vastavalt tunni toimumise kellaajale).</a:t>
            </a:r>
          </a:p>
          <a:p>
            <a:r>
              <a:rPr lang="et-EE" dirty="0" smtClean="0"/>
              <a:t>Kellel on probleeme </a:t>
            </a:r>
            <a:r>
              <a:rPr lang="et-EE" dirty="0" err="1" smtClean="0"/>
              <a:t>sisselogimisega</a:t>
            </a:r>
            <a:r>
              <a:rPr lang="et-EE" dirty="0" smtClean="0"/>
              <a:t>, andke märku.</a:t>
            </a:r>
          </a:p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20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Praktikumi ülesehitus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20 minutit - </a:t>
            </a:r>
            <a:r>
              <a:rPr lang="et-EE" b="1" dirty="0" smtClean="0"/>
              <a:t>harjutuse</a:t>
            </a:r>
            <a:r>
              <a:rPr lang="et-EE" dirty="0" smtClean="0"/>
              <a:t> hindamine</a:t>
            </a:r>
          </a:p>
          <a:p>
            <a:r>
              <a:rPr lang="et-EE" dirty="0" smtClean="0"/>
              <a:t>10 minutit - mõne eelmise harjutuse lahenduse tutvustamine</a:t>
            </a:r>
          </a:p>
          <a:p>
            <a:r>
              <a:rPr lang="et-EE" dirty="0" smtClean="0"/>
              <a:t>30-40 minutit - uus materjal, n-ö "loeng"</a:t>
            </a:r>
          </a:p>
          <a:p>
            <a:r>
              <a:rPr lang="et-EE" dirty="0" smtClean="0"/>
              <a:t>20-30 minutit - uue materjali praktilised näited</a:t>
            </a:r>
          </a:p>
          <a:p>
            <a:r>
              <a:rPr lang="et-EE" dirty="0" smtClean="0"/>
              <a:t>lõpus - uue harjutuse tutvustamine</a:t>
            </a:r>
          </a:p>
          <a:p>
            <a:endParaRPr lang="et-EE" dirty="0"/>
          </a:p>
          <a:p>
            <a:r>
              <a:rPr lang="et-EE" dirty="0" err="1" smtClean="0"/>
              <a:t>Kohalkäimine</a:t>
            </a:r>
            <a:r>
              <a:rPr lang="et-EE" dirty="0" smtClean="0"/>
              <a:t> ei ole kohustuslik,</a:t>
            </a:r>
            <a:br>
              <a:rPr lang="et-EE" dirty="0" smtClean="0"/>
            </a:br>
            <a:r>
              <a:rPr lang="et-EE" dirty="0" smtClean="0"/>
              <a:t>kuigi harjutuse hindamine annab</a:t>
            </a:r>
            <a:br>
              <a:rPr lang="et-EE" dirty="0" smtClean="0"/>
            </a:br>
            <a:r>
              <a:rPr lang="et-EE" dirty="0" smtClean="0"/>
              <a:t>lisapunkte.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7</a:t>
            </a:fld>
            <a:endParaRPr lang="et-EE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694969"/>
              </p:ext>
            </p:extLst>
          </p:nvPr>
        </p:nvGraphicFramePr>
        <p:xfrm>
          <a:off x="6264875" y="2889421"/>
          <a:ext cx="5246105" cy="314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49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Harjutusülesanded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</a:t>
            </a:r>
            <a:r>
              <a:rPr lang="et-EE" dirty="0" smtClean="0"/>
              <a:t>raktikumi lõpus </a:t>
            </a:r>
            <a:r>
              <a:rPr lang="et-EE" dirty="0" smtClean="0"/>
              <a:t>antakse väike </a:t>
            </a:r>
            <a:r>
              <a:rPr lang="et-EE" dirty="0" smtClean="0"/>
              <a:t>(lihtne) </a:t>
            </a:r>
            <a:r>
              <a:rPr lang="et-EE" dirty="0" smtClean="0"/>
              <a:t>ülesanne, </a:t>
            </a:r>
            <a:r>
              <a:rPr lang="et-EE" dirty="0" smtClean="0"/>
              <a:t>mille lahendamise </a:t>
            </a:r>
            <a:r>
              <a:rPr lang="et-EE" b="1" dirty="0" smtClean="0"/>
              <a:t>tähtaeg</a:t>
            </a:r>
            <a:r>
              <a:rPr lang="et-EE" dirty="0" smtClean="0"/>
              <a:t> on </a:t>
            </a:r>
            <a:r>
              <a:rPr lang="et-EE" b="1" dirty="0" smtClean="0"/>
              <a:t>järgmise praktikumi algus </a:t>
            </a:r>
            <a:r>
              <a:rPr lang="et-EE" dirty="0" smtClean="0"/>
              <a:t>(kui pole märgitud teisiti).</a:t>
            </a:r>
            <a:endParaRPr lang="et-EE" dirty="0" smtClean="0"/>
          </a:p>
          <a:p>
            <a:r>
              <a:rPr lang="et-EE" dirty="0" smtClean="0"/>
              <a:t>Näited ülesannetest</a:t>
            </a:r>
            <a:r>
              <a:rPr lang="et-EE" dirty="0" smtClean="0"/>
              <a:t>:</a:t>
            </a:r>
          </a:p>
          <a:p>
            <a:pPr lvl="1"/>
            <a:r>
              <a:rPr lang="et-EE" dirty="0" smtClean="0"/>
              <a:t>leida etteantud kahe arvu summa</a:t>
            </a:r>
          </a:p>
          <a:p>
            <a:pPr lvl="1"/>
            <a:r>
              <a:rPr lang="et-EE" dirty="0" smtClean="0"/>
              <a:t>leida etteantud täisarvude hulgast minimaalne/maksimaalne</a:t>
            </a:r>
          </a:p>
          <a:p>
            <a:pPr lvl="1"/>
            <a:r>
              <a:rPr lang="et-EE" dirty="0" smtClean="0"/>
              <a:t>pöörata etteantud sõne (</a:t>
            </a:r>
            <a:r>
              <a:rPr lang="et-EE" i="1" dirty="0" smtClean="0"/>
              <a:t>string</a:t>
            </a:r>
            <a:r>
              <a:rPr lang="et-EE" dirty="0" smtClean="0"/>
              <a:t>) tagurpidi</a:t>
            </a:r>
          </a:p>
          <a:p>
            <a:pPr lvl="1"/>
            <a:r>
              <a:rPr lang="et-EE" dirty="0" smtClean="0"/>
              <a:t>tõlkida etteantud tekst nt Google </a:t>
            </a:r>
            <a:r>
              <a:rPr lang="et-EE" dirty="0" err="1" smtClean="0"/>
              <a:t>Translate</a:t>
            </a:r>
            <a:r>
              <a:rPr lang="et-EE" dirty="0" smtClean="0"/>
              <a:t> abil ja näidata kasutajale</a:t>
            </a:r>
          </a:p>
          <a:p>
            <a:pPr lvl="1"/>
            <a:r>
              <a:rPr lang="et-EE" dirty="0" smtClean="0"/>
              <a:t>etteantud lihtne iteratiivne funktsioon kirjutada </a:t>
            </a:r>
            <a:r>
              <a:rPr lang="et-EE" dirty="0" smtClean="0"/>
              <a:t>rekursiivseks</a:t>
            </a:r>
          </a:p>
          <a:p>
            <a:r>
              <a:rPr lang="et-EE" dirty="0" smtClean="0"/>
              <a:t>Iga harjutusülesanne annab </a:t>
            </a:r>
            <a:r>
              <a:rPr lang="et-EE" b="1" dirty="0" smtClean="0"/>
              <a:t>kuni 1 punkti</a:t>
            </a:r>
          </a:p>
          <a:p>
            <a:r>
              <a:rPr lang="et-EE" dirty="0" smtClean="0"/>
              <a:t>Kokku </a:t>
            </a:r>
            <a:r>
              <a:rPr lang="et-EE" b="1" dirty="0" smtClean="0"/>
              <a:t>semestri jooksul </a:t>
            </a:r>
            <a:r>
              <a:rPr lang="et-EE" dirty="0" smtClean="0"/>
              <a:t>vähemalt </a:t>
            </a:r>
            <a:r>
              <a:rPr lang="et-EE" b="1" dirty="0" smtClean="0"/>
              <a:t>20 harjutusülesannet</a:t>
            </a:r>
            <a:endParaRPr lang="et-EE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84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lbow Connector 13"/>
          <p:cNvCxnSpPr>
            <a:stCxn id="8" idx="3"/>
            <a:endCxn id="7" idx="4"/>
          </p:cNvCxnSpPr>
          <p:nvPr/>
        </p:nvCxnSpPr>
        <p:spPr>
          <a:xfrm rot="5400000" flipH="1">
            <a:off x="3494664" y="3120319"/>
            <a:ext cx="254578" cy="4574844"/>
          </a:xfrm>
          <a:prstGeom prst="bentConnector3">
            <a:avLst>
              <a:gd name="adj1" fmla="val -19340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</p:cNvCxnSpPr>
          <p:nvPr/>
        </p:nvCxnSpPr>
        <p:spPr>
          <a:xfrm flipV="1">
            <a:off x="1721709" y="4893273"/>
            <a:ext cx="3179266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Harjutusülesanded - esitamine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/>
              <a:t>Tudeng lahendab harjutusülesande ära ja "esitab" selle enne järgmise praktikumi algust</a:t>
            </a:r>
          </a:p>
          <a:p>
            <a:r>
              <a:rPr lang="et-EE" sz="2000" dirty="0" smtClean="0"/>
              <a:t>Peale "esitamist" saab tudeng tagasisidet, kui hästi ta lahendus töötab</a:t>
            </a:r>
          </a:p>
          <a:p>
            <a:pPr lvl="1"/>
            <a:r>
              <a:rPr lang="et-EE" sz="1800" dirty="0" smtClean="0"/>
              <a:t>Tagasiside on kujul "80% testidest läbitud"</a:t>
            </a:r>
          </a:p>
          <a:p>
            <a:r>
              <a:rPr lang="et-EE" sz="2000" dirty="0" smtClean="0"/>
              <a:t>Tudengil on võimalik esitada uus ja parem lahendus, seda piiramatu arv kordi enne praktikumi algust</a:t>
            </a:r>
          </a:p>
          <a:p>
            <a:r>
              <a:rPr lang="et-EE" sz="2000" dirty="0" smtClean="0"/>
              <a:t>Lahenduse "esitamisega" teenib tudeng kuni 0.5 punkti:</a:t>
            </a:r>
            <a:br>
              <a:rPr lang="et-EE" sz="2000" dirty="0" smtClean="0"/>
            </a:br>
            <a:r>
              <a:rPr lang="et-EE" sz="2000" dirty="0" smtClean="0"/>
              <a:t>teenitud punktid = 0.5 * testide tulemus</a:t>
            </a:r>
          </a:p>
          <a:p>
            <a:r>
              <a:rPr lang="et-EE" sz="2000" dirty="0" smtClean="0"/>
              <a:t>Näiteks 80% läbivuse korral: 0.5 * 0.8 = 0.4 punkti; 100% läbivuse korral 0.5 * 1.0 = 0.5</a:t>
            </a:r>
          </a:p>
          <a:p>
            <a:r>
              <a:rPr lang="et-EE" sz="2000" dirty="0" smtClean="0"/>
              <a:t>Need punktid on tudengil käes, tundi ei pea tulema.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2015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ITI0011 - Praktikum 1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EC0-9B6E-47CF-9D4A-8BA18C35A70E}" type="slidenum">
              <a:rPr lang="et-EE" smtClean="0"/>
              <a:t>9</a:t>
            </a:fld>
            <a:endParaRPr lang="et-EE"/>
          </a:p>
        </p:txBody>
      </p:sp>
      <p:sp>
        <p:nvSpPr>
          <p:cNvPr id="7" name="Smiley Face 6"/>
          <p:cNvSpPr/>
          <p:nvPr/>
        </p:nvSpPr>
        <p:spPr>
          <a:xfrm>
            <a:off x="947352" y="4506095"/>
            <a:ext cx="774357" cy="774357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Cube 7"/>
          <p:cNvSpPr/>
          <p:nvPr/>
        </p:nvSpPr>
        <p:spPr>
          <a:xfrm>
            <a:off x="4900975" y="4357019"/>
            <a:ext cx="2311302" cy="1178011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Must kast (</a:t>
            </a:r>
            <a:r>
              <a:rPr lang="et-EE" dirty="0" err="1" smtClean="0"/>
              <a:t>git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9" name="Flowchart: Multidocument 8"/>
          <p:cNvSpPr/>
          <p:nvPr/>
        </p:nvSpPr>
        <p:spPr>
          <a:xfrm>
            <a:off x="3207291" y="4674177"/>
            <a:ext cx="1016784" cy="741405"/>
          </a:xfrm>
          <a:prstGeom prst="flowChartMultidocumen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kood</a:t>
            </a:r>
            <a:endParaRPr lang="et-EE" dirty="0"/>
          </a:p>
        </p:txBody>
      </p:sp>
      <p:sp>
        <p:nvSpPr>
          <p:cNvPr id="10" name="Vertical Scroll 9"/>
          <p:cNvSpPr/>
          <p:nvPr/>
        </p:nvSpPr>
        <p:spPr>
          <a:xfrm>
            <a:off x="3715683" y="5612663"/>
            <a:ext cx="1005016" cy="85673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80%</a:t>
            </a:r>
            <a:endParaRPr lang="et-EE" dirty="0"/>
          </a:p>
        </p:txBody>
      </p:sp>
      <p:sp>
        <p:nvSpPr>
          <p:cNvPr id="16" name="Flowchart: Multidocument 15"/>
          <p:cNvSpPr/>
          <p:nvPr/>
        </p:nvSpPr>
        <p:spPr>
          <a:xfrm>
            <a:off x="3201407" y="4445337"/>
            <a:ext cx="1194746" cy="1199083"/>
          </a:xfrm>
          <a:prstGeom prst="flowChartMultidocumen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kood v2</a:t>
            </a:r>
            <a:endParaRPr lang="et-EE" dirty="0"/>
          </a:p>
        </p:txBody>
      </p:sp>
      <p:sp>
        <p:nvSpPr>
          <p:cNvPr id="17" name="Vertical Scroll 16"/>
          <p:cNvSpPr/>
          <p:nvPr/>
        </p:nvSpPr>
        <p:spPr>
          <a:xfrm>
            <a:off x="3798780" y="5631327"/>
            <a:ext cx="1005016" cy="856735"/>
          </a:xfrm>
          <a:prstGeom prst="vertic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100%</a:t>
            </a:r>
            <a:endParaRPr lang="et-EE" dirty="0"/>
          </a:p>
        </p:txBody>
      </p:sp>
      <p:sp>
        <p:nvSpPr>
          <p:cNvPr id="18" name="Plus 17"/>
          <p:cNvSpPr/>
          <p:nvPr/>
        </p:nvSpPr>
        <p:spPr>
          <a:xfrm>
            <a:off x="1479406" y="5215696"/>
            <a:ext cx="567704" cy="567704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1" name="TextBox 20"/>
          <p:cNvSpPr txBox="1"/>
          <p:nvPr/>
        </p:nvSpPr>
        <p:spPr>
          <a:xfrm>
            <a:off x="2031840" y="5237938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b="1" dirty="0" smtClean="0">
                <a:solidFill>
                  <a:schemeClr val="accent6">
                    <a:lumMod val="75000"/>
                  </a:schemeClr>
                </a:solidFill>
              </a:rPr>
              <a:t>0.5 p</a:t>
            </a:r>
            <a:endParaRPr lang="et-EE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7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6" grpId="0" animBg="1"/>
      <p:bldP spid="17" grpId="0" animBg="1"/>
      <p:bldP spid="18" grpId="0" animBg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5837</TotalTime>
  <Words>1302</Words>
  <Application>Microsoft Office PowerPoint</Application>
  <PresentationFormat>Widescreen</PresentationFormat>
  <Paragraphs>342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Office Theme</vt:lpstr>
      <vt:lpstr>PowerPoint Presentation</vt:lpstr>
      <vt:lpstr>"Loengu" sisu</vt:lpstr>
      <vt:lpstr>Kursuse eesmärk</vt:lpstr>
      <vt:lpstr>Kursuse aeg, koht</vt:lpstr>
      <vt:lpstr>Kursuse materjalid</vt:lpstr>
      <vt:lpstr>Teated, tudengite töövahend</vt:lpstr>
      <vt:lpstr>Praktikumi ülesehitus</vt:lpstr>
      <vt:lpstr>Harjutusülesanded</vt:lpstr>
      <vt:lpstr>Harjutusülesanded - esitamine</vt:lpstr>
      <vt:lpstr>Harjutusülesanded - hindamine</vt:lpstr>
      <vt:lpstr>Kodused ülesanded</vt:lpstr>
      <vt:lpstr>Nõuded kodustele ülesannetele</vt:lpstr>
      <vt:lpstr>Eksam, hinne</vt:lpstr>
      <vt:lpstr>Kursuse esialgne kava nädala kaupa</vt:lpstr>
      <vt:lpstr>Statistika eelmisest aastast</vt:lpstr>
      <vt:lpstr>Hinnete jaotus eksamiga</vt:lpstr>
      <vt:lpstr>Töövahendid - Java 8</vt:lpstr>
      <vt:lpstr>Töövahendid - Eclipse</vt:lpstr>
      <vt:lpstr>Iseseisev harjutamine</vt:lpstr>
      <vt:lpstr>Stages of running the program</vt:lpstr>
      <vt:lpstr>Java application example</vt:lpstr>
      <vt:lpstr>Compiler, bytecode</vt:lpstr>
      <vt:lpstr>Executing bytecode</vt:lpstr>
      <vt:lpstr>Järgmine kord...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Ago</dc:creator>
  <cp:lastModifiedBy>Ago</cp:lastModifiedBy>
  <cp:revision>105</cp:revision>
  <dcterms:created xsi:type="dcterms:W3CDTF">2014-07-22T07:53:07Z</dcterms:created>
  <dcterms:modified xsi:type="dcterms:W3CDTF">2015-02-03T05:24:52Z</dcterms:modified>
</cp:coreProperties>
</file>