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50"/>
  </p:notesMasterIdLst>
  <p:sldIdLst>
    <p:sldId id="256" r:id="rId4"/>
    <p:sldId id="302" r:id="rId5"/>
    <p:sldId id="289" r:id="rId6"/>
    <p:sldId id="291" r:id="rId7"/>
    <p:sldId id="292" r:id="rId8"/>
    <p:sldId id="293" r:id="rId9"/>
    <p:sldId id="294" r:id="rId10"/>
    <p:sldId id="295" r:id="rId11"/>
    <p:sldId id="299" r:id="rId12"/>
    <p:sldId id="301" r:id="rId13"/>
    <p:sldId id="296" r:id="rId14"/>
    <p:sldId id="300" r:id="rId15"/>
    <p:sldId id="297" r:id="rId16"/>
    <p:sldId id="298" r:id="rId17"/>
    <p:sldId id="288" r:id="rId18"/>
    <p:sldId id="303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2" autoAdjust="0"/>
  </p:normalViewPr>
  <p:slideViewPr>
    <p:cSldViewPr>
      <p:cViewPr varScale="1">
        <p:scale>
          <a:sx n="71" d="100"/>
          <a:sy n="71" d="100"/>
        </p:scale>
        <p:origin x="3066" y="3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70B2E626-CE68-4A27-9803-B6626E1606A2}" type="slidenum">
              <a:rPr lang="en-US" altLang="et-EE"/>
              <a:pPr/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685AC062-9352-468A-A6C8-E828B13907BD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D42821F-80B2-4CCB-9E00-A3DA1C5AA40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19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D46B74C-299E-4CF8-9DE5-13AFA2C44594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19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9401EE05-1B31-4011-A561-DBFF18F220D0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A2E1E995-5A72-4997-8006-3F605C71502F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20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F7163A7A-A3E2-48CC-A7EF-53A1D76813B4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05C2E3C5-3350-46C5-99FD-DB670A5F41A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21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304B79B8-F01C-49BF-A05B-C1371B79545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0ED549E4-8BB5-490C-B225-0BA90CFDC908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22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A009617B-AAE4-449B-9472-A2657072148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959DD8E-4ECE-4464-B3F6-8912B61F2BD6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23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94E14BF0-7C3B-4D02-A8D8-AEEFA32A769F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904495F-E5CD-401D-BBA8-BAA49FF083D0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24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F5B0A017-7BE6-43F5-BB76-E6B3AE8B45B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AFC32610-8CB2-4EBF-A012-85F6C6A5A777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DBDF977D-0D74-4D7A-B1BD-1743930E6F86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27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73CB4C6A-B1FA-45A3-8E04-C45BE93C8B37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28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54015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C2F2E89F-27B3-4205-84CA-F0FB3A2CE186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29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85584FF-18F1-48EB-81CA-C4BF965E3A70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0F90A0B9-034C-45A7-88C1-7D198FDFE4C2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D758DDAA-21D5-4BF3-A935-044B36E8BDF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CA3B2E3D-E2A1-4F99-89C6-076133A6EA4B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6D80375A-F74B-48A8-8ADC-2385ABA1893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90C9366-6A57-454A-B820-6ED2F99B953C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0E9C3EC-B0AF-4482-A8FF-DAA45995C81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F7AE21E-2A47-4B4B-AEA2-3B97873E06B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CF02008-7118-4BD2-905C-5EC56524E740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C7299618-A501-4628-A477-280C61DA3EDC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7A5B1AC7-3245-4793-B73F-372491EF6382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A9F9E218-1543-43AB-A01E-08824830D830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58BF631-2DBD-4D8A-8259-D5063B030528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48AA99A0-0A86-419D-8E8D-EE421B20CA5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BC6A3F7B-6419-457E-9734-1C8E5E8F878D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37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8095A2DE-CEAC-4914-9564-DF498AAFD378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37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941831A5-E0DB-40CA-A4BD-9F3805E7441F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38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84ED4F2B-2852-4524-9C7E-CBC5D9F88CDD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38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58F88F5-8D33-4CF7-A274-542BECBAB8C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34C11E5-1BFC-462C-92AE-A0FC6D0B9ED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33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55500D1-1024-4E28-8C7F-8E4F26C531B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39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9D28AAD6-0D1D-4716-9637-B8CCD2857651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39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22C50D8-AB01-46F8-A280-B1570F8D0C39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5173F73B-918D-4233-825F-58E2CAABDFFA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40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24C2F7CA-3F16-41F7-BB1B-BBEE2B001BE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5052092-4DED-4A71-A3AD-2FA21A9A043A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41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FA1D827E-AC9F-4815-BA27-8A8B725876E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425ADF3-FF78-4189-BBEC-82E7E59BAE93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42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2A049434-0FFD-4A67-92C6-AE2C114A218F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26ADE615-0B04-4E00-B0A4-0849F3EE054A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43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0E6B8311-660F-4272-8F5E-A20849299EA7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6EC01333-1A35-4179-A152-BDCEDBF65E94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C5086FCE-E4EA-4DF8-B50F-91D01C43FB11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1C1B13E-FDBB-44E1-B502-807186E39737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DA4FFE05-299B-40A5-AC8D-91012F1BCC7D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58F88F5-8D33-4CF7-A274-542BECBAB8C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34C11E5-1BFC-462C-92AE-A0FC6D0B9ED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4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2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58F88F5-8D33-4CF7-A274-542BECBAB8C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34C11E5-1BFC-462C-92AE-A0FC6D0B9ED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1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58F88F5-8D33-4CF7-A274-542BECBAB8C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34C11E5-1BFC-462C-92AE-A0FC6D0B9ED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15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1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158F88F5-8D33-4CF7-A274-542BECBAB8C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B34C11E5-1BFC-462C-92AE-A0FC6D0B9EDE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16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0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54EFDEC3-C067-4EB9-B400-7671EB98127F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17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1D4F74A-6495-449B-A233-4C5E1024FFF6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17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F2A55F66-C25D-46EA-8A39-57B7620DA12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pPr eaLnBrk="1"/>
              <a:t>18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9288" algn="l"/>
                <a:tab pos="1298575" algn="l"/>
                <a:tab pos="1947863" algn="l"/>
                <a:tab pos="259715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D6D64523-505E-4D5E-BBE3-0F72BB591C35}" type="slidenum">
              <a:rPr lang="en-US" altLang="et-EE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lnSpc>
                  <a:spcPct val="100000"/>
                </a:lnSpc>
              </a:pPr>
              <a:t>18</a:t>
            </a:fld>
            <a:endParaRPr lang="en-US" altLang="et-EE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et-EE" sz="2000" smtClean="0">
              <a:latin typeface="Arial" panose="020B0604020202020204" pitchFamily="34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F24A-B612-4F28-85DA-61DEC88C2E34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6BDB3-FD96-4382-8C39-8323D9185D82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99757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9E87-3EE8-40C4-AB76-B4211D758536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3CD93-7070-4108-823D-7A06F28D693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28556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1604963"/>
            <a:ext cx="2011362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81688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009C-4CC9-454B-914E-676F7263DA4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22912-4E26-4EC9-8A5E-8CF53C34E11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4588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7CA8-ECE4-44A4-9892-455643DB71B0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32EE9-51E2-4DFC-AEAC-0A0ADBD6BA2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8702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1C5D-04E3-4B60-A4D1-8F7A5808B55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33EEA-8683-43EE-A83D-38E45DF5DF2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5399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EF56-75EC-4D6B-9A5E-94F151EF3477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60664-2324-4EE5-8A89-0669BFD997F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47506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C22D-752A-4296-A153-61E9C8CB6DF7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B75F1-F33F-46F5-9488-2B20F667A1EF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3486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1D27-BBEC-4FD2-A471-E9EE4B0BAA9C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CAB62-C16A-4934-84A2-7CA1A9330FBA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66161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CAB8-7A7A-4C2B-B4C2-F327A7C26FDF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6C7BF-9109-4B23-9660-E371E992778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5550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D4B4-F89C-4301-9AB4-1896BB6808A6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3B057-5B14-4D9F-8209-5671B074E509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6730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AA7A-0214-49FE-BF93-80E9410CF88F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56899-6C84-4497-8DF1-DC742B7215D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9509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6515-9EB5-4A67-B83F-8AC0E0AA02AE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F1394-EEF5-44BB-8498-79B6D0638CF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968797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00BF-5736-4C57-A180-2E7EB5BF8451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346CC-1128-4010-8AA1-837CB2B23539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82350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057AA-3CF1-42D9-A02C-34E24EC7A461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D49D0-E92C-4356-98B9-DC61423D810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02041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B896-9984-4512-813F-8B382F09FF8A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3A134-922C-41BF-9E09-71B0845B653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22789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89438-27FA-4A29-AC2E-46AC69933A0E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A3451-6CF4-488C-B577-55E14A203A3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580335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F670-28FA-43F4-A56B-C6965DF360D5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AD7D-2FFC-47BF-B128-56FFD32713D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3723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B70B-1662-4DFC-8C52-357D4399AD5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EE461-1220-4623-8D9A-CFC74F87E7B9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592644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9FA3-4354-4C2C-8D75-3B6AC0E51E07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1017F-20EE-4E47-B383-7D3CA34531B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799899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C4B7-A469-432C-BCDE-5E6194CEBC76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FD03D-AACF-4CA2-9A7A-440CF2704F8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85464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EC5E-3489-4B33-AB9B-2AD7B920066D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173E-F747-4A5D-A6EA-E9D2B9A599F8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06519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B6E48-F6C1-48A4-AFB5-7035B1BF3C02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0B481-128A-44CF-A9B2-01C1199BF02E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729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8F78-2C51-4EFA-982E-70CF2C0DC91C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9F0AA-D544-40BE-BB06-0529C7110A2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0833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518C-79B5-47FC-B4AA-69361B2BC5F9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22040-639D-46B6-9868-1A042B33476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7144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480B-9CB7-48D4-8118-C6B26821EE4F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942A6-0A56-479E-B04A-2CBFE57E44F1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2067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4239-6A7E-4DD4-B3D4-73094401F13E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5106D-CB6A-4C90-A7DF-14D9E179A3B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21595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2024-CCBB-4E49-BA24-7E7A40FD0BE9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0B020-D2F5-4A06-841C-A27E945EA91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317421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EFD6-8717-40B2-9952-5C1ECF319F52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5D87B-1BA5-4F7F-BCDE-08A0175CF67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916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3F721-BB6D-4C7F-8A81-D50D62717C99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0A035-1ECD-44A8-A01B-5470342AA5E2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4930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F0B7-62C6-41E5-A29E-503D5D2CCE6C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F175C-8256-4275-83F9-FC70F9B4151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6493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7F01-816C-4BCE-95D2-65104FFB9E9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55236-5ECD-4A46-A48D-0E7E5D0F6AB7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403199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65D9-BE50-4681-944A-880647488CDD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2C8EA-FDF3-406F-AD45-3A1BCDF272CD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671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FDC3-041A-43AD-BE5B-6B25D39193B4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B8CB4-EEE1-40EC-8CD0-26B7DAA05CA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533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6D64E-2F70-4235-A7CC-F7EAF76788E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2FD21-60D4-45AE-9712-6DA6E6E4EEB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583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formatClick to edit Master title style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1C84A1F8-04DD-4951-8476-7A9CE1467D3B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67C6B86B-B78E-488C-9998-A70CFE3D1D83}" type="slidenum">
              <a:rPr lang="en-US" altLang="et-EE"/>
              <a:pPr/>
              <a:t>‹#›</a:t>
            </a:fld>
            <a:endParaRPr lang="en-US" altLang="et-EE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7570C333-AF2C-48D5-A6F2-5DE2EE2E592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8D6D72C0-2C71-44FA-9C04-5A41E905C92B}" type="slidenum">
              <a:rPr lang="en-US" altLang="et-EE"/>
              <a:pPr/>
              <a:t>‹#›</a:t>
            </a:fld>
            <a:endParaRPr lang="en-US" altLang="et-EE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0"/>
            <a:r>
              <a:rPr lang="en-GB" altLang="et-EE" smtClean="0"/>
              <a:t>Seventh Outline LevelClick to edit Master text styles</a:t>
            </a:r>
          </a:p>
          <a:p>
            <a:pPr lvl="1"/>
            <a:r>
              <a:rPr lang="en-GB" altLang="et-EE" smtClean="0"/>
              <a:t>Second level</a:t>
            </a:r>
          </a:p>
          <a:p>
            <a:pPr lvl="2"/>
            <a:r>
              <a:rPr lang="en-GB" altLang="et-EE" smtClean="0"/>
              <a:t>Third level</a:t>
            </a:r>
          </a:p>
          <a:p>
            <a:pPr lvl="3"/>
            <a:r>
              <a:rPr lang="en-GB" altLang="et-EE" smtClean="0"/>
              <a:t>Fourth level</a:t>
            </a:r>
          </a:p>
          <a:p>
            <a:pPr lvl="4"/>
            <a:r>
              <a:rPr lang="en-GB" altLang="et-EE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C13A303B-C6F0-4177-9181-9CFD4B057518}" type="datetime1">
              <a:rPr lang="en-US" altLang="et-EE"/>
              <a:pPr>
                <a:defRPr/>
              </a:pPr>
              <a:t>2017-10-29</a:t>
            </a:fld>
            <a:endParaRPr lang="en-US" altLang="et-EE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6563EF8C-DE5F-4EC0-B1EC-C8011BDD4946}" type="slidenum">
              <a:rPr lang="en-US" altLang="et-EE"/>
              <a:pPr/>
              <a:t>‹#›</a:t>
            </a:fld>
            <a:endParaRPr lang="en-US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t-EE" altLang="et-EE" sz="4400" dirty="0" smtClean="0"/>
              <a:t>Formalizing</a:t>
            </a:r>
            <a:br>
              <a:rPr lang="et-EE" altLang="et-EE" sz="4400" dirty="0" smtClean="0"/>
            </a:br>
            <a:r>
              <a:rPr lang="et-EE" altLang="et-EE" sz="4400" dirty="0" smtClean="0"/>
              <a:t>uncertain knowledge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1440" tIns="45720" rIns="91440" bIns="45720"/>
          <a:lstStyle/>
          <a:p>
            <a:pPr marL="0" indent="0" algn="ctr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t-EE" sz="2800" dirty="0" smtClean="0">
                <a:solidFill>
                  <a:srgbClr val="595959"/>
                </a:solidFill>
              </a:rPr>
              <a:t>Tanel Tammet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t-EE" altLang="et-EE" sz="4400" dirty="0" smtClean="0"/>
          </a:p>
          <a:p>
            <a:pPr algn="ctr" eaLnBrk="1" hangingPunct="1">
              <a:lnSpc>
                <a:spcPct val="90000"/>
              </a:lnSpc>
            </a:pPr>
            <a:r>
              <a:rPr lang="et-EE" altLang="et-EE" sz="4400" dirty="0" smtClean="0"/>
              <a:t>Nixon diamond example:</a:t>
            </a:r>
            <a:endParaRPr lang="en-US" altLang="et-E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/>
              <a:t>Republican(Nixon)</a:t>
            </a:r>
            <a:r>
              <a:rPr lang="en-US" altLang="et-EE" sz="2400" dirty="0" smtClean="0">
                <a:sym typeface="Symbol" panose="05050102010706020507" pitchFamily="18" charset="2"/>
              </a:rPr>
              <a:t>Quaker(Nixon)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</a:t>
            </a:r>
            <a:r>
              <a:rPr lang="en-US" altLang="et-EE" sz="2400" dirty="0" smtClean="0">
                <a:sym typeface="Symbol" panose="05050102010706020507" pitchFamily="18" charset="2"/>
              </a:rPr>
              <a:t>x </a:t>
            </a:r>
            <a:r>
              <a:rPr lang="et-EE" altLang="et-EE" sz="2400" dirty="0" smtClean="0">
                <a:sym typeface="Symbol" panose="05050102010706020507" pitchFamily="18" charset="2"/>
              </a:rPr>
              <a:t> </a:t>
            </a:r>
            <a:r>
              <a:rPr lang="en-US" altLang="et-EE" sz="2400" dirty="0" smtClean="0">
                <a:sym typeface="Symbol" panose="05050102010706020507" pitchFamily="18" charset="2"/>
              </a:rPr>
              <a:t>Republican(x)</a:t>
            </a:r>
            <a:r>
              <a:rPr lang="et-EE" altLang="et-EE" sz="2400" dirty="0" smtClean="0">
                <a:sym typeface="Symbol" panose="05050102010706020507" pitchFamily="18" charset="2"/>
              </a:rPr>
              <a:t> : </a:t>
            </a:r>
            <a:r>
              <a:rPr lang="en-US" altLang="et-EE" sz="2400" dirty="0" smtClean="0">
                <a:sym typeface="Symbol" panose="05050102010706020507" pitchFamily="18" charset="2"/>
              </a:rPr>
              <a:t></a:t>
            </a:r>
            <a:r>
              <a:rPr lang="et-EE" altLang="et-EE" dirty="0" smtClean="0">
                <a:sym typeface="Symbol" panose="05050102010706020507" pitchFamily="18" charset="2"/>
              </a:rPr>
              <a:t>Pacifist</a:t>
            </a:r>
            <a:r>
              <a:rPr lang="en-US" altLang="et-EE" sz="2400" dirty="0" smtClean="0">
                <a:sym typeface="Symbol" panose="05050102010706020507" pitchFamily="18" charset="2"/>
              </a:rPr>
              <a:t>(x)</a:t>
            </a:r>
            <a:r>
              <a:rPr lang="et-EE" altLang="et-EE" sz="2400" dirty="0" smtClean="0">
                <a:sym typeface="Symbol" panose="05050102010706020507" pitchFamily="18" charset="2"/>
              </a:rPr>
              <a:t> </a:t>
            </a:r>
            <a:r>
              <a:rPr lang="et-EE" altLang="et-EE" sz="2400" dirty="0" smtClean="0">
                <a:sym typeface="Symbol" panose="05050102010706020507" pitchFamily="18" charset="2"/>
              </a:rPr>
              <a:t> / </a:t>
            </a:r>
            <a:r>
              <a:rPr lang="en-US" altLang="et-EE" sz="2400" dirty="0" smtClean="0">
                <a:sym typeface="Symbol" panose="05050102010706020507" pitchFamily="18" charset="2"/>
              </a:rPr>
              <a:t>Pacifist(x)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</a:t>
            </a:r>
            <a:r>
              <a:rPr lang="en-US" altLang="et-EE" sz="2400" dirty="0" smtClean="0">
                <a:sym typeface="Symbol" panose="05050102010706020507" pitchFamily="18" charset="2"/>
              </a:rPr>
              <a:t>x </a:t>
            </a:r>
            <a:r>
              <a:rPr lang="et-EE" altLang="et-EE" sz="2400" dirty="0" smtClean="0">
                <a:sym typeface="Symbol" panose="05050102010706020507" pitchFamily="18" charset="2"/>
              </a:rPr>
              <a:t>  </a:t>
            </a:r>
            <a:r>
              <a:rPr lang="en-US" altLang="et-EE" sz="2400" dirty="0" smtClean="0">
                <a:sym typeface="Symbol" panose="05050102010706020507" pitchFamily="18" charset="2"/>
              </a:rPr>
              <a:t>Quaker(x)</a:t>
            </a:r>
            <a:r>
              <a:rPr lang="et-EE" altLang="et-EE" sz="2400" dirty="0" smtClean="0">
                <a:sym typeface="Symbol" panose="05050102010706020507" pitchFamily="18" charset="2"/>
              </a:rPr>
              <a:t> :  Pacifist</a:t>
            </a:r>
            <a:r>
              <a:rPr lang="en-US" altLang="et-EE" sz="2400" dirty="0" smtClean="0">
                <a:sym typeface="Symbol" panose="05050102010706020507" pitchFamily="18" charset="2"/>
              </a:rPr>
              <a:t>(x)</a:t>
            </a:r>
            <a:r>
              <a:rPr lang="et-EE" altLang="et-EE" sz="2400" dirty="0" smtClean="0">
                <a:sym typeface="Symbol" panose="05050102010706020507" pitchFamily="18" charset="2"/>
              </a:rPr>
              <a:t> / </a:t>
            </a:r>
            <a:r>
              <a:rPr lang="en-US" altLang="et-EE" sz="2400" dirty="0" smtClean="0">
                <a:sym typeface="Symbol" panose="05050102010706020507" pitchFamily="18" charset="2"/>
              </a:rPr>
              <a:t>Pacifist(x</a:t>
            </a:r>
            <a:r>
              <a:rPr lang="en-US" altLang="et-EE" sz="2400" dirty="0" smtClean="0">
                <a:sym typeface="Symbol" panose="05050102010706020507" pitchFamily="18" charset="2"/>
              </a:rPr>
              <a:t>)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dirty="0" smtClean="0">
                <a:sym typeface="Symbol" panose="05050102010706020507" pitchFamily="18" charset="2"/>
              </a:rPr>
              <a:t>     </a:t>
            </a:r>
            <a:r>
              <a:rPr lang="et-EE" altLang="et-EE" dirty="0">
                <a:sym typeface="Symbol" panose="05050102010706020507" pitchFamily="18" charset="2"/>
              </a:rPr>
              <a:t>W</a:t>
            </a:r>
            <a:r>
              <a:rPr lang="en-US" altLang="et-EE" dirty="0" smtClean="0">
                <a:sym typeface="Symbol" panose="05050102010706020507" pitchFamily="18" charset="2"/>
              </a:rPr>
              <a:t>hat </a:t>
            </a:r>
            <a:r>
              <a:rPr lang="en-US" altLang="et-EE" dirty="0">
                <a:sym typeface="Symbol" panose="05050102010706020507" pitchFamily="18" charset="2"/>
              </a:rPr>
              <a:t>should we conclude?  2 </a:t>
            </a:r>
            <a:r>
              <a:rPr lang="et-EE" altLang="et-EE" dirty="0" smtClean="0">
                <a:sym typeface="Symbol" panose="05050102010706020507" pitchFamily="18" charset="2"/>
              </a:rPr>
              <a:t>possible contradictory derivations, each blocking other out.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t-EE" altLang="et-EE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dirty="0" smtClean="0">
                <a:sym typeface="Symbol" panose="05050102010706020507" pitchFamily="18" charset="2"/>
              </a:rPr>
              <a:t>Sceptical </a:t>
            </a:r>
            <a:r>
              <a:rPr lang="et-EE" altLang="et-EE" dirty="0" smtClean="0">
                <a:sym typeface="Symbol" panose="05050102010706020507" pitchFamily="18" charset="2"/>
              </a:rPr>
              <a:t>queries and </a:t>
            </a:r>
            <a:r>
              <a:rPr lang="et-EE" altLang="et-EE" dirty="0" smtClean="0">
                <a:sym typeface="Symbol" panose="05050102010706020507" pitchFamily="18" charset="2"/>
              </a:rPr>
              <a:t>credulous </a:t>
            </a:r>
            <a:r>
              <a:rPr lang="et-EE" altLang="et-EE" dirty="0" smtClean="0">
                <a:sym typeface="Symbol" panose="05050102010706020507" pitchFamily="18" charset="2"/>
              </a:rPr>
              <a:t>queries: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t-EE" altLang="et-EE" b="1" dirty="0" smtClean="0">
                <a:sym typeface="Symbol" panose="05050102010706020507" pitchFamily="18" charset="2"/>
              </a:rPr>
              <a:t>Sceptical</a:t>
            </a:r>
            <a:r>
              <a:rPr lang="et-EE" altLang="et-EE" dirty="0">
                <a:sym typeface="Symbol" panose="05050102010706020507" pitchFamily="18" charset="2"/>
              </a:rPr>
              <a:t>: cannot derive anything about Nixon being a pacifist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t-EE" altLang="et-EE" b="1" dirty="0" smtClean="0">
                <a:sym typeface="Symbol" panose="05050102010706020507" pitchFamily="18" charset="2"/>
              </a:rPr>
              <a:t>Credulous</a:t>
            </a:r>
            <a:r>
              <a:rPr lang="et-EE" altLang="et-EE" dirty="0" smtClean="0">
                <a:sym typeface="Symbol" panose="05050102010706020507" pitchFamily="18" charset="2"/>
              </a:rPr>
              <a:t>: </a:t>
            </a:r>
            <a:r>
              <a:rPr lang="et-EE" altLang="et-EE" dirty="0">
                <a:sym typeface="Symbol" panose="05050102010706020507" pitchFamily="18" charset="2"/>
              </a:rPr>
              <a:t>pick any possible </a:t>
            </a:r>
            <a:r>
              <a:rPr lang="et-EE" altLang="et-EE" dirty="0" smtClean="0">
                <a:sym typeface="Symbol" panose="05050102010706020507" pitchFamily="18" charset="2"/>
              </a:rPr>
              <a:t>derivation</a:t>
            </a:r>
            <a:endParaRPr lang="et-EE" altLang="et-EE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t-EE" sz="4400" dirty="0" smtClean="0"/>
              <a:t>Circumscription</a:t>
            </a:r>
            <a:r>
              <a:rPr lang="et-EE" altLang="et-EE" sz="4400" dirty="0" smtClean="0"/>
              <a:t>: syntax</a:t>
            </a:r>
            <a:endParaRPr lang="en-US" altLang="et-EE" sz="4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t-EE" altLang="et-EE" sz="2400" dirty="0" smtClean="0"/>
          </a:p>
          <a:p>
            <a:pPr lvl="1" eaLnBrk="1" hangingPunct="1">
              <a:lnSpc>
                <a:spcPct val="90000"/>
              </a:lnSpc>
            </a:pPr>
            <a:endParaRPr lang="et-EE" altLang="et-EE" dirty="0"/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/>
              <a:t>    </a:t>
            </a:r>
            <a:r>
              <a:rPr lang="en-US" altLang="et-EE" sz="2400" dirty="0" smtClean="0"/>
              <a:t>introduce “abnormal” predicates in rules (never asserted as facts)</a:t>
            </a:r>
          </a:p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x bird(x)abnormal</a:t>
            </a:r>
            <a:r>
              <a:rPr lang="en-US" altLang="et-EE" sz="2400" baseline="-25000" dirty="0" smtClean="0">
                <a:sym typeface="Symbol" panose="05050102010706020507" pitchFamily="18" charset="2"/>
              </a:rPr>
              <a:t>1</a:t>
            </a:r>
            <a:r>
              <a:rPr lang="en-US" altLang="et-EE" sz="2400" dirty="0" smtClean="0">
                <a:sym typeface="Symbol" panose="05050102010706020507" pitchFamily="18" charset="2"/>
              </a:rPr>
              <a:t>(x)</a:t>
            </a:r>
            <a:r>
              <a:rPr lang="en-US" altLang="et-EE" sz="2400" dirty="0" err="1" smtClean="0">
                <a:sym typeface="Symbol" panose="05050102010706020507" pitchFamily="18" charset="2"/>
              </a:rPr>
              <a:t>canFly</a:t>
            </a:r>
            <a:r>
              <a:rPr lang="en-US" altLang="et-EE" sz="2400" dirty="0" smtClean="0">
                <a:sym typeface="Symbol" panose="05050102010706020507" pitchFamily="18" charset="2"/>
              </a:rPr>
              <a:t>(x)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bird(</a:t>
            </a:r>
            <a:r>
              <a:rPr lang="en-US" altLang="et-EE" sz="2400" dirty="0" err="1" smtClean="0">
                <a:sym typeface="Symbol" panose="05050102010706020507" pitchFamily="18" charset="2"/>
              </a:rPr>
              <a:t>tweety</a:t>
            </a:r>
            <a:r>
              <a:rPr lang="en-US" altLang="et-EE" sz="2400" dirty="0" smtClean="0">
                <a:sym typeface="Symbol" panose="05050102010706020507" pitchFamily="18" charset="2"/>
              </a:rPr>
              <a:t>), 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bird(opus),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sym typeface="Symbol" panose="05050102010706020507" pitchFamily="18" charset="2"/>
              </a:rPr>
              <a:t> </a:t>
            </a:r>
            <a:r>
              <a:rPr lang="en-US" altLang="et-EE" sz="2400" dirty="0" err="1" smtClean="0">
                <a:sym typeface="Symbol" panose="05050102010706020507" pitchFamily="18" charset="2"/>
              </a:rPr>
              <a:t>canFly</a:t>
            </a:r>
            <a:r>
              <a:rPr lang="en-US" altLang="et-EE" sz="2400" dirty="0" smtClean="0">
                <a:sym typeface="Symbol" panose="05050102010706020507" pitchFamily="18" charset="2"/>
              </a:rPr>
              <a:t>(opus)</a:t>
            </a:r>
          </a:p>
        </p:txBody>
      </p:sp>
    </p:spTree>
    <p:extLst>
      <p:ext uri="{BB962C8B-B14F-4D97-AF65-F5344CB8AC3E}">
        <p14:creationId xmlns:p14="http://schemas.microsoft.com/office/powerpoint/2010/main" val="5467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t-EE" sz="4400" dirty="0" smtClean="0"/>
              <a:t>Circumscription</a:t>
            </a:r>
            <a:r>
              <a:rPr lang="et-EE" altLang="et-EE" sz="4400" dirty="0" smtClean="0"/>
              <a:t>: semantics</a:t>
            </a:r>
            <a:endParaRPr lang="en-US" altLang="et-EE" sz="4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>
                <a:sym typeface="Symbol" panose="05050102010706020507" pitchFamily="18" charset="2"/>
              </a:rPr>
              <a:t>   </a:t>
            </a:r>
            <a:r>
              <a:rPr lang="en-US" altLang="et-EE" sz="2400" dirty="0" smtClean="0">
                <a:sym typeface="Symbol" panose="05050102010706020507" pitchFamily="18" charset="2"/>
              </a:rPr>
              <a:t>what is the minimal set of “abnormal” facts that must be</a:t>
            </a:r>
            <a:r>
              <a:rPr lang="et-EE" altLang="et-EE" sz="2400" dirty="0" smtClean="0">
                <a:sym typeface="Symbol" panose="05050102010706020507" pitchFamily="18" charset="2"/>
              </a:rPr>
              <a:t> </a:t>
            </a:r>
            <a:r>
              <a:rPr lang="en-US" altLang="et-EE" sz="2400" dirty="0" smtClean="0">
                <a:sym typeface="Symbol" panose="05050102010706020507" pitchFamily="18" charset="2"/>
              </a:rPr>
              <a:t>assumed to be true to make the KB consistent?</a:t>
            </a: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>
                <a:sym typeface="Symbol" panose="05050102010706020507" pitchFamily="18" charset="2"/>
              </a:rPr>
              <a:t>    </a:t>
            </a:r>
            <a:r>
              <a:rPr lang="en-US" altLang="et-EE" sz="2400" dirty="0" smtClean="0">
                <a:sym typeface="Symbol" panose="05050102010706020507" pitchFamily="18" charset="2"/>
              </a:rPr>
              <a:t>if we assume {abnormal</a:t>
            </a:r>
            <a:r>
              <a:rPr lang="en-US" altLang="et-EE" sz="2400" baseline="-25000" dirty="0" smtClean="0">
                <a:sym typeface="Symbol" panose="05050102010706020507" pitchFamily="18" charset="2"/>
              </a:rPr>
              <a:t>1</a:t>
            </a:r>
            <a:r>
              <a:rPr lang="en-US" altLang="et-EE" sz="2400" dirty="0" smtClean="0">
                <a:sym typeface="Symbol" panose="05050102010706020507" pitchFamily="18" charset="2"/>
              </a:rPr>
              <a:t>(opus)}, then it works</a:t>
            </a:r>
          </a:p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>
                <a:sym typeface="Symbol" panose="05050102010706020507" pitchFamily="18" charset="2"/>
              </a:rPr>
              <a:t>    </a:t>
            </a:r>
            <a:r>
              <a:rPr lang="en-US" altLang="et-EE" sz="2400" dirty="0" smtClean="0">
                <a:sym typeface="Symbol" panose="05050102010706020507" pitchFamily="18" charset="2"/>
              </a:rPr>
              <a:t>convenient for large KBs where most objects are “normal”, but there are a few exceptions</a:t>
            </a:r>
          </a:p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dirty="0">
                <a:sym typeface="Symbol" panose="05050102010706020507" pitchFamily="18" charset="2"/>
              </a:rPr>
              <a:t> </a:t>
            </a:r>
            <a:r>
              <a:rPr lang="et-EE" altLang="et-EE" dirty="0" smtClean="0">
                <a:sym typeface="Symbol" panose="05050102010706020507" pitchFamily="18" charset="2"/>
              </a:rPr>
              <a:t>   </a:t>
            </a:r>
            <a:r>
              <a:rPr lang="en-US" altLang="et-EE" sz="2400" dirty="0" smtClean="0">
                <a:sym typeface="Symbol" panose="05050102010706020507" pitchFamily="18" charset="2"/>
              </a:rPr>
              <a:t>the circumscription algorithm will figure out the minimal set that needs to be assumed abnormal</a:t>
            </a:r>
          </a:p>
        </p:txBody>
      </p:sp>
    </p:spTree>
    <p:extLst>
      <p:ext uri="{BB962C8B-B14F-4D97-AF65-F5344CB8AC3E}">
        <p14:creationId xmlns:p14="http://schemas.microsoft.com/office/powerpoint/2010/main" val="10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t-EE" altLang="et-EE" sz="4400" dirty="0" smtClean="0"/>
          </a:p>
          <a:p>
            <a:pPr algn="ctr" eaLnBrk="1" hangingPunct="1">
              <a:lnSpc>
                <a:spcPct val="90000"/>
              </a:lnSpc>
            </a:pPr>
            <a:r>
              <a:rPr lang="en-US" altLang="et-EE" sz="4400" dirty="0" smtClean="0"/>
              <a:t>circumscription can be viewed as a form of “model preference”</a:t>
            </a:r>
          </a:p>
          <a:p>
            <a:pPr lvl="1" eaLnBrk="1" hangingPunct="1">
              <a:lnSpc>
                <a:spcPct val="90000"/>
              </a:lnSpc>
            </a:pPr>
            <a:endParaRPr lang="et-EE" altLang="et-EE" dirty="0"/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/>
              <a:t>    </a:t>
            </a:r>
            <a:r>
              <a:rPr lang="en-US" altLang="et-EE" sz="2400" dirty="0" smtClean="0"/>
              <a:t>of all possible models of some sentences, some are more plausible than others, i.e. the ones with fewer abnormal assumptions</a:t>
            </a:r>
            <a:endParaRPr lang="et-EE" altLang="et-EE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t-E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/>
              <a:t>    </a:t>
            </a:r>
            <a:r>
              <a:rPr lang="en-US" altLang="et-EE" sz="2400" dirty="0" smtClean="0"/>
              <a:t>sometimes even this is not enough to disambiguate the intended meaning...</a:t>
            </a:r>
            <a:endParaRPr lang="et-EE" altLang="et-EE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t-E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>
                <a:sym typeface="Symbol" panose="05050102010706020507" pitchFamily="18" charset="2"/>
              </a:rPr>
              <a:t>    </a:t>
            </a:r>
            <a:r>
              <a:rPr lang="en-US" altLang="et-EE" sz="2400" dirty="0" smtClean="0">
                <a:sym typeface="Symbol" panose="05050102010706020507" pitchFamily="18" charset="2"/>
              </a:rPr>
              <a:t>perhaps we need to assign precedence among abnormal predicates...</a:t>
            </a:r>
          </a:p>
        </p:txBody>
      </p:sp>
    </p:spTree>
    <p:extLst>
      <p:ext uri="{BB962C8B-B14F-4D97-AF65-F5344CB8AC3E}">
        <p14:creationId xmlns:p14="http://schemas.microsoft.com/office/powerpoint/2010/main" val="15852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t-EE" sz="4400" dirty="0" smtClean="0"/>
              <a:t>Truth Maintenance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t-EE" sz="2800" smtClean="0"/>
              <a:t>in real-world applications, need to...</a:t>
            </a:r>
          </a:p>
          <a:p>
            <a:pPr lvl="1" eaLnBrk="1" hangingPunct="1"/>
            <a:r>
              <a:rPr lang="en-US" altLang="et-EE" sz="2400" smtClean="0"/>
              <a:t>derive conclusions based on assumptions</a:t>
            </a:r>
          </a:p>
          <a:p>
            <a:pPr lvl="1" eaLnBrk="1" hangingPunct="1"/>
            <a:r>
              <a:rPr lang="en-US" altLang="et-EE" sz="2400" smtClean="0"/>
              <a:t>when conflicting information comes in (or facts change), need to change beliefs</a:t>
            </a:r>
          </a:p>
          <a:p>
            <a:pPr lvl="1" eaLnBrk="1" hangingPunct="1"/>
            <a:r>
              <a:rPr lang="en-US" altLang="et-EE" sz="2400" smtClean="0"/>
              <a:t>if P changes from T to F, must identify and retract all consequences that depended on P</a:t>
            </a:r>
          </a:p>
          <a:p>
            <a:pPr lvl="1" eaLnBrk="1" hangingPunct="1"/>
            <a:r>
              <a:rPr lang="en-US" altLang="et-EE" sz="2400" smtClean="0"/>
              <a:t>must keep track of network of </a:t>
            </a:r>
            <a:r>
              <a:rPr lang="en-US" altLang="et-EE" sz="2400" i="1" smtClean="0"/>
              <a:t>justifications</a:t>
            </a:r>
          </a:p>
          <a:p>
            <a:pPr lvl="1" eaLnBrk="1" hangingPunct="1"/>
            <a:r>
              <a:rPr lang="en-US" altLang="et-EE" sz="2400" smtClean="0"/>
              <a:t>TMS, JTMS: efficient algorithms for propagating changes in knowledge (minimal belief revision)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74925" y="53705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 u="sng"/>
              <a:t>P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51125" y="59039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/>
              <a:t>Q?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55925" y="6437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 u="sng"/>
              <a:t>R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0" y="55626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/>
              <a:t>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895600" y="5562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124200" y="5791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114800" y="5791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276600" y="6172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84725" y="5943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/>
              <a:t>T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5562600"/>
            <a:ext cx="2609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/>
              <a:t>initially, I know P and R,</a:t>
            </a:r>
          </a:p>
          <a:p>
            <a:pPr eaLnBrk="1" hangingPunct="1"/>
            <a:r>
              <a:rPr lang="en-US" altLang="et-EE"/>
              <a:t>and I assume Q is true,</a:t>
            </a:r>
          </a:p>
          <a:p>
            <a:pPr eaLnBrk="1" hangingPunct="1"/>
            <a:r>
              <a:rPr lang="en-US" altLang="et-EE"/>
              <a:t>so I infer S and T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34000" y="5334000"/>
            <a:ext cx="3562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t-EE"/>
              <a:t>if later I come to find out</a:t>
            </a:r>
          </a:p>
          <a:p>
            <a:pPr eaLnBrk="1" hangingPunct="1"/>
            <a:r>
              <a:rPr lang="en-US" altLang="et-EE"/>
              <a:t>that T is not true, then I reason</a:t>
            </a:r>
          </a:p>
          <a:p>
            <a:pPr eaLnBrk="1" hangingPunct="1"/>
            <a:r>
              <a:rPr lang="en-US" altLang="et-EE"/>
              <a:t>backwards to identify that Q must</a:t>
            </a:r>
          </a:p>
          <a:p>
            <a:pPr eaLnBrk="1" hangingPunct="1"/>
            <a:r>
              <a:rPr lang="en-US" altLang="et-EE"/>
              <a:t>not have been true, so I retract</a:t>
            </a:r>
          </a:p>
          <a:p>
            <a:pPr eaLnBrk="1" hangingPunct="1"/>
            <a:r>
              <a:rPr lang="en-US" altLang="et-EE"/>
              <a:t>Q, S, and T (mark them as false)</a:t>
            </a:r>
          </a:p>
        </p:txBody>
      </p:sp>
    </p:spTree>
    <p:extLst>
      <p:ext uri="{BB962C8B-B14F-4D97-AF65-F5344CB8AC3E}">
        <p14:creationId xmlns:p14="http://schemas.microsoft.com/office/powerpoint/2010/main" val="1176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</a:t>
            </a:r>
          </a:p>
          <a:p>
            <a:pPr algn="ctr" eaLnBrk="1" hangingPunct="1">
              <a:lnSpc>
                <a:spcPct val="100000"/>
              </a:lnSpc>
            </a:pP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umeric </a:t>
            </a: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robabilities</a:t>
            </a: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t-EE" altLang="et-EE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587" indent="0" eaLnBrk="1" hangingPunct="1">
              <a:lnSpc>
                <a:spcPct val="100000"/>
              </a:lnSpc>
            </a:pP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Please first read a separate tutorial on probabilistic and fuzzy reasoning: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t-EE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587" indent="0" eaLnBrk="1" hangingPunct="1">
              <a:lnSpc>
                <a:spcPct val="100000"/>
              </a:lnSpc>
            </a:pPr>
            <a:r>
              <a:rPr lang="en-US" altLang="et-EE" sz="2000" dirty="0">
                <a:solidFill>
                  <a:srgbClr val="000000"/>
                </a:solidFill>
                <a:latin typeface="Calibri" panose="020F0502020204030204" pitchFamily="34" charset="0"/>
              </a:rPr>
              <a:t>https://courses.cs.ttu.ee/w/images/b/b5/Uncertain_prob_fuzzy.ppt</a:t>
            </a:r>
            <a:endParaRPr lang="en-US" altLang="et-E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our presentation continues after that.</a:t>
            </a: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8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</a:t>
            </a:r>
          </a:p>
          <a:p>
            <a:pPr algn="ctr" eaLnBrk="1" hangingPunct="1">
              <a:lnSpc>
                <a:spcPct val="100000"/>
              </a:lnSpc>
            </a:pP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Combining numeric </a:t>
            </a:r>
          </a:p>
          <a:p>
            <a:pPr algn="ctr" eaLnBrk="1" hangingPunct="1">
              <a:lnSpc>
                <a:spcPct val="100000"/>
              </a:lnSpc>
            </a:pPr>
            <a:r>
              <a:rPr lang="et-EE" altLang="et-EE" sz="44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robabilities: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t-EE" altLang="et-EE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Tourism </a:t>
            </a: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recommenders as a case study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Input and output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Which probabilities we need?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Simple layered semantics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Cumulating evidence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 dirty="0">
                <a:solidFill>
                  <a:srgbClr val="000000"/>
                </a:solidFill>
                <a:latin typeface="Calibri" panose="020F0502020204030204" pitchFamily="34" charset="0"/>
              </a:rPr>
              <a:t>Rankings via meta-logical calculations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57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altLang="et-EE" sz="4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ecommender</a:t>
            </a:r>
            <a:r>
              <a:rPr lang="en-US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systems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G0" fmla="*/ 22856 1 2"/>
              <a:gd name="G1" fmla="*/ 12568 1 2"/>
              <a:gd name="G2" fmla="+- 12568 0 0"/>
              <a:gd name="G3" fmla="+- 2285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hangingPunct="1">
              <a:lnSpc>
                <a:spcPct val="100000"/>
              </a:lnSpc>
              <a:buFont typeface="Times New Roman" pitchFamily="16" charset="0"/>
              <a:buNone/>
              <a:defRPr/>
            </a:pPr>
            <a:endParaRPr lang="en-US" altLang="et-EE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t-EE" sz="3200" dirty="0" smtClean="0">
                <a:latin typeface="Calibri" charset="0"/>
              </a:rPr>
              <a:t>Several historical „expert systems“ were </a:t>
            </a:r>
            <a:endParaRPr lang="et-EE" altLang="et-EE" sz="3200" dirty="0" smtClean="0"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t-EE" altLang="et-EE" sz="3200" dirty="0" smtClean="0">
                <a:latin typeface="Calibri" charset="0"/>
              </a:rPr>
              <a:t>     </a:t>
            </a:r>
            <a:r>
              <a:rPr lang="en-US" altLang="et-EE" sz="3200" dirty="0" smtClean="0">
                <a:latin typeface="Calibri" charset="0"/>
              </a:rPr>
              <a:t>recommender systems (medicine </a:t>
            </a:r>
            <a:r>
              <a:rPr lang="en-US" altLang="et-EE" sz="3200" dirty="0" err="1" smtClean="0">
                <a:latin typeface="Calibri" charset="0"/>
              </a:rPr>
              <a:t>etc</a:t>
            </a:r>
            <a:r>
              <a:rPr lang="en-US" altLang="et-EE" sz="3200" dirty="0" smtClean="0">
                <a:latin typeface="Calibri" charset="0"/>
              </a:rPr>
              <a:t>)</a:t>
            </a:r>
          </a:p>
          <a:p>
            <a:pPr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t-EE" sz="3200" dirty="0" smtClean="0">
                <a:latin typeface="Calibri" charset="0"/>
              </a:rPr>
              <a:t>Google  is a popularity-focused recommender</a:t>
            </a:r>
          </a:p>
          <a:p>
            <a:pPr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t-EE" sz="3200" dirty="0" smtClean="0">
                <a:latin typeface="Calibri" charset="0"/>
              </a:rPr>
              <a:t>Social network systems are recommender </a:t>
            </a:r>
            <a:endParaRPr lang="et-EE" altLang="et-EE" sz="3200" dirty="0" smtClean="0"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t-EE" altLang="et-EE" sz="3200" dirty="0" smtClean="0">
                <a:latin typeface="Calibri" charset="0"/>
              </a:rPr>
              <a:t>    </a:t>
            </a:r>
            <a:r>
              <a:rPr lang="en-US" altLang="et-EE" sz="3200" dirty="0" smtClean="0">
                <a:latin typeface="Calibri" charset="0"/>
              </a:rPr>
              <a:t>systems:  recommend news items and</a:t>
            </a:r>
            <a:endParaRPr lang="et-EE" altLang="et-EE" sz="3200" dirty="0" smtClean="0"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t-EE" altLang="et-EE" sz="3200" dirty="0" smtClean="0">
                <a:latin typeface="Calibri" charset="0"/>
              </a:rPr>
              <a:t>   </a:t>
            </a:r>
            <a:r>
              <a:rPr lang="en-US" altLang="et-EE" sz="3200" dirty="0" smtClean="0">
                <a:latin typeface="Calibri" charset="0"/>
              </a:rPr>
              <a:t> possible friends and topics</a:t>
            </a:r>
          </a:p>
          <a:p>
            <a:pPr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t-EE" sz="3200" dirty="0" smtClean="0">
                <a:latin typeface="Calibri" charset="0"/>
              </a:rPr>
              <a:t>The wealth of data available online makes</a:t>
            </a:r>
            <a:endParaRPr lang="et-EE" altLang="et-EE" sz="3200" dirty="0" smtClean="0"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t-EE" altLang="et-EE" sz="3200" dirty="0" smtClean="0">
                <a:latin typeface="Calibri" charset="0"/>
              </a:rPr>
              <a:t>  </a:t>
            </a:r>
            <a:r>
              <a:rPr lang="en-US" altLang="et-EE" sz="3200" dirty="0" smtClean="0">
                <a:latin typeface="Calibri" charset="0"/>
              </a:rPr>
              <a:t> it possible to create recommenders for any </a:t>
            </a:r>
            <a:endParaRPr lang="et-EE" altLang="et-EE" sz="3200" dirty="0" smtClean="0">
              <a:latin typeface="Calibri" charset="0"/>
            </a:endParaRPr>
          </a:p>
          <a:p>
            <a:pPr marL="1587" indent="0" hangingPunct="1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t-EE" altLang="et-EE" sz="3200" dirty="0" smtClean="0">
                <a:latin typeface="Calibri" charset="0"/>
              </a:rPr>
              <a:t>   </a:t>
            </a:r>
            <a:r>
              <a:rPr lang="en-US" altLang="et-EE" sz="3200" dirty="0" smtClean="0">
                <a:latin typeface="Calibri" charset="0"/>
              </a:rPr>
              <a:t>kinds of tasks and goals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altLang="et-EE" sz="3200" dirty="0" smtClean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Two main recommender types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Collaborative filtering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Rule-based, also called content-based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Our tourism recommender project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http://www.sightsplanner.com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http://www.sightsmap.com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8162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t-EE" altLang="et-EE" sz="4400" dirty="0" smtClean="0"/>
              <a:t>Overview of the area</a:t>
            </a:r>
            <a:endParaRPr lang="et-EE" altLang="et-EE" sz="44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59363"/>
          </a:xfrm>
          <a:ln/>
        </p:spPr>
        <p:txBody>
          <a:bodyPr/>
          <a:lstStyle/>
          <a:p>
            <a:pPr indent="-341313">
              <a:lnSpc>
                <a:spcPct val="5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t-EE" altLang="et-EE" sz="2400" dirty="0" smtClean="0"/>
          </a:p>
          <a:p>
            <a:pPr indent="-341313">
              <a:lnSpc>
                <a:spcPct val="5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 smtClean="0"/>
              <a:t>Not </a:t>
            </a:r>
            <a:r>
              <a:rPr lang="et-EE" altLang="et-EE" sz="2400" dirty="0"/>
              <a:t>related to agent/person:</a:t>
            </a:r>
          </a:p>
          <a:p>
            <a:pPr marL="741363" lvl="1" indent="-28416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dirty="0" smtClean="0"/>
              <a:t>Discrete</a:t>
            </a:r>
            <a:r>
              <a:rPr lang="et-EE" altLang="et-EE" dirty="0"/>
              <a:t>:</a:t>
            </a:r>
          </a:p>
          <a:p>
            <a:pPr marL="1141413" lvl="2" indent="-227013">
              <a:lnSpc>
                <a:spcPct val="50000"/>
              </a:lnSpc>
              <a:spcBef>
                <a:spcPts val="4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/>
              <a:t>Multi-valued logic</a:t>
            </a:r>
          </a:p>
          <a:p>
            <a:pPr marL="1141413" lvl="2" indent="-22701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/>
              <a:t>Default logic</a:t>
            </a:r>
          </a:p>
          <a:p>
            <a:pPr marL="1141413" lvl="2" indent="-227013">
              <a:lnSpc>
                <a:spcPct val="50000"/>
              </a:lnSpc>
              <a:spcBef>
                <a:spcPts val="4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/>
              <a:t>Other model-based </a:t>
            </a:r>
            <a:r>
              <a:rPr lang="et-EE" altLang="et-EE" sz="2400" dirty="0" smtClean="0"/>
              <a:t>systems</a:t>
            </a:r>
          </a:p>
          <a:p>
            <a:pPr marL="1141413" lvl="2" indent="-227013">
              <a:lnSpc>
                <a:spcPct val="50000"/>
              </a:lnSpc>
              <a:spcBef>
                <a:spcPts val="4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t-EE" altLang="et-EE" sz="2400" dirty="0" smtClean="0"/>
          </a:p>
          <a:p>
            <a:pPr marL="741363" lvl="1" indent="-28416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dirty="0"/>
              <a:t>Non-discrete:</a:t>
            </a:r>
          </a:p>
          <a:p>
            <a:pPr marL="1141413" lvl="2" indent="-22701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/>
              <a:t>Probabilistic (several types!)</a:t>
            </a:r>
          </a:p>
          <a:p>
            <a:pPr marL="1141413" lvl="2" indent="-22701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/>
              <a:t>Fuzzy (possibilistic)</a:t>
            </a:r>
          </a:p>
          <a:p>
            <a:pPr indent="-341313">
              <a:lnSpc>
                <a:spcPct val="5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t-EE" altLang="et-EE" sz="2400" dirty="0" smtClean="0"/>
          </a:p>
          <a:p>
            <a:pPr indent="-341313">
              <a:lnSpc>
                <a:spcPct val="5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sz="2400" dirty="0" smtClean="0"/>
              <a:t>Related </a:t>
            </a:r>
            <a:r>
              <a:rPr lang="et-EE" altLang="et-EE" sz="2400" dirty="0"/>
              <a:t>to </a:t>
            </a:r>
            <a:r>
              <a:rPr lang="et-EE" altLang="et-EE" sz="2400" dirty="0" smtClean="0"/>
              <a:t>agent/person (not covered in this presentation):</a:t>
            </a:r>
            <a:endParaRPr lang="et-EE" altLang="et-EE" sz="2400" dirty="0"/>
          </a:p>
          <a:p>
            <a:pPr marL="741363" lvl="1" indent="-28416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dirty="0" smtClean="0"/>
              <a:t>Logics </a:t>
            </a:r>
            <a:r>
              <a:rPr lang="et-EE" altLang="et-EE" dirty="0"/>
              <a:t>of </a:t>
            </a:r>
            <a:r>
              <a:rPr lang="et-EE" altLang="et-EE" dirty="0" smtClean="0"/>
              <a:t>knowledge and belief</a:t>
            </a:r>
            <a:endParaRPr lang="et-EE" altLang="et-EE" dirty="0"/>
          </a:p>
          <a:p>
            <a:pPr marL="741363" lvl="1" indent="-284163">
              <a:lnSpc>
                <a:spcPct val="50000"/>
              </a:lnSpc>
              <a:spcBef>
                <a:spcPts val="450"/>
              </a:spcBef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t-EE" altLang="et-EE" dirty="0"/>
              <a:t>Other “meta”-systems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t-EE" altLang="et-EE" sz="1800" dirty="0"/>
          </a:p>
        </p:txBody>
      </p:sp>
    </p:spTree>
    <p:extLst>
      <p:ext uri="{BB962C8B-B14F-4D97-AF65-F5344CB8AC3E}">
        <p14:creationId xmlns:p14="http://schemas.microsoft.com/office/powerpoint/2010/main" val="406514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362585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825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825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altLang="et-EE" sz="4400" smtClean="0"/>
              <a:t>Input 1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t-EE" altLang="et-EE" sz="3200">
                <a:solidFill>
                  <a:srgbClr val="FF0000"/>
                </a:solidFill>
                <a:latin typeface="Calibri" panose="020F0502020204030204" pitchFamily="34" charset="0"/>
              </a:rPr>
              <a:t>User interests</a:t>
            </a: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t-EE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likes(john,nightlife,0.6)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likes(john,sports,0.8)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likes(john,music,0.7)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likes(john,heavymetal,0.9)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dislikes(john,classicalmusic,0.9)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t-EE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t-EE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altLang="et-EE" sz="4400" smtClean="0"/>
              <a:t>Input 2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t-EE" altLang="et-EE" sz="3200">
                <a:solidFill>
                  <a:srgbClr val="FF0000"/>
                </a:solidFill>
                <a:latin typeface="Calibri" panose="020F0502020204030204" pitchFamily="34" charset="0"/>
              </a:rPr>
              <a:t>Object properties</a:t>
            </a: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type(omalley,bar,0.9)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activity(omalley,footballwatching,0.7)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77933C"/>
                </a:solidFill>
                <a:latin typeface="Calibri" panose="020F0502020204030204" pitchFamily="34" charset="0"/>
              </a:rPr>
              <a:t>popularity(omalley,1000)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t-EE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type(crown,restaurant,1.0)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activity(crown,heavymetal,0.8)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77933C"/>
                </a:solidFill>
                <a:latin typeface="Calibri" panose="020F0502020204030204" pitchFamily="34" charset="0"/>
              </a:rPr>
              <a:t>popularity(crown,1500)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800">
                <a:solidFill>
                  <a:srgbClr val="1F497D"/>
                </a:solidFill>
                <a:latin typeface="Calibri" panose="020F0502020204030204" pitchFamily="34" charset="0"/>
              </a:rPr>
              <a:t>opentime(crown,12.00,0.9)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t-EE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altLang="et-EE" sz="4400" smtClean="0"/>
              <a:t>Input 3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5811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8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t-EE" altLang="et-EE" sz="3200">
                <a:solidFill>
                  <a:srgbClr val="FF0000"/>
                </a:solidFill>
                <a:latin typeface="Calibri" panose="020F0502020204030204" pitchFamily="34" charset="0"/>
              </a:rPr>
              <a:t>Knowledge about the world</a:t>
            </a: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type(X,church,M)  -&gt; type(X,architecture,M*0.9)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type(X,bar,M)  -&gt; type(X,drinkingplace,M)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type(X,restaurant,M)  -&gt; type(X,drinkingplace,M*0.7)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activity(X,footballwatching,M) -&gt; activity(X,sports,M)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t-EE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type(X,fastfood,M) -&gt; visitminutes(X,20,0.8*M)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t-EE" altLang="et-EE" sz="2000">
                <a:solidFill>
                  <a:srgbClr val="0070C0"/>
                </a:solidFill>
                <a:latin typeface="Calibri" panose="020F0502020204030204" pitchFamily="34" charset="0"/>
              </a:rPr>
              <a:t>type(X,bar,M) &amp; M&gt;0.75 -&gt; openat12(X,0.85)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t-EE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888"/>
              </a:spcBef>
              <a:buClrTx/>
              <a:buSzTx/>
              <a:buFontTx/>
              <a:buNone/>
            </a:pPr>
            <a:r>
              <a:rPr lang="et-EE" altLang="et-EE" sz="2000">
                <a:solidFill>
                  <a:srgbClr val="0070C0"/>
                </a:solidFill>
                <a:latin typeface="Calibri" panose="020F0502020204030204" pitchFamily="34" charset="0"/>
              </a:rPr>
              <a:t>description(X,S) &amp;   contains_str(S ,“paintings“)  &amp;  contains_str(S ,“gallery“) -&gt; </a:t>
            </a:r>
          </a:p>
          <a:p>
            <a:pPr eaLnBrk="1" hangingPunct="1">
              <a:lnSpc>
                <a:spcPct val="100000"/>
              </a:lnSpc>
              <a:spcBef>
                <a:spcPts val="888"/>
              </a:spcBef>
              <a:buClrTx/>
              <a:buSzTx/>
              <a:buFontTx/>
              <a:buNone/>
            </a:pPr>
            <a:r>
              <a:rPr lang="et-EE" altLang="et-EE" sz="2000">
                <a:solidFill>
                  <a:srgbClr val="0070C0"/>
                </a:solidFill>
                <a:latin typeface="Calibri" panose="020F0502020204030204" pitchFamily="34" charset="0"/>
              </a:rPr>
              <a:t>       type(X,artcollection,0.8)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t-EE" altLang="et-E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</a:pPr>
            <a:endParaRPr lang="et-EE" altLang="et-E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altLang="et-EE" sz="4400" smtClean="0"/>
              <a:t>Output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t-EE" altLang="et-EE" sz="3200">
                <a:solidFill>
                  <a:srgbClr val="FF0000"/>
                </a:solidFill>
                <a:latin typeface="Calibri" panose="020F0502020204030204" pitchFamily="34" charset="0"/>
              </a:rPr>
              <a:t>Recommendations</a:t>
            </a: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: numerical ranks for all tourism objects: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t-EE" altLang="et-EE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  rank(john,omalley,0.6) 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  rank(john,crown,0.5)</a:t>
            </a:r>
          </a:p>
          <a:p>
            <a:pPr eaLnBrk="1" hangingPunct="1">
              <a:lnSpc>
                <a:spcPct val="100000"/>
              </a:lnSpc>
              <a:spcBef>
                <a:spcPts val="650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t-EE" altLang="et-EE" sz="32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Why different uncertainties 1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Real-life rules have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exceptions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not all birds fly, not all things fall down, etc. We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 not have statistics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how often birds do not fly etc.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can numerically estimate the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probability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that on 27 oct the temperature in Tallinn falls below 0: we have statistics.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People have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opinions which can be statistically measured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how high percentage of people asked will say that the bar Shvips is a good place for drinks at night? For a quick snack during day? A good place to look football?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07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Reasoning tasks</a:t>
            </a:r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5613" indent="-455613"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t-EE" sz="2600">
                <a:solidFill>
                  <a:srgbClr val="FF0000"/>
                </a:solidFill>
                <a:latin typeface="Calibri" panose="020F0502020204030204" pitchFamily="34" charset="0"/>
              </a:rPr>
              <a:t>Object identities</a:t>
            </a: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: are two objects A and B obtained from different sources actually equal?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t-EE" sz="2600">
                <a:solidFill>
                  <a:srgbClr val="FF0000"/>
                </a:solidFill>
                <a:latin typeface="Calibri" panose="020F0502020204030204" pitchFamily="34" charset="0"/>
              </a:rPr>
              <a:t>Object types from content</a:t>
            </a: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: using title, abstract, source etc, calculate wheather the object is a city, a castle, a church, medieval, modern, a drama play, a classical music concert, a rock concert, ...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t-EE" sz="2600">
                <a:solidFill>
                  <a:srgbClr val="FF0000"/>
                </a:solidFill>
                <a:latin typeface="Calibri" panose="020F0502020204030204" pitchFamily="34" charset="0"/>
              </a:rPr>
              <a:t>Generalised object types</a:t>
            </a: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: if we know that an object is a bar (with some confidence X), then it is also a nightlife spot (with some confidence Y)</a:t>
            </a: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t-EE" sz="2600">
                <a:solidFill>
                  <a:srgbClr val="FF0000"/>
                </a:solidFill>
                <a:latin typeface="Calibri" panose="020F0502020204030204" pitchFamily="34" charset="0"/>
              </a:rPr>
              <a:t>Additional properties </a:t>
            </a: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like time of visit, opening times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How well does an object </a:t>
            </a:r>
            <a:r>
              <a:rPr lang="en-US" altLang="et-EE" sz="2600">
                <a:solidFill>
                  <a:srgbClr val="FF0000"/>
                </a:solidFill>
                <a:latin typeface="Calibri" panose="020F0502020204030204" pitchFamily="34" charset="0"/>
              </a:rPr>
              <a:t>match user preferences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Probabilities?</a:t>
            </a: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There is a large number of probability-oriented theories and several reasoning systems, yet no “mainstream” probabilistic rule-based derivation   algorithms exist</a:t>
            </a: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Fuzzy logic, probabilistic logic, Bayes networks, ....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Probabilistic datalog, probabilistic prolog, ...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Mycin, Emycin, Cadiag-2, ...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Goal</a:t>
            </a: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Formulate a practical, correct and complete way to use probabilities in rules for the (tourism) recommender context, using object logic.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Metalogic: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0.9: type(X,church)  -&gt; type(X,architecture)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0.8:  type(X,fastfood) -&gt; visitminutes(X,20)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t-EE" sz="2200">
                <a:solidFill>
                  <a:srgbClr val="FF0000"/>
                </a:solidFill>
                <a:latin typeface="Calibri" panose="020F0502020204030204" pitchFamily="34" charset="0"/>
              </a:rPr>
              <a:t>Object logic</a:t>
            </a: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type(X,church,M)  -&gt; type(X,architecture,M*0.9)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200">
                <a:solidFill>
                  <a:srgbClr val="000000"/>
                </a:solidFill>
                <a:latin typeface="Calibri" panose="020F0502020204030204" pitchFamily="34" charset="0"/>
              </a:rPr>
              <a:t>   type(X,fastfood,M) -&gt; visitminutes(X,20,M*0.8)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Which kinds of probabilities?</a:t>
            </a:r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Non-strict sets a la „blue“,  „large“, ...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et-EE" sz="2800">
                <a:solidFill>
                  <a:srgbClr val="FF0000"/>
                </a:solidFill>
                <a:latin typeface="Calibri" panose="020F0502020204030204" pitchFamily="34" charset="0"/>
              </a:rPr>
              <a:t>Fuzzy logic </a:t>
            </a: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: p(A  v  B) = max(p(A),p(B))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    0.95:  type(X,church)  -&gt; type(X,architecture)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    0.7:  type(X,theatre)  -&gt; type(X,architecture)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Incomplete knowledge a la „not sure that“ ...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t-EE" sz="2800">
                <a:solidFill>
                  <a:srgbClr val="FF0000"/>
                </a:solidFill>
                <a:latin typeface="Calibri" panose="020F0502020204030204" pitchFamily="34" charset="0"/>
              </a:rPr>
              <a:t>Probabilistic</a:t>
            </a: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: p(A v B) = p(A)+p(B) – (p(A)*p(B))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    0.8:  type(X,bar) -&gt; openat12(X)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t-EE" sz="2800">
                <a:solidFill>
                  <a:srgbClr val="FF0000"/>
                </a:solidFill>
                <a:latin typeface="Calibri" panose="020F0502020204030204" pitchFamily="34" charset="0"/>
              </a:rPr>
              <a:t>Object logic</a:t>
            </a: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type(X,church,M)  -&gt; type(X,architecture,M*0.9)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800">
                <a:solidFill>
                  <a:srgbClr val="000000"/>
                </a:solidFill>
                <a:latin typeface="Calibri" panose="020F0502020204030204" pitchFamily="34" charset="0"/>
              </a:rPr>
              <a:t>   type(X,fastfood,M) -&gt; visitminutes(X,20,M*0.9)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Object logic layers of interpretation</a:t>
            </a: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Pred(t):            Pred(t) holds.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Pred(t,m):       Pred(t) holds with a fuzzy measure at least m.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Pred(t,m,c):    With confidence (probability) at least c,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Pred(t) holds with at least a fuzzy measure m.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Pred(t,m,c,d): The fact "with confidence (probability) at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least c, Pred(t) holds with at least a fuzzy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measure m„ holds and depends on the set of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clauses d.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bar(malloy,0.9,1): we are certain that malloy is bar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with a fuzzy measure at least 0.9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bar(crown,0.9,0.8): we are 0.8 confident that crown is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a bar with a fuzzy measure at least 0.9</a:t>
            </a:r>
          </a:p>
          <a:p>
            <a:pPr eaLnBrk="1" hangingPunct="1">
              <a:lnSpc>
                <a:spcPct val="100000"/>
              </a:lnSpc>
            </a:pPr>
            <a:endParaRPr lang="en-US" altLang="et-E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Rule examples</a:t>
            </a: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bar(X,M,C)   &amp;   M&gt;L    -&gt;   openat12(X,1,C*0.8):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when we have confidence C in that X is a bar with a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measure M at least L, we are C*0.8 confident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that it is open at 12 with a measure 1.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optionally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bar(X,M,C) -&gt; openat12(X,1,M*C*0.8):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example of a sure rule: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bar(X,M,C) -&gt; can_eat_at(X,M*0.5,C):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Fuzzy part is easy</a:t>
            </a: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Use your own preferred function f and limits for fuzzy derivation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Pred(X,M1) &amp; Pred(X,M2) -&gt; Pred(X, f(M1,M2))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Pred(X,M) &amp; M&gt;L -&gt; Pred(X, f(M))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Standard derivation rules in resolution hold, nothing is added.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We can enhace subsumption, provided f is monotonic: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Pred(X,M1) subsumes Pred(Y,M2) iff  Y=Xs and M1&gt;=M2.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Probabilistic part requires tracking</a:t>
            </a: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Recall P(t,M,C,D): C is the probability and D is the set of facts on which the atom depends upon.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Always use rules of form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P(....,D1) &amp; ... &amp; P(...,Dn) &amp; A1 &amp; .... &amp; An -&gt;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P(....,union(D1,...,Dn))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where P atoms do contain probabilities and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A1 ... An do not contain probabilities</a:t>
            </a:r>
          </a:p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Multiplying probabilities</a:t>
            </a: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600">
                <a:solidFill>
                  <a:srgbClr val="000000"/>
                </a:solidFill>
                <a:latin typeface="Calibri" panose="020F0502020204030204" pitchFamily="34" charset="0"/>
              </a:rPr>
              <a:t>Generally the rules should have a form 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P1(t1,M1,C1,D1) &amp; ... &amp; Pn(tn,Mn,Cn,Dn) -&gt;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P(t,M,f(M1,...,M2),g(C1,...,Cn,D1,...,Dn),union(D1,...,Dn))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In simple cases g(C1,...,Cn,D1,...,Dn) = C1*...*Cn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However, if intersection(D1,....,Dn) is not empty, Ci-s corresponding to Di-s with multiple occurrences should be used only once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Why different uncertainties 2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People have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opinions of different strength: 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how confident are you that Trump is the U.S. president? That Oswald had co-conspirators? That aliens control everything? 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Ordinary words have somewhat measureable meaning graphs: is the man of height 2 meters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tall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Is the man of height 1.9 meters tall? Of 1.8? Of 1.7?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Different people have different belief and knowledge: </a:t>
            </a:r>
            <a:r>
              <a:rPr lang="et-EE" alt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who knows of believes </a:t>
            </a:r>
            <a:r>
              <a:rPr lang="et-EE" altLang="et-E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what?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0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Cumulating evidence</a:t>
            </a: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Use evidence cumulating rule schema: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Pred(X,M1,C1,D1) &amp; Pred(X,M2,C2,D2) &amp;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Empty(Intersection(D1,D2))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-&gt;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Pred(X,min(M1,M2),(C1+C2)-(C1*C2),union(D1,D2))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Cumulating evidence</a:t>
            </a:r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Example: independent facts</a:t>
            </a:r>
          </a:p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a) bar(X,M,C,D) &amp; M&gt;0.75 -&gt; openat12(X,1,C*0.8,D)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b) intitle(X,"allnight",M,C,D) &amp; M&gt;0.75 -&gt; openat12(X,1,C*0.9,D)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c) bar(malloy,1,1,{c}).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d) intitle(malloy,"allnight",1,1,{d}).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a,c: e) openat12(malloy,1,0.8,{c})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b,d: f) openat12(malloy,1,0.9,{d})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giving for our case (0.8+0.9=1.7, 0.8*0.9=0.72, 1.7-0.72=0.98)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openat12(malloy,1,0.98,{c,d})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Cumulating evidence</a:t>
            </a:r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Example: dependent facts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f)  activity(X,heavymetal,1,1,D) -&gt; activity(X,music,1,1,D).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g)  activity(X,Y,M1,C1,D1) &amp; likes(U,Y,M2,C2,D2) -&gt;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fits(U,X,1,M1*M2*C1*C2,union(D1,D2))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a)  likes(john,music,1,0.6,{a})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b)  likes(john,heavymetal,1,0.8,{b})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c)  activity(crown,heavymetal,1,1,{c}).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c,f: h) activity(crown,music,1,1,{e}).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g,a,h(cf): i) fits(john,crown,1,0.6,{a,c})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g,b,c: j)  fits(john,crown,1,0.8,{b,c})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Cumulating prohibited, since i and j share c</a:t>
            </a:r>
          </a:p>
          <a:p>
            <a:pPr eaLnBrk="1" hangingPunct="1">
              <a:lnSpc>
                <a:spcPct val="100000"/>
              </a:lnSpc>
            </a:pPr>
            <a:endParaRPr lang="en-US" altLang="et-EE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Ranking calculation in meta-logic</a:t>
            </a: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5613" indent="-455613"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1903413" algn="l"/>
                <a:tab pos="2627313" algn="l"/>
                <a:tab pos="3349625" algn="l"/>
                <a:tab pos="4073525" algn="l"/>
                <a:tab pos="4799013" algn="l"/>
                <a:tab pos="5522913" algn="l"/>
                <a:tab pos="6246813" algn="l"/>
                <a:tab pos="6970713" algn="l"/>
                <a:tab pos="7693025" algn="l"/>
                <a:tab pos="8416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Derive all open-at-time facts.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Derive all independent addrank facts, using: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Popularity(X,P) -&gt; addrank(X,</a:t>
            </a:r>
            <a:r>
              <a:rPr lang="en-US" altLang="et-EE" sz="2400">
                <a:solidFill>
                  <a:srgbClr val="0070C0"/>
                </a:solidFill>
                <a:latin typeface="Calibri" panose="020F0502020204030204" pitchFamily="34" charset="0"/>
              </a:rPr>
              <a:t>pf(P)</a:t>
            </a: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Likes(X,Y,M1) &amp; assoc(Z,Y,M2,C,D) -&gt;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addrank(X,Z,</a:t>
            </a:r>
            <a:r>
              <a:rPr lang="en-US" altLang="et-EE" sz="2400">
                <a:solidFill>
                  <a:srgbClr val="0070C0"/>
                </a:solidFill>
                <a:latin typeface="Calibri" panose="020F0502020204030204" pitchFamily="34" charset="0"/>
              </a:rPr>
              <a:t>f(M1,M2,C),</a:t>
            </a: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Dislikes(X,Y,M1) &amp; assoc(Z,Y,M2,C,D)   -&gt;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addrank(X,Z,</a:t>
            </a:r>
            <a:r>
              <a:rPr lang="en-US" altLang="et-EE" sz="2400">
                <a:solidFill>
                  <a:srgbClr val="0070C0"/>
                </a:solidFill>
                <a:latin typeface="Calibri" panose="020F0502020204030204" pitchFamily="34" charset="0"/>
              </a:rPr>
              <a:t>nf(M1,M2,C</a:t>
            </a: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),D)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Sum all maximal pos/neg addrank numbers for objects.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Filter out objects which are open at time.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Order by rank.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Summary 1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Represent facts as P(t,M,C,D) where: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	M- fuzzy measure of P(t) holding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C – confidence as probability of at least  P(t,M)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       holding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      D – set of facts on which P(t,M,C) depends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Represent rules as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P1(t1,M1,C1,D1) &amp; ... &amp; Pn(tn,Mn,Cn,Dn) &amp;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M1&gt;L1 &amp; ... &amp; Mn&gt;Ln &amp; A1 .... &amp; Am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-&gt;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P(t,M,f(M1,...,M2),g(C1,...,Cn,D1,...,Dn),union(D1,...,Dn))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t-EE" sz="4400">
                <a:solidFill>
                  <a:srgbClr val="000000"/>
                </a:solidFill>
                <a:latin typeface="Calibri" panose="020F0502020204030204" pitchFamily="34" charset="0"/>
              </a:rPr>
              <a:t>Summary 2</a:t>
            </a: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Add evidence cumulating rule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Pred(X,M1,C1,D1) &amp; Pred(X,M2,C2,D2) &amp;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Empty(Intersection(D1,D2))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-&gt;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Pred(X,min(M1,M2),(C1+C2)-(C1*C2),union(D1,D2))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Add extended subsumption </a:t>
            </a:r>
          </a:p>
          <a:p>
            <a:pPr eaLnBrk="1" hangingPunct="1">
              <a:lnSpc>
                <a:spcPct val="100000"/>
              </a:lnSpc>
            </a:pPr>
            <a:endParaRPr lang="en-US" altLang="et-EE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Pred(X,M1,C1,D1) subsumes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Pred(Y,M2,C2,D2 )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iff  Y=Xs &amp; M1&gt;=M2 &amp; C1&gt;=C2 &amp;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D1 is a subset of D2</a:t>
            </a:r>
          </a:p>
          <a:p>
            <a:pPr eaLnBrk="1" hangingPunct="1">
              <a:lnSpc>
                <a:spcPct val="100000"/>
              </a:lnSpc>
            </a:pPr>
            <a:endParaRPr lang="en-US" altLang="et-E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t-EE" sz="2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custGeom>
            <a:avLst/>
            <a:gdLst>
              <a:gd name="T0" fmla="*/ 8228013 w 8228013"/>
              <a:gd name="T1" fmla="*/ 570706 h 1141412"/>
              <a:gd name="T2" fmla="*/ 4114007 w 8228013"/>
              <a:gd name="T3" fmla="*/ 1141412 h 1141412"/>
              <a:gd name="T4" fmla="*/ 0 w 8228013"/>
              <a:gd name="T5" fmla="*/ 570706 h 1141412"/>
              <a:gd name="T6" fmla="*/ 4114007 w 8228013"/>
              <a:gd name="T7" fmla="*/ 0 h 1141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1141412"/>
              <a:gd name="T14" fmla="*/ 8228013 w 8228013"/>
              <a:gd name="T15" fmla="*/ 1141412 h 1141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1141412">
                <a:moveTo>
                  <a:pt x="0" y="0"/>
                </a:moveTo>
                <a:lnTo>
                  <a:pt x="22856" y="0"/>
                </a:lnTo>
                <a:lnTo>
                  <a:pt x="22856" y="3171"/>
                </a:lnTo>
                <a:lnTo>
                  <a:pt x="0" y="31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961313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t-EE" altLang="et-EE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Rules with exceptions</a:t>
            </a:r>
            <a:endParaRPr lang="en-US" altLang="et-EE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custGeom>
            <a:avLst/>
            <a:gdLst>
              <a:gd name="T0" fmla="*/ 8228013 w 8228013"/>
              <a:gd name="T1" fmla="*/ 2262188 h 4524375"/>
              <a:gd name="T2" fmla="*/ 4114007 w 8228013"/>
              <a:gd name="T3" fmla="*/ 4524375 h 4524375"/>
              <a:gd name="T4" fmla="*/ 0 w 8228013"/>
              <a:gd name="T5" fmla="*/ 2262188 h 4524375"/>
              <a:gd name="T6" fmla="*/ 4114007 w 8228013"/>
              <a:gd name="T7" fmla="*/ 0 h 45243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3"/>
              <a:gd name="T13" fmla="*/ 0 h 4524375"/>
              <a:gd name="T14" fmla="*/ 8228013 w 8228013"/>
              <a:gd name="T15" fmla="*/ 4524375 h 4524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524375">
                <a:moveTo>
                  <a:pt x="0" y="0"/>
                </a:moveTo>
                <a:lnTo>
                  <a:pt x="22856" y="0"/>
                </a:lnTo>
                <a:lnTo>
                  <a:pt x="22856" y="12568"/>
                </a:lnTo>
                <a:lnTo>
                  <a:pt x="0" y="125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9800" algn="l"/>
                <a:tab pos="1663700" algn="l"/>
                <a:tab pos="2387600" algn="l"/>
                <a:tab pos="3109913" algn="l"/>
                <a:tab pos="3833813" algn="l"/>
                <a:tab pos="4559300" algn="l"/>
                <a:tab pos="5283200" algn="l"/>
                <a:tab pos="6007100" algn="l"/>
                <a:tab pos="6731000" algn="l"/>
                <a:tab pos="7453313" algn="l"/>
                <a:tab pos="817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US" altLang="et-E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Since rules, logic.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few different logics for rules with exceptions: none of them widely used.</a:t>
            </a: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t-EE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8787" indent="-4572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First, the problem: in normal logic there are no „exceptions“. If birds fly, but Tweety is a bird and does not fly, </a:t>
            </a:r>
            <a:r>
              <a:rPr lang="et-EE" altLang="et-EE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have a contradiction </a:t>
            </a:r>
            <a:r>
              <a:rPr lang="et-EE" altLang="et-EE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all queries essentially fail.</a:t>
            </a:r>
          </a:p>
          <a:p>
            <a:pPr marL="1587" indent="0" eaLnBrk="1" hangingPunct="1">
              <a:lnSpc>
                <a:spcPct val="100000"/>
              </a:lnSpc>
              <a:buClrTx/>
              <a:buSzTx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t-EE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9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t-EE" sz="4400" dirty="0" smtClean="0"/>
              <a:t>Default Reasoning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0" eaLnBrk="1" hangingPunct="1"/>
            <a:r>
              <a:rPr lang="et-EE" altLang="et-EE" sz="2400" dirty="0" smtClean="0"/>
              <a:t>T</a:t>
            </a:r>
            <a:r>
              <a:rPr lang="en-US" altLang="et-EE" sz="2400" dirty="0" smtClean="0"/>
              <a:t>he problem: in FOL, universally-quantified rules cannot have exceptions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x bird(x)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can_fly</a:t>
            </a:r>
            <a:r>
              <a:rPr lang="en-US" altLang="et-EE" sz="2000" dirty="0" smtClean="0">
                <a:sym typeface="Symbol" panose="05050102010706020507" pitchFamily="18" charset="2"/>
              </a:rPr>
              <a:t>(x)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bird(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tweety</a:t>
            </a:r>
            <a:r>
              <a:rPr lang="en-US" altLang="et-EE" sz="2000" dirty="0" smtClean="0">
                <a:sym typeface="Symbol" panose="05050102010706020507" pitchFamily="18" charset="2"/>
              </a:rPr>
              <a:t>)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bird(opus)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can_fly</a:t>
            </a:r>
            <a:r>
              <a:rPr lang="en-US" altLang="et-EE" sz="2000" dirty="0" smtClean="0">
                <a:sym typeface="Symbol" panose="05050102010706020507" pitchFamily="18" charset="2"/>
              </a:rPr>
              <a:t>(opus)</a:t>
            </a:r>
          </a:p>
          <a:p>
            <a:pPr marL="0" eaLnBrk="1" hangingPunct="1"/>
            <a:r>
              <a:rPr lang="en-US" altLang="et-EE" sz="2400" dirty="0" smtClean="0">
                <a:sym typeface="Symbol" panose="05050102010706020507" pitchFamily="18" charset="2"/>
              </a:rPr>
              <a:t>as soon as you assert something contradictory, the knowledge base becomes inconsistent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no models satisfy 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can_fly</a:t>
            </a:r>
            <a:r>
              <a:rPr lang="en-US" altLang="et-EE" sz="2000" dirty="0" smtClean="0">
                <a:sym typeface="Symbol" panose="05050102010706020507" pitchFamily="18" charset="2"/>
              </a:rPr>
              <a:t>(opus) and 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can_fly</a:t>
            </a:r>
            <a:r>
              <a:rPr lang="en-US" altLang="et-EE" sz="2000" dirty="0" smtClean="0">
                <a:sym typeface="Symbol" panose="05050102010706020507" pitchFamily="18" charset="2"/>
              </a:rPr>
              <a:t>(opus)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arbitrary conclusions can be drawn from an inconsistent knowledge base</a:t>
            </a:r>
          </a:p>
          <a:p>
            <a:pPr marL="0" eaLnBrk="1" hangingPunct="1"/>
            <a:r>
              <a:rPr lang="en-US" altLang="et-EE" sz="2400" dirty="0" smtClean="0">
                <a:sym typeface="Symbol" panose="05050102010706020507" pitchFamily="18" charset="2"/>
              </a:rPr>
              <a:t>could add qualifying antecedents, but you have to know/anticipate all possible exceptions</a:t>
            </a:r>
          </a:p>
          <a:p>
            <a:pPr lvl="1" eaLnBrk="1" hangingPunct="1"/>
            <a:r>
              <a:rPr lang="en-US" altLang="et-EE" sz="2000" dirty="0" smtClean="0">
                <a:sym typeface="Symbol" panose="05050102010706020507" pitchFamily="18" charset="2"/>
              </a:rPr>
              <a:t>x bird(x)penguin(x)dead(x)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in_cage</a:t>
            </a:r>
            <a:r>
              <a:rPr lang="en-US" altLang="et-EE" sz="2000" dirty="0" smtClean="0">
                <a:sym typeface="Symbol" panose="05050102010706020507" pitchFamily="18" charset="2"/>
              </a:rPr>
              <a:t>(x)...</a:t>
            </a:r>
            <a:r>
              <a:rPr lang="en-US" altLang="et-EE" sz="2000" dirty="0" err="1" smtClean="0">
                <a:sym typeface="Symbol" panose="05050102010706020507" pitchFamily="18" charset="2"/>
              </a:rPr>
              <a:t>can_fly</a:t>
            </a:r>
            <a:r>
              <a:rPr lang="en-US" altLang="et-EE" sz="2000" dirty="0" smtClean="0">
                <a:sym typeface="Symbol" panose="05050102010706020507" pitchFamily="18" charset="2"/>
              </a:rPr>
              <a:t>(x)</a:t>
            </a:r>
          </a:p>
          <a:p>
            <a:pPr lvl="1" eaLnBrk="1" hangingPunct="1"/>
            <a:endParaRPr lang="en-US" altLang="et-EE" sz="2000" dirty="0" smtClean="0">
              <a:sym typeface="Symbol" panose="05050102010706020507" pitchFamily="18" charset="2"/>
            </a:endParaRPr>
          </a:p>
          <a:p>
            <a:pPr eaLnBrk="1" hangingPunct="1"/>
            <a:endParaRPr lang="en-US" altLang="et-EE" sz="2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63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t-EE" sz="4400" dirty="0" smtClean="0"/>
              <a:t>Non-</a:t>
            </a:r>
            <a:r>
              <a:rPr lang="en-US" altLang="et-EE" sz="4400" dirty="0" err="1" smtClean="0"/>
              <a:t>montonicity</a:t>
            </a:r>
            <a:endParaRPr lang="en-US" altLang="et-EE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sz="2800" dirty="0" smtClean="0"/>
              <a:t>FOL is monotonic</a:t>
            </a:r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/>
              <a:t>    </a:t>
            </a:r>
            <a:r>
              <a:rPr lang="en-US" altLang="et-EE" sz="2400" dirty="0" smtClean="0"/>
              <a:t>whenever you add something to a knowledge base, everything that was previously entailed is still true</a:t>
            </a:r>
            <a:endParaRPr lang="et-EE" altLang="et-EE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t-EE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/>
              <a:t>if KB</a:t>
            </a:r>
            <a:r>
              <a:rPr lang="en-US" altLang="et-EE" sz="2400" dirty="0" smtClean="0">
                <a:cs typeface="Arial" panose="020B0604020202020204" pitchFamily="34" charset="0"/>
              </a:rPr>
              <a:t>╞ </a:t>
            </a:r>
            <a:r>
              <a:rPr lang="en-US" altLang="et-EE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t-EE" sz="2400" dirty="0" smtClean="0">
                <a:cs typeface="Arial" panose="020B0604020202020204" pitchFamily="34" charset="0"/>
              </a:rPr>
              <a:t> then </a:t>
            </a:r>
            <a:r>
              <a:rPr lang="en-US" altLang="et-EE" sz="2400" dirty="0" err="1" smtClean="0">
                <a:cs typeface="Arial" panose="020B0604020202020204" pitchFamily="34" charset="0"/>
              </a:rPr>
              <a:t>KB</a:t>
            </a:r>
            <a:r>
              <a:rPr lang="en-US" altLang="et-EE" sz="2400" dirty="0" err="1" smtClean="0">
                <a:cs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US" altLang="et-EE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et-EE" sz="2400" dirty="0" smtClean="0">
                <a:cs typeface="Arial" panose="020B0604020202020204" pitchFamily="34" charset="0"/>
              </a:rPr>
              <a:t>╞ </a:t>
            </a:r>
            <a:r>
              <a:rPr lang="en-US" altLang="et-EE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t-EE" sz="2400" dirty="0" smtClean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t-EE" altLang="et-EE" sz="24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sz="2400" dirty="0" smtClean="0">
                <a:cs typeface="Arial" panose="020B0604020202020204" pitchFamily="34" charset="0"/>
              </a:rPr>
              <a:t>    </a:t>
            </a:r>
            <a:r>
              <a:rPr lang="en-US" altLang="et-EE" sz="2400" dirty="0" smtClean="0">
                <a:cs typeface="Arial" panose="020B0604020202020204" pitchFamily="34" charset="0"/>
              </a:rPr>
              <a:t>why? because adding </a:t>
            </a:r>
            <a:r>
              <a:rPr lang="en-US" altLang="et-EE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lang="en-US" altLang="et-EE" sz="2400" dirty="0" smtClean="0">
                <a:cs typeface="Arial" panose="020B0604020202020204" pitchFamily="34" charset="0"/>
              </a:rPr>
              <a:t>restricts the models to a subset, but they all still satisfy </a:t>
            </a:r>
            <a:r>
              <a:rPr lang="en-US" altLang="et-EE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et-EE" sz="2400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sz="2800" dirty="0" smtClean="0">
                <a:cs typeface="Arial" panose="020B0604020202020204" pitchFamily="34" charset="0"/>
              </a:rPr>
              <a:t>Non-monotonic logics (alternatives to FOL)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sz="2400" dirty="0" smtClean="0">
                <a:cs typeface="Arial" panose="020B0604020202020204" pitchFamily="34" charset="0"/>
              </a:rPr>
              <a:t>default logic</a:t>
            </a:r>
          </a:p>
          <a:p>
            <a:pPr lvl="1" eaLnBrk="1" hangingPunct="1">
              <a:lnSpc>
                <a:spcPct val="90000"/>
              </a:lnSpc>
            </a:pPr>
            <a:r>
              <a:rPr lang="et-EE" altLang="et-EE" dirty="0">
                <a:cs typeface="Arial" panose="020B0604020202020204" pitchFamily="34" charset="0"/>
              </a:rPr>
              <a:t>c</a:t>
            </a:r>
            <a:r>
              <a:rPr lang="en-US" altLang="et-EE" sz="2400" dirty="0" err="1" smtClean="0">
                <a:cs typeface="Arial" panose="020B0604020202020204" pitchFamily="34" charset="0"/>
              </a:rPr>
              <a:t>ircumscription</a:t>
            </a:r>
            <a:endParaRPr lang="et-EE" altLang="et-EE" sz="24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t-EE" altLang="et-EE" dirty="0" smtClean="0">
                <a:cs typeface="Arial" panose="020B0604020202020204" pitchFamily="34" charset="0"/>
              </a:rPr>
              <a:t>...</a:t>
            </a:r>
            <a:endParaRPr lang="en-US" altLang="et-EE" sz="24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t-EE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t-EE" sz="4400" dirty="0" smtClean="0"/>
              <a:t>Default Logic</a:t>
            </a:r>
            <a:r>
              <a:rPr lang="et-EE" altLang="et-EE" sz="4400" dirty="0" smtClean="0"/>
              <a:t>: syntax</a:t>
            </a:r>
            <a:endParaRPr lang="en-US" altLang="et-EE" sz="4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199"/>
            <a:ext cx="9067800" cy="58213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t-EE" sz="2800" dirty="0" smtClean="0"/>
              <a:t>Prerequisite : </a:t>
            </a:r>
            <a:r>
              <a:rPr lang="en-US" altLang="et-EE" sz="2800" dirty="0" err="1" smtClean="0"/>
              <a:t>Justif</a:t>
            </a:r>
            <a:r>
              <a:rPr lang="et-EE" altLang="et-EE" sz="2800" dirty="0" smtClean="0"/>
              <a:t>i</a:t>
            </a:r>
            <a:r>
              <a:rPr lang="en-US" altLang="et-EE" sz="2800" dirty="0" smtClean="0"/>
              <a:t>cation / Conclusion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t-EE" sz="2800" dirty="0" smtClean="0"/>
              <a:t>Bird(X) : Flies(X) / Flies(X)</a:t>
            </a:r>
            <a:endParaRPr lang="et-EE" altLang="et-EE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t-EE" sz="2800" dirty="0"/>
              <a:t>Bird(X) </a:t>
            </a:r>
            <a:r>
              <a:rPr lang="et-EE" altLang="et-EE" sz="2800" dirty="0" smtClean="0"/>
              <a:t>&amp;</a:t>
            </a:r>
            <a:r>
              <a:rPr lang="en-US" altLang="et-EE" sz="2800" dirty="0" smtClean="0"/>
              <a:t> </a:t>
            </a:r>
            <a:r>
              <a:rPr lang="et-EE" altLang="et-EE" sz="2800" dirty="0" smtClean="0"/>
              <a:t>not derivable (-</a:t>
            </a:r>
            <a:r>
              <a:rPr lang="en-US" altLang="et-EE" sz="2800" dirty="0" smtClean="0"/>
              <a:t>Flies(X)</a:t>
            </a:r>
            <a:r>
              <a:rPr lang="et-EE" altLang="et-EE" sz="2800" dirty="0" smtClean="0"/>
              <a:t>)</a:t>
            </a:r>
            <a:r>
              <a:rPr lang="en-US" altLang="et-EE" sz="2800" dirty="0" smtClean="0"/>
              <a:t> </a:t>
            </a:r>
            <a:r>
              <a:rPr lang="et-EE" altLang="et-EE" sz="2800" dirty="0" smtClean="0"/>
              <a:t>=&gt;</a:t>
            </a:r>
            <a:r>
              <a:rPr lang="en-US" altLang="et-EE" sz="2800" dirty="0" smtClean="0"/>
              <a:t> </a:t>
            </a:r>
            <a:r>
              <a:rPr lang="en-US" altLang="et-EE" sz="2800" dirty="0"/>
              <a:t>Flies(X)</a:t>
            </a:r>
          </a:p>
          <a:p>
            <a:pPr lvl="1" eaLnBrk="1" hangingPunct="1">
              <a:lnSpc>
                <a:spcPct val="80000"/>
              </a:lnSpc>
            </a:pPr>
            <a:r>
              <a:rPr lang="et-EE" altLang="et-EE" sz="2800" dirty="0" smtClean="0"/>
              <a:t>   </a:t>
            </a:r>
            <a:r>
              <a:rPr lang="en-US" altLang="et-EE" sz="2800" dirty="0" smtClean="0"/>
              <a:t>read as: if X is a bird </a:t>
            </a:r>
            <a:r>
              <a:rPr lang="en-US" altLang="et-EE" sz="2800" i="1" dirty="0" smtClean="0"/>
              <a:t>and it is not inconsistent to believe that</a:t>
            </a:r>
            <a:r>
              <a:rPr lang="en-US" altLang="et-EE" sz="2800" dirty="0" smtClean="0"/>
              <a:t> X flies, then conclude that X flies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t-EE" sz="2800" dirty="0" smtClean="0"/>
              <a:t>thus if </a:t>
            </a:r>
            <a:endParaRPr lang="et-EE" altLang="et-EE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t-EE" sz="2800" dirty="0" smtClean="0"/>
              <a:t>KB=</a:t>
            </a:r>
            <a:r>
              <a:rPr lang="en-US" altLang="et-EE" dirty="0" smtClean="0"/>
              <a:t>{</a:t>
            </a:r>
            <a:r>
              <a:rPr lang="et-EE" altLang="et-EE" dirty="0" smtClean="0"/>
              <a:t>   </a:t>
            </a:r>
            <a:r>
              <a:rPr lang="en-US" altLang="et-EE" dirty="0" smtClean="0"/>
              <a:t>bird(X)</a:t>
            </a:r>
            <a:r>
              <a:rPr lang="et-EE" altLang="et-EE" dirty="0" smtClean="0"/>
              <a:t> </a:t>
            </a:r>
            <a:r>
              <a:rPr lang="en-US" altLang="et-EE" dirty="0" smtClean="0"/>
              <a:t>:</a:t>
            </a:r>
            <a:r>
              <a:rPr lang="et-EE" altLang="et-EE" dirty="0" smtClean="0"/>
              <a:t> </a:t>
            </a:r>
            <a:r>
              <a:rPr lang="en-US" altLang="et-EE" dirty="0" smtClean="0"/>
              <a:t>flies(X)</a:t>
            </a:r>
            <a:r>
              <a:rPr lang="et-EE" altLang="et-EE" dirty="0" smtClean="0"/>
              <a:t> </a:t>
            </a:r>
            <a:r>
              <a:rPr lang="en-US" altLang="et-EE" dirty="0" smtClean="0"/>
              <a:t>/</a:t>
            </a:r>
            <a:r>
              <a:rPr lang="et-EE" altLang="et-EE" dirty="0" smtClean="0"/>
              <a:t> </a:t>
            </a:r>
            <a:r>
              <a:rPr lang="en-US" altLang="et-EE" dirty="0" smtClean="0"/>
              <a:t>flies(X),</a:t>
            </a: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r>
              <a:rPr lang="et-EE" altLang="et-EE" dirty="0">
                <a:sym typeface="Symbol" panose="05050102010706020507" pitchFamily="18" charset="2"/>
              </a:rPr>
              <a:t> </a:t>
            </a:r>
            <a:r>
              <a:rPr lang="et-EE" altLang="et-EE" dirty="0" smtClean="0">
                <a:sym typeface="Symbol" panose="05050102010706020507" pitchFamily="18" charset="2"/>
              </a:rPr>
              <a:t>            </a:t>
            </a:r>
            <a:r>
              <a:rPr lang="en-US" altLang="et-EE" dirty="0" smtClean="0">
                <a:sym typeface="Symbol" panose="05050102010706020507" pitchFamily="18" charset="2"/>
              </a:rPr>
              <a:t>bird(</a:t>
            </a:r>
            <a:r>
              <a:rPr lang="en-US" altLang="et-EE" dirty="0" err="1" smtClean="0">
                <a:sym typeface="Symbol" panose="05050102010706020507" pitchFamily="18" charset="2"/>
              </a:rPr>
              <a:t>tweety</a:t>
            </a:r>
            <a:r>
              <a:rPr lang="en-US" altLang="et-EE" dirty="0" smtClean="0">
                <a:sym typeface="Symbol" panose="05050102010706020507" pitchFamily="18" charset="2"/>
              </a:rPr>
              <a:t>),</a:t>
            </a:r>
            <a:endParaRPr lang="et-EE" altLang="et-EE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t-EE" altLang="et-EE" dirty="0">
                <a:sym typeface="Symbol" panose="05050102010706020507" pitchFamily="18" charset="2"/>
              </a:rPr>
              <a:t> </a:t>
            </a:r>
            <a:r>
              <a:rPr lang="et-EE" altLang="et-EE" dirty="0" smtClean="0">
                <a:sym typeface="Symbol" panose="05050102010706020507" pitchFamily="18" charset="2"/>
              </a:rPr>
              <a:t>            nonliving(X) : -flies(X) / -flies(X)</a:t>
            </a:r>
          </a:p>
          <a:p>
            <a:pPr lvl="1" eaLnBrk="1" hangingPunct="1">
              <a:lnSpc>
                <a:spcPct val="80000"/>
              </a:lnSpc>
            </a:pPr>
            <a:r>
              <a:rPr lang="et-EE" altLang="et-EE" dirty="0">
                <a:sym typeface="Symbol" panose="05050102010706020507" pitchFamily="18" charset="2"/>
              </a:rPr>
              <a:t> </a:t>
            </a:r>
            <a:r>
              <a:rPr lang="et-EE" altLang="et-EE" dirty="0" smtClean="0">
                <a:sym typeface="Symbol" panose="05050102010706020507" pitchFamily="18" charset="2"/>
              </a:rPr>
              <a:t>            nonliving(opus)</a:t>
            </a:r>
          </a:p>
          <a:p>
            <a:pPr lvl="1" eaLnBrk="1" hangingPunct="1">
              <a:lnSpc>
                <a:spcPct val="80000"/>
              </a:lnSpc>
            </a:pPr>
            <a:r>
              <a:rPr lang="et-EE" altLang="et-EE" dirty="0" smtClean="0">
                <a:sym typeface="Symbol" panose="05050102010706020507" pitchFamily="18" charset="2"/>
              </a:rPr>
              <a:t>             </a:t>
            </a:r>
            <a:r>
              <a:rPr lang="en-US" altLang="et-EE" dirty="0" smtClean="0">
                <a:sym typeface="Symbol" panose="05050102010706020507" pitchFamily="18" charset="2"/>
              </a:rPr>
              <a:t>bird(opus)}</a:t>
            </a:r>
          </a:p>
          <a:p>
            <a:pPr lvl="1" eaLnBrk="1" hangingPunct="1">
              <a:lnSpc>
                <a:spcPct val="80000"/>
              </a:lnSpc>
            </a:pPr>
            <a:endParaRPr lang="et-EE" altLang="et-EE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t-EE" dirty="0" smtClean="0">
                <a:sym typeface="Symbol" panose="05050102010706020507" pitchFamily="18" charset="2"/>
              </a:rPr>
              <a:t>then KB</a:t>
            </a:r>
            <a:r>
              <a:rPr lang="en-US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╞ flies(</a:t>
            </a:r>
            <a:r>
              <a:rPr lang="en-US" altLang="et-EE" dirty="0" err="1" smtClean="0">
                <a:cs typeface="Arial" panose="020B0604020202020204" pitchFamily="34" charset="0"/>
                <a:sym typeface="Symbol" panose="05050102010706020507" pitchFamily="18" charset="2"/>
              </a:rPr>
              <a:t>tweety</a:t>
            </a:r>
            <a:r>
              <a:rPr lang="en-US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t-EE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but not </a:t>
            </a:r>
            <a:r>
              <a:rPr lang="et-EE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altLang="et-EE" dirty="0" smtClean="0">
                <a:cs typeface="Arial" panose="020B0604020202020204" pitchFamily="34" charset="0"/>
                <a:sym typeface="Symbol" panose="05050102010706020507" pitchFamily="18" charset="2"/>
              </a:rPr>
              <a:t>flies(opus)</a:t>
            </a:r>
            <a:endParaRPr lang="en-US" altLang="et-EE" sz="2800" dirty="0" smtClean="0"/>
          </a:p>
        </p:txBody>
      </p:sp>
    </p:spTree>
    <p:extLst>
      <p:ext uri="{BB962C8B-B14F-4D97-AF65-F5344CB8AC3E}">
        <p14:creationId xmlns:p14="http://schemas.microsoft.com/office/powerpoint/2010/main" val="25821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t-EE" sz="4400" dirty="0" smtClean="0"/>
              <a:t>Default Logic</a:t>
            </a:r>
            <a:r>
              <a:rPr lang="et-EE" altLang="et-EE" sz="4400" dirty="0" smtClean="0"/>
              <a:t>: semantics</a:t>
            </a:r>
            <a:endParaRPr lang="en-US" altLang="et-EE" sz="4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199"/>
            <a:ext cx="9067800" cy="58213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r>
              <a:rPr lang="et-EE" altLang="et-EE" dirty="0" smtClean="0"/>
              <a:t>    </a:t>
            </a:r>
            <a:r>
              <a:rPr lang="en-US" altLang="et-EE" dirty="0" smtClean="0"/>
              <a:t>define “minimal” models as models of the FOL subset (non-default</a:t>
            </a:r>
            <a:r>
              <a:rPr lang="et-EE" altLang="et-EE" dirty="0" smtClean="0"/>
              <a:t> </a:t>
            </a:r>
            <a:r>
              <a:rPr lang="en-US" altLang="et-EE" dirty="0" smtClean="0"/>
              <a:t>sentences)</a:t>
            </a: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endParaRPr lang="en-US" altLang="et-EE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t-EE" sz="2400" dirty="0" smtClean="0"/>
              <a:t>m</a:t>
            </a:r>
            <a:r>
              <a:rPr lang="en-US" altLang="et-EE" sz="1800" baseline="-25000" dirty="0" smtClean="0">
                <a:sym typeface="Symbol" panose="05050102010706020507" pitchFamily="18" charset="2"/>
              </a:rPr>
              <a:t>1</a:t>
            </a:r>
            <a:r>
              <a:rPr lang="en-US" altLang="et-EE" sz="2400" dirty="0" smtClean="0"/>
              <a:t>={bird(</a:t>
            </a:r>
            <a:r>
              <a:rPr lang="en-US" altLang="et-EE" sz="2400" dirty="0" err="1" smtClean="0"/>
              <a:t>tweety</a:t>
            </a:r>
            <a:r>
              <a:rPr lang="en-US" altLang="et-EE" sz="2400" dirty="0" smtClean="0"/>
              <a:t>)=</a:t>
            </a:r>
            <a:r>
              <a:rPr lang="en-US" altLang="et-EE" sz="2400" dirty="0" err="1" smtClean="0"/>
              <a:t>T,bird</a:t>
            </a:r>
            <a:r>
              <a:rPr lang="en-US" altLang="et-EE" sz="2400" dirty="0" smtClean="0"/>
              <a:t>(opus)=</a:t>
            </a:r>
            <a:r>
              <a:rPr lang="en-US" altLang="et-EE" sz="2400" dirty="0" err="1" smtClean="0"/>
              <a:t>T,flies</a:t>
            </a:r>
            <a:r>
              <a:rPr lang="en-US" altLang="et-EE" sz="2400" dirty="0" smtClean="0"/>
              <a:t>(opus)=F}</a:t>
            </a:r>
          </a:p>
          <a:p>
            <a:pPr lvl="1" eaLnBrk="1" hangingPunct="1">
              <a:lnSpc>
                <a:spcPct val="80000"/>
              </a:lnSpc>
            </a:pP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r>
              <a:rPr lang="et-EE" altLang="et-EE" dirty="0" smtClean="0"/>
              <a:t>    </a:t>
            </a:r>
            <a:r>
              <a:rPr lang="en-US" altLang="et-EE" dirty="0" smtClean="0"/>
              <a:t>define “extensions” of models by an operator that adds a fact from a default rule one at a time, e.g. apply to </a:t>
            </a:r>
            <a:r>
              <a:rPr lang="en-US" altLang="et-EE" dirty="0" err="1" smtClean="0"/>
              <a:t>tweety</a:t>
            </a:r>
            <a:r>
              <a:rPr lang="en-US" altLang="et-EE" dirty="0" smtClean="0"/>
              <a:t>...</a:t>
            </a: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endParaRPr lang="en-US" altLang="et-EE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t-EE" sz="2400" dirty="0" smtClean="0"/>
              <a:t>m</a:t>
            </a:r>
            <a:r>
              <a:rPr lang="en-US" altLang="et-EE" sz="1800" baseline="-25000" dirty="0" smtClean="0">
                <a:sym typeface="Symbol" panose="05050102010706020507" pitchFamily="18" charset="2"/>
              </a:rPr>
              <a:t>2</a:t>
            </a:r>
            <a:r>
              <a:rPr lang="en-US" altLang="et-EE" sz="2400" dirty="0" smtClean="0"/>
              <a:t>={bird(</a:t>
            </a:r>
            <a:r>
              <a:rPr lang="en-US" altLang="et-EE" sz="2400" dirty="0" err="1" smtClean="0"/>
              <a:t>tweety</a:t>
            </a:r>
            <a:r>
              <a:rPr lang="en-US" altLang="et-EE" sz="2400" dirty="0" smtClean="0"/>
              <a:t>)=</a:t>
            </a:r>
            <a:r>
              <a:rPr lang="en-US" altLang="et-EE" sz="2400" dirty="0" err="1" smtClean="0"/>
              <a:t>T,bird</a:t>
            </a:r>
            <a:r>
              <a:rPr lang="en-US" altLang="et-EE" sz="2400" dirty="0" smtClean="0"/>
              <a:t>(opus)=</a:t>
            </a:r>
            <a:r>
              <a:rPr lang="en-US" altLang="et-EE" sz="2400" dirty="0" err="1" smtClean="0"/>
              <a:t>T,flies</a:t>
            </a:r>
            <a:r>
              <a:rPr lang="en-US" altLang="et-EE" sz="2400" dirty="0" smtClean="0"/>
              <a:t>(opus)=</a:t>
            </a:r>
            <a:r>
              <a:rPr lang="en-US" altLang="et-EE" sz="2400" dirty="0" err="1" smtClean="0"/>
              <a:t>F,flies</a:t>
            </a:r>
            <a:r>
              <a:rPr lang="en-US" altLang="et-EE" sz="2400" dirty="0" smtClean="0"/>
              <a:t>(</a:t>
            </a:r>
            <a:r>
              <a:rPr lang="en-US" altLang="et-EE" sz="2400" dirty="0" err="1" smtClean="0"/>
              <a:t>tweety</a:t>
            </a:r>
            <a:r>
              <a:rPr lang="en-US" altLang="et-EE" sz="2400" dirty="0" smtClean="0"/>
              <a:t>)=T}</a:t>
            </a:r>
            <a:endParaRPr lang="et-EE" altLang="et-EE" sz="2400" dirty="0" smtClean="0"/>
          </a:p>
          <a:p>
            <a:pPr lvl="2" eaLnBrk="1" hangingPunct="1">
              <a:lnSpc>
                <a:spcPct val="80000"/>
              </a:lnSpc>
            </a:pPr>
            <a:endParaRPr lang="et-EE" altLang="et-EE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t-EE" altLang="et-EE" dirty="0" smtClean="0"/>
              <a:t>     </a:t>
            </a:r>
            <a:r>
              <a:rPr lang="en-US" altLang="et-EE" dirty="0" smtClean="0"/>
              <a:t>define “fixed points” as models that result from iteratively applying this operator until no more conclusions can be drawn</a:t>
            </a:r>
          </a:p>
          <a:p>
            <a:pPr lvl="1" eaLnBrk="1" hangingPunct="1">
              <a:lnSpc>
                <a:spcPct val="80000"/>
              </a:lnSpc>
            </a:pPr>
            <a:endParaRPr lang="et-EE" altLang="et-EE" dirty="0" smtClean="0"/>
          </a:p>
          <a:p>
            <a:pPr lvl="1" eaLnBrk="1" hangingPunct="1">
              <a:lnSpc>
                <a:spcPct val="80000"/>
              </a:lnSpc>
            </a:pPr>
            <a:r>
              <a:rPr lang="et-EE" altLang="et-EE" dirty="0"/>
              <a:t> </a:t>
            </a:r>
            <a:r>
              <a:rPr lang="et-EE" altLang="et-EE" dirty="0" smtClean="0"/>
              <a:t>    </a:t>
            </a:r>
            <a:r>
              <a:rPr lang="en-US" altLang="et-EE" dirty="0" smtClean="0"/>
              <a:t>entailments consists of things true in some extension</a:t>
            </a:r>
          </a:p>
        </p:txBody>
      </p:sp>
    </p:spTree>
    <p:extLst>
      <p:ext uri="{BB962C8B-B14F-4D97-AF65-F5344CB8AC3E}">
        <p14:creationId xmlns:p14="http://schemas.microsoft.com/office/powerpoint/2010/main" val="2847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2356</Words>
  <Application>Microsoft Office PowerPoint</Application>
  <PresentationFormat>On-screen Show (4:3)</PresentationFormat>
  <Paragraphs>474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Microsoft YaHei</vt:lpstr>
      <vt:lpstr>Arial</vt:lpstr>
      <vt:lpstr>Calibri</vt:lpstr>
      <vt:lpstr>DejaVu Sans</vt:lpstr>
      <vt:lpstr>Droid Sans Fallback</vt:lpstr>
      <vt:lpstr>Symbol</vt:lpstr>
      <vt:lpstr>Times New Roman</vt:lpstr>
      <vt:lpstr>Office Theme</vt:lpstr>
      <vt:lpstr>1_Office Theme</vt:lpstr>
      <vt:lpstr>2_Office Theme</vt:lpstr>
      <vt:lpstr>Formalizing uncertain knowledge</vt:lpstr>
      <vt:lpstr>Overview of the area</vt:lpstr>
      <vt:lpstr>PowerPoint Presentation</vt:lpstr>
      <vt:lpstr>PowerPoint Presentation</vt:lpstr>
      <vt:lpstr>PowerPoint Presentation</vt:lpstr>
      <vt:lpstr>Default Reasoning</vt:lpstr>
      <vt:lpstr>Non-montonicity</vt:lpstr>
      <vt:lpstr>Default Logic: syntax</vt:lpstr>
      <vt:lpstr>Default Logic: semantics</vt:lpstr>
      <vt:lpstr>PowerPoint Presentation</vt:lpstr>
      <vt:lpstr>Circumscription: syntax</vt:lpstr>
      <vt:lpstr>Circumscription: semantics</vt:lpstr>
      <vt:lpstr>PowerPoint Presentation</vt:lpstr>
      <vt:lpstr>Truth Maintenance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 1</vt:lpstr>
      <vt:lpstr>Input 2</vt:lpstr>
      <vt:lpstr>Input 3</vt:lpstr>
      <vt:lpstr>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and probabilities for recommender systems</dc:title>
  <dc:creator>Tanel Tammet</dc:creator>
  <cp:lastModifiedBy>Tanel Tammet</cp:lastModifiedBy>
  <cp:revision>26</cp:revision>
  <cp:lastPrinted>1601-01-01T00:00:00Z</cp:lastPrinted>
  <dcterms:created xsi:type="dcterms:W3CDTF">1601-01-01T00:00:00Z</dcterms:created>
  <dcterms:modified xsi:type="dcterms:W3CDTF">2017-10-29T10:47:46Z</dcterms:modified>
</cp:coreProperties>
</file>