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0"/>
  </p:notesMasterIdLst>
  <p:sldIdLst>
    <p:sldId id="271" r:id="rId2"/>
    <p:sldId id="306" r:id="rId3"/>
    <p:sldId id="307" r:id="rId4"/>
    <p:sldId id="309" r:id="rId5"/>
    <p:sldId id="310" r:id="rId6"/>
    <p:sldId id="311" r:id="rId7"/>
    <p:sldId id="314" r:id="rId8"/>
    <p:sldId id="315" r:id="rId9"/>
    <p:sldId id="316" r:id="rId10"/>
    <p:sldId id="317" r:id="rId11"/>
    <p:sldId id="318" r:id="rId12"/>
    <p:sldId id="319" r:id="rId13"/>
    <p:sldId id="320" r:id="rId14"/>
    <p:sldId id="324" r:id="rId15"/>
    <p:sldId id="323" r:id="rId16"/>
    <p:sldId id="358" r:id="rId17"/>
    <p:sldId id="325" r:id="rId18"/>
    <p:sldId id="327" r:id="rId19"/>
    <p:sldId id="328" r:id="rId20"/>
    <p:sldId id="329" r:id="rId21"/>
    <p:sldId id="332" r:id="rId22"/>
    <p:sldId id="333" r:id="rId23"/>
    <p:sldId id="335" r:id="rId24"/>
    <p:sldId id="334" r:id="rId25"/>
    <p:sldId id="336" r:id="rId26"/>
    <p:sldId id="339" r:id="rId27"/>
    <p:sldId id="338" r:id="rId28"/>
    <p:sldId id="337" r:id="rId29"/>
    <p:sldId id="340" r:id="rId30"/>
    <p:sldId id="341" r:id="rId31"/>
    <p:sldId id="331" r:id="rId32"/>
    <p:sldId id="359" r:id="rId33"/>
    <p:sldId id="360" r:id="rId34"/>
    <p:sldId id="361" r:id="rId35"/>
    <p:sldId id="355" r:id="rId36"/>
    <p:sldId id="343" r:id="rId37"/>
    <p:sldId id="344" r:id="rId38"/>
    <p:sldId id="345" r:id="rId39"/>
    <p:sldId id="346" r:id="rId40"/>
    <p:sldId id="347" r:id="rId41"/>
    <p:sldId id="357" r:id="rId42"/>
    <p:sldId id="348" r:id="rId43"/>
    <p:sldId id="349" r:id="rId44"/>
    <p:sldId id="350" r:id="rId45"/>
    <p:sldId id="351" r:id="rId46"/>
    <p:sldId id="352" r:id="rId47"/>
    <p:sldId id="353" r:id="rId48"/>
    <p:sldId id="354" r:id="rId49"/>
  </p:sldIdLst>
  <p:sldSz cx="9144000" cy="6858000" type="screen4x3"/>
  <p:notesSz cx="6858000" cy="9144000"/>
  <p:defaultTextStyle>
    <a:defPPr>
      <a:defRPr lang="en-GB"/>
    </a:defPPr>
    <a:lvl1pPr algn="l" defTabSz="457200" rtl="0" eaLnBrk="0" fontAlgn="base" hangingPunct="0">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Droid Sans Fallback" charset="0"/>
      </a:defRPr>
    </a:lvl1pPr>
    <a:lvl2pPr marL="742950" indent="-285750" algn="l" defTabSz="457200" rtl="0" eaLnBrk="0" fontAlgn="base" hangingPunct="0">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Droid Sans Fallback" charset="0"/>
      </a:defRPr>
    </a:lvl2pPr>
    <a:lvl3pPr marL="11430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Droid Sans Fallback" charset="0"/>
      </a:defRPr>
    </a:lvl3pPr>
    <a:lvl4pPr marL="16002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Droid Sans Fallback" charset="0"/>
      </a:defRPr>
    </a:lvl4pPr>
    <a:lvl5pPr marL="20574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Droid Sans Fallback" charset="0"/>
      </a:defRPr>
    </a:lvl5pPr>
    <a:lvl6pPr marL="2286000" algn="l" defTabSz="914400" rtl="0" eaLnBrk="1" latinLnBrk="0" hangingPunct="1">
      <a:defRPr sz="2400" kern="1200">
        <a:solidFill>
          <a:schemeClr val="bg1"/>
        </a:solidFill>
        <a:latin typeface="Times New Roman" panose="02020603050405020304" pitchFamily="18" charset="0"/>
        <a:ea typeface="+mn-ea"/>
        <a:cs typeface="Droid Sans Fallback" charset="0"/>
      </a:defRPr>
    </a:lvl6pPr>
    <a:lvl7pPr marL="2743200" algn="l" defTabSz="914400" rtl="0" eaLnBrk="1" latinLnBrk="0" hangingPunct="1">
      <a:defRPr sz="2400" kern="1200">
        <a:solidFill>
          <a:schemeClr val="bg1"/>
        </a:solidFill>
        <a:latin typeface="Times New Roman" panose="02020603050405020304" pitchFamily="18" charset="0"/>
        <a:ea typeface="+mn-ea"/>
        <a:cs typeface="Droid Sans Fallback" charset="0"/>
      </a:defRPr>
    </a:lvl7pPr>
    <a:lvl8pPr marL="3200400" algn="l" defTabSz="914400" rtl="0" eaLnBrk="1" latinLnBrk="0" hangingPunct="1">
      <a:defRPr sz="2400" kern="1200">
        <a:solidFill>
          <a:schemeClr val="bg1"/>
        </a:solidFill>
        <a:latin typeface="Times New Roman" panose="02020603050405020304" pitchFamily="18" charset="0"/>
        <a:ea typeface="+mn-ea"/>
        <a:cs typeface="Droid Sans Fallback" charset="0"/>
      </a:defRPr>
    </a:lvl8pPr>
    <a:lvl9pPr marL="3657600" algn="l" defTabSz="914400" rtl="0" eaLnBrk="1" latinLnBrk="0" hangingPunct="1">
      <a:defRPr sz="2400" kern="1200">
        <a:solidFill>
          <a:schemeClr val="bg1"/>
        </a:solidFill>
        <a:latin typeface="Times New Roman" panose="02020603050405020304" pitchFamily="18" charset="0"/>
        <a:ea typeface="+mn-ea"/>
        <a:cs typeface="Droid Sans Fallback"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698" y="195"/>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75" d="100"/>
        <a:sy n="75" d="100"/>
      </p:scale>
      <p:origin x="0" y="-5562"/>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sp>
        <p:nvSpPr>
          <p:cNvPr id="2050" name="Rectangle 2"/>
          <p:cNvSpPr>
            <a:spLocks noGrp="1" noRot="1" noChangeAspect="1" noChangeArrowheads="1"/>
          </p:cNvSpPr>
          <p:nvPr>
            <p:ph type="sldImg"/>
          </p:nvPr>
        </p:nvSpPr>
        <p:spPr bwMode="auto">
          <a:xfrm>
            <a:off x="0" y="695325"/>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1" name="Rectangle 3"/>
          <p:cNvSpPr>
            <a:spLocks noGrp="1" noChangeArrowheads="1"/>
          </p:cNvSpPr>
          <p:nvPr>
            <p:ph type="body"/>
          </p:nvPr>
        </p:nvSpPr>
        <p:spPr bwMode="auto">
          <a:xfrm>
            <a:off x="685800" y="4343400"/>
            <a:ext cx="54832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t-EE" altLang="et-EE" smtClean="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dt"/>
          </p:nvPr>
        </p:nvSpPr>
        <p:spPr>
          <a:ln/>
        </p:spPr>
        <p:txBody>
          <a:bodyPr/>
          <a:lstStyle/>
          <a:p>
            <a:r>
              <a:rPr lang="et-EE" altLang="et-EE"/>
              <a:t>07.03.11</a:t>
            </a:r>
          </a:p>
        </p:txBody>
      </p:sp>
      <p:sp>
        <p:nvSpPr>
          <p:cNvPr id="5" name="Rectangle 6"/>
          <p:cNvSpPr>
            <a:spLocks noGrp="1" noChangeArrowheads="1"/>
          </p:cNvSpPr>
          <p:nvPr>
            <p:ph type="sldNum"/>
          </p:nvPr>
        </p:nvSpPr>
        <p:spPr>
          <a:ln/>
        </p:spPr>
        <p:txBody>
          <a:bodyPr/>
          <a:lstStyle/>
          <a:p>
            <a:fld id="{982E7A77-2489-4CD9-A752-DFFCB53E410A}" type="slidenum">
              <a:rPr lang="et-EE" altLang="et-EE"/>
              <a:pPr/>
              <a:t>1</a:t>
            </a:fld>
            <a:endParaRPr lang="et-EE" altLang="et-EE"/>
          </a:p>
        </p:txBody>
      </p:sp>
      <p:sp>
        <p:nvSpPr>
          <p:cNvPr id="3584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ltLang="et-EE"/>
          </a:p>
        </p:txBody>
      </p:sp>
    </p:spTree>
    <p:extLst>
      <p:ext uri="{BB962C8B-B14F-4D97-AF65-F5344CB8AC3E}">
        <p14:creationId xmlns:p14="http://schemas.microsoft.com/office/powerpoint/2010/main" val="2634998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dt"/>
          </p:nvPr>
        </p:nvSpPr>
        <p:spPr>
          <a:ln/>
        </p:spPr>
        <p:txBody>
          <a:bodyPr/>
          <a:lstStyle/>
          <a:p>
            <a:r>
              <a:rPr lang="et-EE" altLang="et-EE"/>
              <a:t>07.03.11</a:t>
            </a:r>
          </a:p>
        </p:txBody>
      </p:sp>
      <p:sp>
        <p:nvSpPr>
          <p:cNvPr id="5" name="Rectangle 6"/>
          <p:cNvSpPr>
            <a:spLocks noGrp="1" noChangeArrowheads="1"/>
          </p:cNvSpPr>
          <p:nvPr>
            <p:ph type="sldNum"/>
          </p:nvPr>
        </p:nvSpPr>
        <p:spPr>
          <a:ln/>
        </p:spPr>
        <p:txBody>
          <a:bodyPr/>
          <a:lstStyle/>
          <a:p>
            <a:fld id="{BC47CF1C-8C88-4C42-BB0C-0C92F722980E}" type="slidenum">
              <a:rPr lang="et-EE" altLang="et-EE"/>
              <a:pPr/>
              <a:t>10</a:t>
            </a:fld>
            <a:endParaRPr lang="et-EE" altLang="et-EE"/>
          </a:p>
        </p:txBody>
      </p:sp>
      <p:sp>
        <p:nvSpPr>
          <p:cNvPr id="542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ltLang="et-EE"/>
          </a:p>
        </p:txBody>
      </p:sp>
    </p:spTree>
    <p:extLst>
      <p:ext uri="{BB962C8B-B14F-4D97-AF65-F5344CB8AC3E}">
        <p14:creationId xmlns:p14="http://schemas.microsoft.com/office/powerpoint/2010/main" val="3561852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dt"/>
          </p:nvPr>
        </p:nvSpPr>
        <p:spPr>
          <a:ln/>
        </p:spPr>
        <p:txBody>
          <a:bodyPr/>
          <a:lstStyle/>
          <a:p>
            <a:r>
              <a:rPr lang="et-EE" altLang="et-EE"/>
              <a:t>07.03.11</a:t>
            </a:r>
          </a:p>
        </p:txBody>
      </p:sp>
      <p:sp>
        <p:nvSpPr>
          <p:cNvPr id="5" name="Rectangle 6"/>
          <p:cNvSpPr>
            <a:spLocks noGrp="1" noChangeArrowheads="1"/>
          </p:cNvSpPr>
          <p:nvPr>
            <p:ph type="sldNum"/>
          </p:nvPr>
        </p:nvSpPr>
        <p:spPr>
          <a:ln/>
        </p:spPr>
        <p:txBody>
          <a:bodyPr/>
          <a:lstStyle/>
          <a:p>
            <a:fld id="{BC47CF1C-8C88-4C42-BB0C-0C92F722980E}" type="slidenum">
              <a:rPr lang="et-EE" altLang="et-EE"/>
              <a:pPr/>
              <a:t>11</a:t>
            </a:fld>
            <a:endParaRPr lang="et-EE" altLang="et-EE"/>
          </a:p>
        </p:txBody>
      </p:sp>
      <p:sp>
        <p:nvSpPr>
          <p:cNvPr id="542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ltLang="et-EE"/>
          </a:p>
        </p:txBody>
      </p:sp>
    </p:spTree>
    <p:extLst>
      <p:ext uri="{BB962C8B-B14F-4D97-AF65-F5344CB8AC3E}">
        <p14:creationId xmlns:p14="http://schemas.microsoft.com/office/powerpoint/2010/main" val="3741693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dt"/>
          </p:nvPr>
        </p:nvSpPr>
        <p:spPr>
          <a:ln/>
        </p:spPr>
        <p:txBody>
          <a:bodyPr/>
          <a:lstStyle/>
          <a:p>
            <a:r>
              <a:rPr lang="et-EE" altLang="et-EE"/>
              <a:t>07.03.11</a:t>
            </a:r>
          </a:p>
        </p:txBody>
      </p:sp>
      <p:sp>
        <p:nvSpPr>
          <p:cNvPr id="5" name="Rectangle 6"/>
          <p:cNvSpPr>
            <a:spLocks noGrp="1" noChangeArrowheads="1"/>
          </p:cNvSpPr>
          <p:nvPr>
            <p:ph type="sldNum"/>
          </p:nvPr>
        </p:nvSpPr>
        <p:spPr>
          <a:ln/>
        </p:spPr>
        <p:txBody>
          <a:bodyPr/>
          <a:lstStyle/>
          <a:p>
            <a:fld id="{BC47CF1C-8C88-4C42-BB0C-0C92F722980E}" type="slidenum">
              <a:rPr lang="et-EE" altLang="et-EE"/>
              <a:pPr/>
              <a:t>12</a:t>
            </a:fld>
            <a:endParaRPr lang="et-EE" altLang="et-EE"/>
          </a:p>
        </p:txBody>
      </p:sp>
      <p:sp>
        <p:nvSpPr>
          <p:cNvPr id="542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ltLang="et-EE"/>
          </a:p>
        </p:txBody>
      </p:sp>
    </p:spTree>
    <p:extLst>
      <p:ext uri="{BB962C8B-B14F-4D97-AF65-F5344CB8AC3E}">
        <p14:creationId xmlns:p14="http://schemas.microsoft.com/office/powerpoint/2010/main" val="2927723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dt"/>
          </p:nvPr>
        </p:nvSpPr>
        <p:spPr>
          <a:ln/>
        </p:spPr>
        <p:txBody>
          <a:bodyPr/>
          <a:lstStyle/>
          <a:p>
            <a:r>
              <a:rPr lang="et-EE" altLang="et-EE"/>
              <a:t>07.03.11</a:t>
            </a:r>
          </a:p>
        </p:txBody>
      </p:sp>
      <p:sp>
        <p:nvSpPr>
          <p:cNvPr id="5" name="Rectangle 6"/>
          <p:cNvSpPr>
            <a:spLocks noGrp="1" noChangeArrowheads="1"/>
          </p:cNvSpPr>
          <p:nvPr>
            <p:ph type="sldNum"/>
          </p:nvPr>
        </p:nvSpPr>
        <p:spPr>
          <a:ln/>
        </p:spPr>
        <p:txBody>
          <a:bodyPr/>
          <a:lstStyle/>
          <a:p>
            <a:fld id="{BC47CF1C-8C88-4C42-BB0C-0C92F722980E}" type="slidenum">
              <a:rPr lang="et-EE" altLang="et-EE"/>
              <a:pPr/>
              <a:t>13</a:t>
            </a:fld>
            <a:endParaRPr lang="et-EE" altLang="et-EE"/>
          </a:p>
        </p:txBody>
      </p:sp>
      <p:sp>
        <p:nvSpPr>
          <p:cNvPr id="542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ltLang="et-EE"/>
          </a:p>
        </p:txBody>
      </p:sp>
    </p:spTree>
    <p:extLst>
      <p:ext uri="{BB962C8B-B14F-4D97-AF65-F5344CB8AC3E}">
        <p14:creationId xmlns:p14="http://schemas.microsoft.com/office/powerpoint/2010/main" val="575720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dt"/>
          </p:nvPr>
        </p:nvSpPr>
        <p:spPr>
          <a:ln/>
        </p:spPr>
        <p:txBody>
          <a:bodyPr/>
          <a:lstStyle/>
          <a:p>
            <a:r>
              <a:rPr lang="et-EE" altLang="et-EE"/>
              <a:t>07.03.11</a:t>
            </a:r>
          </a:p>
        </p:txBody>
      </p:sp>
      <p:sp>
        <p:nvSpPr>
          <p:cNvPr id="5" name="Rectangle 6"/>
          <p:cNvSpPr>
            <a:spLocks noGrp="1" noChangeArrowheads="1"/>
          </p:cNvSpPr>
          <p:nvPr>
            <p:ph type="sldNum"/>
          </p:nvPr>
        </p:nvSpPr>
        <p:spPr>
          <a:ln/>
        </p:spPr>
        <p:txBody>
          <a:bodyPr/>
          <a:lstStyle/>
          <a:p>
            <a:fld id="{BC47CF1C-8C88-4C42-BB0C-0C92F722980E}" type="slidenum">
              <a:rPr lang="et-EE" altLang="et-EE"/>
              <a:pPr/>
              <a:t>14</a:t>
            </a:fld>
            <a:endParaRPr lang="et-EE" altLang="et-EE"/>
          </a:p>
        </p:txBody>
      </p:sp>
      <p:sp>
        <p:nvSpPr>
          <p:cNvPr id="542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ltLang="et-EE"/>
          </a:p>
        </p:txBody>
      </p:sp>
    </p:spTree>
    <p:extLst>
      <p:ext uri="{BB962C8B-B14F-4D97-AF65-F5344CB8AC3E}">
        <p14:creationId xmlns:p14="http://schemas.microsoft.com/office/powerpoint/2010/main" val="3231295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dt"/>
          </p:nvPr>
        </p:nvSpPr>
        <p:spPr>
          <a:ln/>
        </p:spPr>
        <p:txBody>
          <a:bodyPr/>
          <a:lstStyle/>
          <a:p>
            <a:r>
              <a:rPr lang="et-EE" altLang="et-EE"/>
              <a:t>07.03.11</a:t>
            </a:r>
          </a:p>
        </p:txBody>
      </p:sp>
      <p:sp>
        <p:nvSpPr>
          <p:cNvPr id="5" name="Rectangle 6"/>
          <p:cNvSpPr>
            <a:spLocks noGrp="1" noChangeArrowheads="1"/>
          </p:cNvSpPr>
          <p:nvPr>
            <p:ph type="sldNum"/>
          </p:nvPr>
        </p:nvSpPr>
        <p:spPr>
          <a:ln/>
        </p:spPr>
        <p:txBody>
          <a:bodyPr/>
          <a:lstStyle/>
          <a:p>
            <a:fld id="{BC47CF1C-8C88-4C42-BB0C-0C92F722980E}" type="slidenum">
              <a:rPr lang="et-EE" altLang="et-EE"/>
              <a:pPr/>
              <a:t>15</a:t>
            </a:fld>
            <a:endParaRPr lang="et-EE" altLang="et-EE"/>
          </a:p>
        </p:txBody>
      </p:sp>
      <p:sp>
        <p:nvSpPr>
          <p:cNvPr id="542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ltLang="et-EE"/>
          </a:p>
        </p:txBody>
      </p:sp>
    </p:spTree>
    <p:extLst>
      <p:ext uri="{BB962C8B-B14F-4D97-AF65-F5344CB8AC3E}">
        <p14:creationId xmlns:p14="http://schemas.microsoft.com/office/powerpoint/2010/main" val="3761204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dt"/>
          </p:nvPr>
        </p:nvSpPr>
        <p:spPr>
          <a:ln/>
        </p:spPr>
        <p:txBody>
          <a:bodyPr/>
          <a:lstStyle/>
          <a:p>
            <a:r>
              <a:rPr lang="et-EE" altLang="et-EE"/>
              <a:t>07.03.11</a:t>
            </a:r>
          </a:p>
        </p:txBody>
      </p:sp>
      <p:sp>
        <p:nvSpPr>
          <p:cNvPr id="5" name="Rectangle 6"/>
          <p:cNvSpPr>
            <a:spLocks noGrp="1" noChangeArrowheads="1"/>
          </p:cNvSpPr>
          <p:nvPr>
            <p:ph type="sldNum"/>
          </p:nvPr>
        </p:nvSpPr>
        <p:spPr>
          <a:ln/>
        </p:spPr>
        <p:txBody>
          <a:bodyPr/>
          <a:lstStyle/>
          <a:p>
            <a:fld id="{BC47CF1C-8C88-4C42-BB0C-0C92F722980E}" type="slidenum">
              <a:rPr lang="et-EE" altLang="et-EE"/>
              <a:pPr/>
              <a:t>16</a:t>
            </a:fld>
            <a:endParaRPr lang="et-EE" altLang="et-EE"/>
          </a:p>
        </p:txBody>
      </p:sp>
      <p:sp>
        <p:nvSpPr>
          <p:cNvPr id="542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ltLang="et-EE"/>
          </a:p>
        </p:txBody>
      </p:sp>
    </p:spTree>
    <p:extLst>
      <p:ext uri="{BB962C8B-B14F-4D97-AF65-F5344CB8AC3E}">
        <p14:creationId xmlns:p14="http://schemas.microsoft.com/office/powerpoint/2010/main" val="51238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dt"/>
          </p:nvPr>
        </p:nvSpPr>
        <p:spPr>
          <a:ln/>
        </p:spPr>
        <p:txBody>
          <a:bodyPr/>
          <a:lstStyle/>
          <a:p>
            <a:r>
              <a:rPr lang="et-EE" altLang="et-EE"/>
              <a:t>07.03.11</a:t>
            </a:r>
          </a:p>
        </p:txBody>
      </p:sp>
      <p:sp>
        <p:nvSpPr>
          <p:cNvPr id="5" name="Rectangle 6"/>
          <p:cNvSpPr>
            <a:spLocks noGrp="1" noChangeArrowheads="1"/>
          </p:cNvSpPr>
          <p:nvPr>
            <p:ph type="sldNum"/>
          </p:nvPr>
        </p:nvSpPr>
        <p:spPr>
          <a:ln/>
        </p:spPr>
        <p:txBody>
          <a:bodyPr/>
          <a:lstStyle/>
          <a:p>
            <a:fld id="{BC47CF1C-8C88-4C42-BB0C-0C92F722980E}" type="slidenum">
              <a:rPr lang="et-EE" altLang="et-EE"/>
              <a:pPr/>
              <a:t>17</a:t>
            </a:fld>
            <a:endParaRPr lang="et-EE" altLang="et-EE"/>
          </a:p>
        </p:txBody>
      </p:sp>
      <p:sp>
        <p:nvSpPr>
          <p:cNvPr id="542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ltLang="et-EE"/>
          </a:p>
        </p:txBody>
      </p:sp>
    </p:spTree>
    <p:extLst>
      <p:ext uri="{BB962C8B-B14F-4D97-AF65-F5344CB8AC3E}">
        <p14:creationId xmlns:p14="http://schemas.microsoft.com/office/powerpoint/2010/main" val="1642486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dt"/>
          </p:nvPr>
        </p:nvSpPr>
        <p:spPr>
          <a:ln/>
        </p:spPr>
        <p:txBody>
          <a:bodyPr/>
          <a:lstStyle/>
          <a:p>
            <a:r>
              <a:rPr lang="et-EE" altLang="et-EE"/>
              <a:t>07.03.11</a:t>
            </a:r>
          </a:p>
        </p:txBody>
      </p:sp>
      <p:sp>
        <p:nvSpPr>
          <p:cNvPr id="5" name="Rectangle 6"/>
          <p:cNvSpPr>
            <a:spLocks noGrp="1" noChangeArrowheads="1"/>
          </p:cNvSpPr>
          <p:nvPr>
            <p:ph type="sldNum"/>
          </p:nvPr>
        </p:nvSpPr>
        <p:spPr>
          <a:ln/>
        </p:spPr>
        <p:txBody>
          <a:bodyPr/>
          <a:lstStyle/>
          <a:p>
            <a:fld id="{BC47CF1C-8C88-4C42-BB0C-0C92F722980E}" type="slidenum">
              <a:rPr lang="et-EE" altLang="et-EE"/>
              <a:pPr/>
              <a:t>18</a:t>
            </a:fld>
            <a:endParaRPr lang="et-EE" altLang="et-EE"/>
          </a:p>
        </p:txBody>
      </p:sp>
      <p:sp>
        <p:nvSpPr>
          <p:cNvPr id="542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ltLang="et-EE"/>
          </a:p>
        </p:txBody>
      </p:sp>
    </p:spTree>
    <p:extLst>
      <p:ext uri="{BB962C8B-B14F-4D97-AF65-F5344CB8AC3E}">
        <p14:creationId xmlns:p14="http://schemas.microsoft.com/office/powerpoint/2010/main" val="3496925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dt"/>
          </p:nvPr>
        </p:nvSpPr>
        <p:spPr>
          <a:ln/>
        </p:spPr>
        <p:txBody>
          <a:bodyPr/>
          <a:lstStyle/>
          <a:p>
            <a:r>
              <a:rPr lang="et-EE" altLang="et-EE"/>
              <a:t>07.03.11</a:t>
            </a:r>
          </a:p>
        </p:txBody>
      </p:sp>
      <p:sp>
        <p:nvSpPr>
          <p:cNvPr id="5" name="Rectangle 6"/>
          <p:cNvSpPr>
            <a:spLocks noGrp="1" noChangeArrowheads="1"/>
          </p:cNvSpPr>
          <p:nvPr>
            <p:ph type="sldNum"/>
          </p:nvPr>
        </p:nvSpPr>
        <p:spPr>
          <a:ln/>
        </p:spPr>
        <p:txBody>
          <a:bodyPr/>
          <a:lstStyle/>
          <a:p>
            <a:fld id="{BC47CF1C-8C88-4C42-BB0C-0C92F722980E}" type="slidenum">
              <a:rPr lang="et-EE" altLang="et-EE"/>
              <a:pPr/>
              <a:t>19</a:t>
            </a:fld>
            <a:endParaRPr lang="et-EE" altLang="et-EE"/>
          </a:p>
        </p:txBody>
      </p:sp>
      <p:sp>
        <p:nvSpPr>
          <p:cNvPr id="542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ltLang="et-EE"/>
          </a:p>
        </p:txBody>
      </p:sp>
    </p:spTree>
    <p:extLst>
      <p:ext uri="{BB962C8B-B14F-4D97-AF65-F5344CB8AC3E}">
        <p14:creationId xmlns:p14="http://schemas.microsoft.com/office/powerpoint/2010/main" val="3185192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901700" y="762000"/>
            <a:ext cx="4978400" cy="373380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lnSpc>
                <a:spcPct val="94000"/>
              </a:lnSpc>
              <a:spcBef>
                <a:spcPct val="0"/>
              </a:spcBef>
            </a:pPr>
            <a:endParaRPr lang="et-EE" altLang="et-EE" sz="2400">
              <a:solidFill>
                <a:schemeClr val="bg1"/>
              </a:solidFill>
            </a:endParaRPr>
          </a:p>
        </p:txBody>
      </p:sp>
      <p:sp>
        <p:nvSpPr>
          <p:cNvPr id="40963" name="Rectangle 2"/>
          <p:cNvSpPr>
            <a:spLocks noGrp="1" noChangeArrowheads="1"/>
          </p:cNvSpPr>
          <p:nvPr>
            <p:ph type="body"/>
          </p:nvPr>
        </p:nvSpPr>
        <p:spPr>
          <a:xfrm>
            <a:off x="914400" y="4724400"/>
            <a:ext cx="4948238" cy="4421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t-EE" altLang="et-EE" smtClean="0">
              <a:latin typeface="Times New Roman" panose="02020603050405020304" pitchFamily="18" charset="0"/>
            </a:endParaRPr>
          </a:p>
        </p:txBody>
      </p:sp>
    </p:spTree>
    <p:extLst>
      <p:ext uri="{BB962C8B-B14F-4D97-AF65-F5344CB8AC3E}">
        <p14:creationId xmlns:p14="http://schemas.microsoft.com/office/powerpoint/2010/main" val="3857216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7DD37EB-AB17-42F9-AE08-8DA42DC6F025}" type="slidenum">
              <a:rPr lang="en-US" altLang="et-EE"/>
              <a:pPr/>
              <a:t>20</a:t>
            </a:fld>
            <a:endParaRPr lang="en-US" altLang="et-EE"/>
          </a:p>
        </p:txBody>
      </p:sp>
      <p:sp>
        <p:nvSpPr>
          <p:cNvPr id="68609"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spTree>
    <p:extLst>
      <p:ext uri="{BB962C8B-B14F-4D97-AF65-F5344CB8AC3E}">
        <p14:creationId xmlns:p14="http://schemas.microsoft.com/office/powerpoint/2010/main" val="3171197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41A2FDA-7D77-417C-B796-355F040C7688}" type="slidenum">
              <a:rPr lang="en-US" altLang="et-EE"/>
              <a:pPr/>
              <a:t>21</a:t>
            </a:fld>
            <a:endParaRPr lang="en-US" altLang="et-EE"/>
          </a:p>
        </p:txBody>
      </p:sp>
      <p:sp>
        <p:nvSpPr>
          <p:cNvPr id="71681"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spTree>
    <p:extLst>
      <p:ext uri="{BB962C8B-B14F-4D97-AF65-F5344CB8AC3E}">
        <p14:creationId xmlns:p14="http://schemas.microsoft.com/office/powerpoint/2010/main" val="2269803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33F4971-5FD3-4D97-A9CD-3757A16CB0E7}" type="slidenum">
              <a:rPr lang="en-US" altLang="et-EE"/>
              <a:pPr/>
              <a:t>22</a:t>
            </a:fld>
            <a:endParaRPr lang="en-US" altLang="et-EE"/>
          </a:p>
        </p:txBody>
      </p:sp>
      <p:sp>
        <p:nvSpPr>
          <p:cNvPr id="75777"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8"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spTree>
    <p:extLst>
      <p:ext uri="{BB962C8B-B14F-4D97-AF65-F5344CB8AC3E}">
        <p14:creationId xmlns:p14="http://schemas.microsoft.com/office/powerpoint/2010/main" val="7048493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7"/>
          <p:cNvSpPr>
            <a:spLocks noGrp="1" noChangeArrowheads="1"/>
          </p:cNvSpPr>
          <p:nvPr>
            <p:ph type="sldNum"/>
          </p:nvPr>
        </p:nvSpPr>
        <p:spPr>
          <a:ln/>
        </p:spPr>
        <p:txBody>
          <a:bodyPr/>
          <a:lstStyle/>
          <a:p>
            <a:fld id="{3D78615A-2A07-46B5-B1FD-A733D2DFAED4}" type="slidenum">
              <a:rPr lang="en-US" altLang="et-EE"/>
              <a:pPr/>
              <a:t>23</a:t>
            </a:fld>
            <a:endParaRPr lang="en-US" altLang="et-EE"/>
          </a:p>
        </p:txBody>
      </p:sp>
      <p:sp>
        <p:nvSpPr>
          <p:cNvPr id="78849"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9pPr>
          </a:lstStyle>
          <a:p>
            <a:pPr algn="r">
              <a:buClrTx/>
              <a:buFontTx/>
              <a:buNone/>
            </a:pPr>
            <a:fld id="{93B87BD3-7511-478E-997D-B542C89FC3E2}" type="slidenum">
              <a:rPr lang="en-US" altLang="et-EE" sz="1200"/>
              <a:pPr algn="r">
                <a:buClrTx/>
                <a:buFontTx/>
                <a:buNone/>
              </a:pPr>
              <a:t>23</a:t>
            </a:fld>
            <a:endParaRPr lang="en-US" altLang="et-EE" sz="1200"/>
          </a:p>
        </p:txBody>
      </p:sp>
      <p:sp>
        <p:nvSpPr>
          <p:cNvPr id="78850" name="Text Box 2"/>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9pPr>
          </a:lstStyle>
          <a:p>
            <a:pPr>
              <a:buClrTx/>
              <a:buFontTx/>
              <a:buNone/>
            </a:pPr>
            <a:endParaRPr lang="en-US" altLang="et-EE" sz="1200"/>
          </a:p>
        </p:txBody>
      </p:sp>
      <p:sp>
        <p:nvSpPr>
          <p:cNvPr id="78851" name="Text Box 3"/>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9pPr>
          </a:lstStyle>
          <a:p>
            <a:pPr>
              <a:buClrTx/>
              <a:buFontTx/>
              <a:buNone/>
            </a:pPr>
            <a:endParaRPr lang="en-US" altLang="et-EE" sz="1200"/>
          </a:p>
        </p:txBody>
      </p:sp>
      <p:sp>
        <p:nvSpPr>
          <p:cNvPr id="78852" name="Text Box 4"/>
          <p:cNvSpPr txBox="1">
            <a:spLocks noChangeArrowheads="1"/>
          </p:cNvSpPr>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9pPr>
          </a:lstStyle>
          <a:p>
            <a:pPr algn="r">
              <a:buClrTx/>
              <a:buFontTx/>
              <a:buNone/>
            </a:pPr>
            <a:endParaRPr lang="en-US" altLang="et-EE" sz="1200"/>
          </a:p>
        </p:txBody>
      </p:sp>
      <p:sp>
        <p:nvSpPr>
          <p:cNvPr id="78853" name="Rectangle 5"/>
          <p:cNvSpPr txBox="1">
            <a:spLocks noChangeArrowheads="1"/>
          </p:cNvSpPr>
          <p:nvPr>
            <p:ph type="sldImg"/>
          </p:nvPr>
        </p:nvSpPr>
        <p:spPr bwMode="auto">
          <a:xfrm>
            <a:off x="1100138" y="676275"/>
            <a:ext cx="4610100" cy="3457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4" name="Text Box 6"/>
          <p:cNvSpPr txBox="1">
            <a:spLocks noChangeArrowheads="1"/>
          </p:cNvSpPr>
          <p:nvPr/>
        </p:nvSpPr>
        <p:spPr bwMode="auto">
          <a:xfrm>
            <a:off x="898525" y="4359275"/>
            <a:ext cx="5011738" cy="413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spTree>
    <p:extLst>
      <p:ext uri="{BB962C8B-B14F-4D97-AF65-F5344CB8AC3E}">
        <p14:creationId xmlns:p14="http://schemas.microsoft.com/office/powerpoint/2010/main" val="1451697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B4A7DF3-C5B8-44D5-80C6-3B9F24CCFF14}" type="slidenum">
              <a:rPr lang="en-US" altLang="et-EE"/>
              <a:pPr/>
              <a:t>24</a:t>
            </a:fld>
            <a:endParaRPr lang="en-US" altLang="et-EE"/>
          </a:p>
        </p:txBody>
      </p:sp>
      <p:sp>
        <p:nvSpPr>
          <p:cNvPr id="76801"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2"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spTree>
    <p:extLst>
      <p:ext uri="{BB962C8B-B14F-4D97-AF65-F5344CB8AC3E}">
        <p14:creationId xmlns:p14="http://schemas.microsoft.com/office/powerpoint/2010/main" val="36345351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7"/>
          <p:cNvSpPr>
            <a:spLocks noGrp="1" noChangeArrowheads="1"/>
          </p:cNvSpPr>
          <p:nvPr>
            <p:ph type="sldNum"/>
          </p:nvPr>
        </p:nvSpPr>
        <p:spPr>
          <a:ln/>
        </p:spPr>
        <p:txBody>
          <a:bodyPr/>
          <a:lstStyle/>
          <a:p>
            <a:fld id="{45CFCF3F-42FE-486B-9841-765A70C8CE05}" type="slidenum">
              <a:rPr lang="en-US" altLang="et-EE"/>
              <a:pPr/>
              <a:t>25</a:t>
            </a:fld>
            <a:endParaRPr lang="en-US" altLang="et-EE"/>
          </a:p>
        </p:txBody>
      </p:sp>
      <p:sp>
        <p:nvSpPr>
          <p:cNvPr id="81921"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9pPr>
          </a:lstStyle>
          <a:p>
            <a:pPr algn="r">
              <a:buClrTx/>
              <a:buFontTx/>
              <a:buNone/>
            </a:pPr>
            <a:fld id="{7F803B25-A380-461E-A0B0-9CC0360D7F94}" type="slidenum">
              <a:rPr lang="en-US" altLang="et-EE" sz="1200"/>
              <a:pPr algn="r">
                <a:buClrTx/>
                <a:buFontTx/>
                <a:buNone/>
              </a:pPr>
              <a:t>25</a:t>
            </a:fld>
            <a:endParaRPr lang="en-US" altLang="et-EE" sz="1200"/>
          </a:p>
        </p:txBody>
      </p:sp>
      <p:sp>
        <p:nvSpPr>
          <p:cNvPr id="81922" name="Text Box 2"/>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9pPr>
          </a:lstStyle>
          <a:p>
            <a:pPr>
              <a:buClrTx/>
              <a:buFontTx/>
              <a:buNone/>
            </a:pPr>
            <a:endParaRPr lang="en-US" altLang="et-EE" sz="1200"/>
          </a:p>
        </p:txBody>
      </p:sp>
      <p:sp>
        <p:nvSpPr>
          <p:cNvPr id="81923" name="Text Box 3"/>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9pPr>
          </a:lstStyle>
          <a:p>
            <a:pPr>
              <a:buClrTx/>
              <a:buFontTx/>
              <a:buNone/>
            </a:pPr>
            <a:endParaRPr lang="en-US" altLang="et-EE" sz="1200"/>
          </a:p>
        </p:txBody>
      </p:sp>
      <p:sp>
        <p:nvSpPr>
          <p:cNvPr id="81924" name="Text Box 4"/>
          <p:cNvSpPr txBox="1">
            <a:spLocks noChangeArrowheads="1"/>
          </p:cNvSpPr>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9pPr>
          </a:lstStyle>
          <a:p>
            <a:pPr algn="r">
              <a:buClrTx/>
              <a:buFontTx/>
              <a:buNone/>
            </a:pPr>
            <a:endParaRPr lang="en-US" altLang="et-EE" sz="1200"/>
          </a:p>
        </p:txBody>
      </p:sp>
      <p:sp>
        <p:nvSpPr>
          <p:cNvPr id="81925" name="Rectangle 5"/>
          <p:cNvSpPr txBox="1">
            <a:spLocks noChangeArrowheads="1"/>
          </p:cNvSpPr>
          <p:nvPr>
            <p:ph type="sldImg"/>
          </p:nvPr>
        </p:nvSpPr>
        <p:spPr bwMode="auto">
          <a:xfrm>
            <a:off x="1150938" y="684213"/>
            <a:ext cx="4570412"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6" name="Text Box 6"/>
          <p:cNvSpPr txBox="1">
            <a:spLocks noChangeArrowheads="1"/>
          </p:cNvSpPr>
          <p:nvPr/>
        </p:nvSpPr>
        <p:spPr bwMode="auto">
          <a:xfrm>
            <a:off x="931863" y="4410075"/>
            <a:ext cx="5133975" cy="417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00" rIns="91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9pPr>
          </a:lstStyle>
          <a:p>
            <a:pPr>
              <a:spcBef>
                <a:spcPts val="450"/>
              </a:spcBef>
              <a:buClrTx/>
              <a:buFontTx/>
              <a:buNone/>
            </a:pPr>
            <a:r>
              <a:rPr lang="en-US" altLang="et-EE" sz="1200"/>
              <a:t>Formal verification techniques use mathematical formulations to verify designs. In order to check for correctness of synthesis and optimization of models, we can use equivalence checking. We define some notion of equivalence like logic equivalence or state machine equivalence and the equivalence checker proves or disproves the equivalence of original and optimized/synthesized models.</a:t>
            </a:r>
          </a:p>
          <a:p>
            <a:pPr>
              <a:spcBef>
                <a:spcPts val="450"/>
              </a:spcBef>
              <a:buClrTx/>
              <a:buFontTx/>
              <a:buNone/>
            </a:pPr>
            <a:endParaRPr lang="en-US" altLang="et-EE" sz="1200"/>
          </a:p>
          <a:p>
            <a:pPr>
              <a:spcBef>
                <a:spcPts val="450"/>
              </a:spcBef>
              <a:buClrTx/>
              <a:buFontTx/>
              <a:buNone/>
            </a:pPr>
            <a:r>
              <a:rPr lang="en-US" altLang="et-EE" sz="1200"/>
              <a:t>Model checking, on the other hand, takes a formal representation of both the model and a given property, and checks if the property is satisfied by the model. Assertions that have been used for simulation can also be used as properties for model checking.</a:t>
            </a:r>
          </a:p>
          <a:p>
            <a:pPr>
              <a:spcBef>
                <a:spcPts val="450"/>
              </a:spcBef>
              <a:buClrTx/>
              <a:buFontTx/>
              <a:buNone/>
            </a:pPr>
            <a:endParaRPr lang="en-US" altLang="et-EE" sz="1200"/>
          </a:p>
          <a:p>
            <a:pPr>
              <a:spcBef>
                <a:spcPts val="450"/>
              </a:spcBef>
              <a:buClrTx/>
              <a:buFontTx/>
              <a:buNone/>
            </a:pPr>
            <a:r>
              <a:rPr lang="en-US" altLang="et-EE" sz="1200"/>
              <a:t>Theorem proving takes formal representations of both the specification and implementation in a mathematical logic and proves their equivalence.</a:t>
            </a:r>
          </a:p>
        </p:txBody>
      </p:sp>
    </p:spTree>
    <p:extLst>
      <p:ext uri="{BB962C8B-B14F-4D97-AF65-F5344CB8AC3E}">
        <p14:creationId xmlns:p14="http://schemas.microsoft.com/office/powerpoint/2010/main" val="7182100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7"/>
          <p:cNvSpPr>
            <a:spLocks noGrp="1" noChangeArrowheads="1"/>
          </p:cNvSpPr>
          <p:nvPr>
            <p:ph type="sldNum"/>
          </p:nvPr>
        </p:nvSpPr>
        <p:spPr>
          <a:ln/>
        </p:spPr>
        <p:txBody>
          <a:bodyPr/>
          <a:lstStyle/>
          <a:p>
            <a:fld id="{CF9FDD32-EE0C-4665-A049-93DF77DB3681}" type="slidenum">
              <a:rPr lang="en-US" altLang="et-EE"/>
              <a:pPr/>
              <a:t>26</a:t>
            </a:fld>
            <a:endParaRPr lang="en-US" altLang="et-EE"/>
          </a:p>
        </p:txBody>
      </p:sp>
      <p:sp>
        <p:nvSpPr>
          <p:cNvPr id="8499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9pPr>
          </a:lstStyle>
          <a:p>
            <a:pPr algn="r">
              <a:buClrTx/>
              <a:buFontTx/>
              <a:buNone/>
            </a:pPr>
            <a:fld id="{68C30007-16BC-4068-A6A7-D5FB32DAFEE2}" type="slidenum">
              <a:rPr lang="en-US" altLang="et-EE" sz="1200"/>
              <a:pPr algn="r">
                <a:buClrTx/>
                <a:buFontTx/>
                <a:buNone/>
              </a:pPr>
              <a:t>26</a:t>
            </a:fld>
            <a:endParaRPr lang="en-US" altLang="et-EE" sz="1200"/>
          </a:p>
        </p:txBody>
      </p:sp>
      <p:sp>
        <p:nvSpPr>
          <p:cNvPr id="84994" name="Text Box 2"/>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9pPr>
          </a:lstStyle>
          <a:p>
            <a:pPr>
              <a:buClrTx/>
              <a:buFontTx/>
              <a:buNone/>
            </a:pPr>
            <a:endParaRPr lang="en-US" altLang="et-EE" sz="1200"/>
          </a:p>
        </p:txBody>
      </p:sp>
      <p:sp>
        <p:nvSpPr>
          <p:cNvPr id="84995" name="Text Box 3"/>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9pPr>
          </a:lstStyle>
          <a:p>
            <a:pPr>
              <a:buClrTx/>
              <a:buFontTx/>
              <a:buNone/>
            </a:pPr>
            <a:endParaRPr lang="en-US" altLang="et-EE" sz="1200"/>
          </a:p>
        </p:txBody>
      </p:sp>
      <p:sp>
        <p:nvSpPr>
          <p:cNvPr id="84996" name="Text Box 4"/>
          <p:cNvSpPr txBox="1">
            <a:spLocks noChangeArrowheads="1"/>
          </p:cNvSpPr>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9pPr>
          </a:lstStyle>
          <a:p>
            <a:pPr algn="r">
              <a:buClrTx/>
              <a:buFontTx/>
              <a:buNone/>
            </a:pPr>
            <a:endParaRPr lang="en-US" altLang="et-EE" sz="1200"/>
          </a:p>
        </p:txBody>
      </p:sp>
      <p:sp>
        <p:nvSpPr>
          <p:cNvPr id="84997" name="Rectangle 5"/>
          <p:cNvSpPr txBox="1">
            <a:spLocks noChangeArrowheads="1"/>
          </p:cNvSpPr>
          <p:nvPr>
            <p:ph type="sldImg"/>
          </p:nvPr>
        </p:nvSpPr>
        <p:spPr bwMode="auto">
          <a:xfrm>
            <a:off x="1100138" y="676275"/>
            <a:ext cx="4610100" cy="3457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8" name="Text Box 6"/>
          <p:cNvSpPr txBox="1">
            <a:spLocks noChangeArrowheads="1"/>
          </p:cNvSpPr>
          <p:nvPr/>
        </p:nvSpPr>
        <p:spPr bwMode="auto">
          <a:xfrm>
            <a:off x="898525" y="4359275"/>
            <a:ext cx="5011738" cy="413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spTree>
    <p:extLst>
      <p:ext uri="{BB962C8B-B14F-4D97-AF65-F5344CB8AC3E}">
        <p14:creationId xmlns:p14="http://schemas.microsoft.com/office/powerpoint/2010/main" val="25042125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7"/>
          <p:cNvSpPr>
            <a:spLocks noGrp="1" noChangeArrowheads="1"/>
          </p:cNvSpPr>
          <p:nvPr>
            <p:ph type="sldNum"/>
          </p:nvPr>
        </p:nvSpPr>
        <p:spPr>
          <a:ln/>
        </p:spPr>
        <p:txBody>
          <a:bodyPr/>
          <a:lstStyle/>
          <a:p>
            <a:fld id="{8B09576D-2764-429F-80B4-D7115F88E4DD}" type="slidenum">
              <a:rPr lang="en-US" altLang="et-EE"/>
              <a:pPr/>
              <a:t>27</a:t>
            </a:fld>
            <a:endParaRPr lang="en-US" altLang="et-EE"/>
          </a:p>
        </p:txBody>
      </p:sp>
      <p:sp>
        <p:nvSpPr>
          <p:cNvPr id="83969"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9pPr>
          </a:lstStyle>
          <a:p>
            <a:pPr algn="r">
              <a:buClrTx/>
              <a:buFontTx/>
              <a:buNone/>
            </a:pPr>
            <a:fld id="{75026E51-A617-4F92-AF30-929C73B6B4D4}" type="slidenum">
              <a:rPr lang="en-US" altLang="et-EE" sz="1200"/>
              <a:pPr algn="r">
                <a:buClrTx/>
                <a:buFontTx/>
                <a:buNone/>
              </a:pPr>
              <a:t>27</a:t>
            </a:fld>
            <a:endParaRPr lang="en-US" altLang="et-EE" sz="1200"/>
          </a:p>
        </p:txBody>
      </p:sp>
      <p:sp>
        <p:nvSpPr>
          <p:cNvPr id="83970" name="Text Box 2"/>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9pPr>
          </a:lstStyle>
          <a:p>
            <a:pPr>
              <a:buClrTx/>
              <a:buFontTx/>
              <a:buNone/>
            </a:pPr>
            <a:endParaRPr lang="en-US" altLang="et-EE" sz="1200"/>
          </a:p>
        </p:txBody>
      </p:sp>
      <p:sp>
        <p:nvSpPr>
          <p:cNvPr id="83971" name="Text Box 3"/>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9pPr>
          </a:lstStyle>
          <a:p>
            <a:pPr>
              <a:buClrTx/>
              <a:buFontTx/>
              <a:buNone/>
            </a:pPr>
            <a:endParaRPr lang="en-US" altLang="et-EE" sz="1200"/>
          </a:p>
        </p:txBody>
      </p:sp>
      <p:sp>
        <p:nvSpPr>
          <p:cNvPr id="83972" name="Text Box 4"/>
          <p:cNvSpPr txBox="1">
            <a:spLocks noChangeArrowheads="1"/>
          </p:cNvSpPr>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9pPr>
          </a:lstStyle>
          <a:p>
            <a:pPr algn="r">
              <a:buClrTx/>
              <a:buFontTx/>
              <a:buNone/>
            </a:pPr>
            <a:endParaRPr lang="en-US" altLang="et-EE" sz="1200"/>
          </a:p>
        </p:txBody>
      </p:sp>
      <p:sp>
        <p:nvSpPr>
          <p:cNvPr id="83973" name="Rectangle 5"/>
          <p:cNvSpPr txBox="1">
            <a:spLocks noChangeArrowheads="1"/>
          </p:cNvSpPr>
          <p:nvPr>
            <p:ph type="sldImg"/>
          </p:nvPr>
        </p:nvSpPr>
        <p:spPr bwMode="auto">
          <a:xfrm>
            <a:off x="1100138" y="676275"/>
            <a:ext cx="4610100" cy="3457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4" name="Text Box 6"/>
          <p:cNvSpPr txBox="1">
            <a:spLocks noChangeArrowheads="1"/>
          </p:cNvSpPr>
          <p:nvPr/>
        </p:nvSpPr>
        <p:spPr bwMode="auto">
          <a:xfrm>
            <a:off x="898525" y="4359275"/>
            <a:ext cx="5011738" cy="413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spTree>
    <p:extLst>
      <p:ext uri="{BB962C8B-B14F-4D97-AF65-F5344CB8AC3E}">
        <p14:creationId xmlns:p14="http://schemas.microsoft.com/office/powerpoint/2010/main" val="18422102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7"/>
          <p:cNvSpPr>
            <a:spLocks noGrp="1" noChangeArrowheads="1"/>
          </p:cNvSpPr>
          <p:nvPr>
            <p:ph type="sldNum"/>
          </p:nvPr>
        </p:nvSpPr>
        <p:spPr>
          <a:ln/>
        </p:spPr>
        <p:txBody>
          <a:bodyPr/>
          <a:lstStyle/>
          <a:p>
            <a:fld id="{EEBEDD6D-A50E-4FBF-B113-7A44C918B846}" type="slidenum">
              <a:rPr lang="en-US" altLang="et-EE"/>
              <a:pPr/>
              <a:t>28</a:t>
            </a:fld>
            <a:endParaRPr lang="en-US" altLang="et-EE"/>
          </a:p>
        </p:txBody>
      </p:sp>
      <p:sp>
        <p:nvSpPr>
          <p:cNvPr id="8294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9pPr>
          </a:lstStyle>
          <a:p>
            <a:pPr algn="r">
              <a:buClrTx/>
              <a:buFontTx/>
              <a:buNone/>
            </a:pPr>
            <a:fld id="{E3B1C56A-45CE-46AF-9767-878632381979}" type="slidenum">
              <a:rPr lang="en-US" altLang="et-EE" sz="1200"/>
              <a:pPr algn="r">
                <a:buClrTx/>
                <a:buFontTx/>
                <a:buNone/>
              </a:pPr>
              <a:t>28</a:t>
            </a:fld>
            <a:endParaRPr lang="en-US" altLang="et-EE" sz="1200"/>
          </a:p>
        </p:txBody>
      </p:sp>
      <p:sp>
        <p:nvSpPr>
          <p:cNvPr id="82946" name="Text Box 2"/>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9pPr>
          </a:lstStyle>
          <a:p>
            <a:pPr>
              <a:buClrTx/>
              <a:buFontTx/>
              <a:buNone/>
            </a:pPr>
            <a:endParaRPr lang="en-US" altLang="et-EE" sz="1200"/>
          </a:p>
        </p:txBody>
      </p:sp>
      <p:sp>
        <p:nvSpPr>
          <p:cNvPr id="82947" name="Text Box 3"/>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9pPr>
          </a:lstStyle>
          <a:p>
            <a:pPr>
              <a:buClrTx/>
              <a:buFontTx/>
              <a:buNone/>
            </a:pPr>
            <a:endParaRPr lang="en-US" altLang="et-EE" sz="1200"/>
          </a:p>
        </p:txBody>
      </p:sp>
      <p:sp>
        <p:nvSpPr>
          <p:cNvPr id="82948" name="Text Box 4"/>
          <p:cNvSpPr txBox="1">
            <a:spLocks noChangeArrowheads="1"/>
          </p:cNvSpPr>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9pPr>
          </a:lstStyle>
          <a:p>
            <a:pPr algn="r">
              <a:buClrTx/>
              <a:buFontTx/>
              <a:buNone/>
            </a:pPr>
            <a:endParaRPr lang="en-US" altLang="et-EE" sz="1200"/>
          </a:p>
        </p:txBody>
      </p:sp>
      <p:sp>
        <p:nvSpPr>
          <p:cNvPr id="82949" name="Rectangle 5"/>
          <p:cNvSpPr txBox="1">
            <a:spLocks noChangeArrowheads="1"/>
          </p:cNvSpPr>
          <p:nvPr>
            <p:ph type="sldImg"/>
          </p:nvPr>
        </p:nvSpPr>
        <p:spPr bwMode="auto">
          <a:xfrm>
            <a:off x="1100138" y="676275"/>
            <a:ext cx="4610100" cy="3457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50" name="Text Box 6"/>
          <p:cNvSpPr txBox="1">
            <a:spLocks noChangeArrowheads="1"/>
          </p:cNvSpPr>
          <p:nvPr/>
        </p:nvSpPr>
        <p:spPr bwMode="auto">
          <a:xfrm>
            <a:off x="898525" y="4359275"/>
            <a:ext cx="5011738" cy="413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spTree>
    <p:extLst>
      <p:ext uri="{BB962C8B-B14F-4D97-AF65-F5344CB8AC3E}">
        <p14:creationId xmlns:p14="http://schemas.microsoft.com/office/powerpoint/2010/main" val="8073944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7A0CCE3-B1CB-4DF1-A86A-A6895920BC4E}" type="slidenum">
              <a:rPr lang="en-US" altLang="et-EE"/>
              <a:pPr/>
              <a:t>29</a:t>
            </a:fld>
            <a:endParaRPr lang="en-US" altLang="et-EE"/>
          </a:p>
        </p:txBody>
      </p:sp>
      <p:sp>
        <p:nvSpPr>
          <p:cNvPr id="124929"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4930"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spTree>
    <p:extLst>
      <p:ext uri="{BB962C8B-B14F-4D97-AF65-F5344CB8AC3E}">
        <p14:creationId xmlns:p14="http://schemas.microsoft.com/office/powerpoint/2010/main" val="95104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dt"/>
          </p:nvPr>
        </p:nvSpPr>
        <p:spPr>
          <a:ln/>
        </p:spPr>
        <p:txBody>
          <a:bodyPr/>
          <a:lstStyle/>
          <a:p>
            <a:r>
              <a:rPr lang="et-EE" altLang="et-EE"/>
              <a:t>07.03.11</a:t>
            </a:r>
          </a:p>
        </p:txBody>
      </p:sp>
      <p:sp>
        <p:nvSpPr>
          <p:cNvPr id="5" name="Rectangle 6"/>
          <p:cNvSpPr>
            <a:spLocks noGrp="1" noChangeArrowheads="1"/>
          </p:cNvSpPr>
          <p:nvPr>
            <p:ph type="sldNum"/>
          </p:nvPr>
        </p:nvSpPr>
        <p:spPr>
          <a:ln/>
        </p:spPr>
        <p:txBody>
          <a:bodyPr/>
          <a:lstStyle/>
          <a:p>
            <a:fld id="{BC47CF1C-8C88-4C42-BB0C-0C92F722980E}" type="slidenum">
              <a:rPr lang="et-EE" altLang="et-EE"/>
              <a:pPr/>
              <a:t>3</a:t>
            </a:fld>
            <a:endParaRPr lang="et-EE" altLang="et-EE"/>
          </a:p>
        </p:txBody>
      </p:sp>
      <p:sp>
        <p:nvSpPr>
          <p:cNvPr id="542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ltLang="et-EE"/>
          </a:p>
        </p:txBody>
      </p:sp>
    </p:spTree>
    <p:extLst>
      <p:ext uri="{BB962C8B-B14F-4D97-AF65-F5344CB8AC3E}">
        <p14:creationId xmlns:p14="http://schemas.microsoft.com/office/powerpoint/2010/main" val="38985381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9C8191D-4B55-4F88-94A0-78CC3F68FEC7}" type="slidenum">
              <a:rPr lang="en-US" altLang="et-EE"/>
              <a:pPr/>
              <a:t>30</a:t>
            </a:fld>
            <a:endParaRPr lang="en-US" altLang="et-EE"/>
          </a:p>
        </p:txBody>
      </p:sp>
      <p:sp>
        <p:nvSpPr>
          <p:cNvPr id="125953"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5954"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spTree>
    <p:extLst>
      <p:ext uri="{BB962C8B-B14F-4D97-AF65-F5344CB8AC3E}">
        <p14:creationId xmlns:p14="http://schemas.microsoft.com/office/powerpoint/2010/main" val="22524285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dt"/>
          </p:nvPr>
        </p:nvSpPr>
        <p:spPr>
          <a:ln/>
        </p:spPr>
        <p:txBody>
          <a:bodyPr/>
          <a:lstStyle/>
          <a:p>
            <a:r>
              <a:rPr lang="et-EE" altLang="et-EE"/>
              <a:t>07.03.11</a:t>
            </a:r>
          </a:p>
        </p:txBody>
      </p:sp>
      <p:sp>
        <p:nvSpPr>
          <p:cNvPr id="5" name="Rectangle 6"/>
          <p:cNvSpPr>
            <a:spLocks noGrp="1" noChangeArrowheads="1"/>
          </p:cNvSpPr>
          <p:nvPr>
            <p:ph type="sldNum"/>
          </p:nvPr>
        </p:nvSpPr>
        <p:spPr>
          <a:ln/>
        </p:spPr>
        <p:txBody>
          <a:bodyPr/>
          <a:lstStyle/>
          <a:p>
            <a:fld id="{BC47CF1C-8C88-4C42-BB0C-0C92F722980E}" type="slidenum">
              <a:rPr lang="et-EE" altLang="et-EE"/>
              <a:pPr/>
              <a:t>31</a:t>
            </a:fld>
            <a:endParaRPr lang="et-EE" altLang="et-EE"/>
          </a:p>
        </p:txBody>
      </p:sp>
      <p:sp>
        <p:nvSpPr>
          <p:cNvPr id="542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ltLang="et-EE"/>
          </a:p>
        </p:txBody>
      </p:sp>
    </p:spTree>
    <p:extLst>
      <p:ext uri="{BB962C8B-B14F-4D97-AF65-F5344CB8AC3E}">
        <p14:creationId xmlns:p14="http://schemas.microsoft.com/office/powerpoint/2010/main" val="31845446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dt"/>
          </p:nvPr>
        </p:nvSpPr>
        <p:spPr>
          <a:ln/>
        </p:spPr>
        <p:txBody>
          <a:bodyPr/>
          <a:lstStyle/>
          <a:p>
            <a:r>
              <a:rPr lang="et-EE" altLang="et-EE"/>
              <a:t>07.03.11</a:t>
            </a:r>
          </a:p>
        </p:txBody>
      </p:sp>
      <p:sp>
        <p:nvSpPr>
          <p:cNvPr id="5" name="Rectangle 6"/>
          <p:cNvSpPr>
            <a:spLocks noGrp="1" noChangeArrowheads="1"/>
          </p:cNvSpPr>
          <p:nvPr>
            <p:ph type="sldNum"/>
          </p:nvPr>
        </p:nvSpPr>
        <p:spPr>
          <a:ln/>
        </p:spPr>
        <p:txBody>
          <a:bodyPr/>
          <a:lstStyle/>
          <a:p>
            <a:fld id="{BC47CF1C-8C88-4C42-BB0C-0C92F722980E}" type="slidenum">
              <a:rPr lang="et-EE" altLang="et-EE"/>
              <a:pPr/>
              <a:t>32</a:t>
            </a:fld>
            <a:endParaRPr lang="et-EE" altLang="et-EE"/>
          </a:p>
        </p:txBody>
      </p:sp>
      <p:sp>
        <p:nvSpPr>
          <p:cNvPr id="542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ltLang="et-EE"/>
          </a:p>
        </p:txBody>
      </p:sp>
    </p:spTree>
    <p:extLst>
      <p:ext uri="{BB962C8B-B14F-4D97-AF65-F5344CB8AC3E}">
        <p14:creationId xmlns:p14="http://schemas.microsoft.com/office/powerpoint/2010/main" val="19124813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6"/>
          <p:cNvSpPr>
            <a:spLocks noGrp="1" noChangeArrowheads="1"/>
          </p:cNvSpPr>
          <p:nvPr>
            <p:ph type="sldNum" sz="quarter"/>
          </p:nvPr>
        </p:nvSpPr>
        <p:spPr>
          <a:noFill/>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DejaVu Sans" panose="020B0603030804020204" pitchFamily="34" charset="0"/>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DejaVu Sans" panose="020B0603030804020204" pitchFamily="34" charset="0"/>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DejaVu Sans" panose="020B0603030804020204" pitchFamily="34" charset="0"/>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DejaVu Sans" panose="020B0603030804020204" pitchFamily="34" charset="0"/>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DejaVu Sans" panose="020B0603030804020204" pitchFamily="34"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DejaVu Sans" panose="020B0603030804020204" pitchFamily="34"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DejaVu Sans" panose="020B0603030804020204" pitchFamily="34"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DejaVu Sans" panose="020B0603030804020204" pitchFamily="34"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cs typeface="DejaVu Sans" panose="020B0603030804020204" pitchFamily="34" charset="0"/>
              </a:defRPr>
            </a:lvl9pPr>
          </a:lstStyle>
          <a:p>
            <a:fld id="{6423CEC9-3A1C-489E-906A-07215B144A64}" type="slidenum">
              <a:rPr lang="en-US" altLang="et-EE">
                <a:solidFill>
                  <a:srgbClr val="000000"/>
                </a:solidFill>
                <a:latin typeface="Times New Roman" panose="02020603050405020304" pitchFamily="18" charset="0"/>
              </a:rPr>
              <a:pPr/>
              <a:t>33</a:t>
            </a:fld>
            <a:endParaRPr lang="en-US" altLang="et-EE">
              <a:solidFill>
                <a:srgbClr val="000000"/>
              </a:solidFill>
              <a:latin typeface="Times New Roman" panose="02020603050405020304" pitchFamily="18" charset="0"/>
            </a:endParaRPr>
          </a:p>
        </p:txBody>
      </p:sp>
      <p:sp>
        <p:nvSpPr>
          <p:cNvPr id="2969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0" name="Rectangle 2"/>
          <p:cNvSpPr>
            <a:spLocks noGrp="1" noChangeArrowheads="1"/>
          </p:cNvSpPr>
          <p:nvPr>
            <p:ph type="body" idx="1"/>
          </p:nvPr>
        </p:nvSpPr>
        <p:spPr>
          <a:xfrm>
            <a:off x="755650" y="5078413"/>
            <a:ext cx="6048375" cy="47212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ltLang="et-EE" smtClean="0">
              <a:latin typeface="Times New Roman" panose="02020603050405020304" pitchFamily="18" charset="0"/>
            </a:endParaRPr>
          </a:p>
        </p:txBody>
      </p:sp>
    </p:spTree>
    <p:extLst>
      <p:ext uri="{BB962C8B-B14F-4D97-AF65-F5344CB8AC3E}">
        <p14:creationId xmlns:p14="http://schemas.microsoft.com/office/powerpoint/2010/main" val="28178524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A2727FBC-6BF9-43F1-9D8B-D0F597026BA1}" type="slidenum">
              <a:rPr lang="en-US" altLang="et-EE"/>
              <a:pPr/>
              <a:t>34</a:t>
            </a:fld>
            <a:endParaRPr lang="en-US" altLang="et-EE"/>
          </a:p>
        </p:txBody>
      </p:sp>
      <p:sp>
        <p:nvSpPr>
          <p:cNvPr id="236545" name="Rectangle 1"/>
          <p:cNvSpPr txBox="1">
            <a:spLocks noChangeArrowheads="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6546" name="Text Box 2"/>
          <p:cNvSpPr txBox="1">
            <a:spLocks noChangeArrowheads="1"/>
          </p:cNvSpPr>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sp>
        <p:nvSpPr>
          <p:cNvPr id="236547" name="Text Box 3"/>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cs typeface="Noto Sans CJK SC Regular" charset="0"/>
              </a:defRPr>
            </a:lvl9pPr>
          </a:lstStyle>
          <a:p>
            <a:pPr algn="r" eaLnBrk="1" hangingPunct="1">
              <a:buClrTx/>
              <a:buFontTx/>
              <a:buNone/>
            </a:pPr>
            <a:fld id="{A3DB0F36-5B11-42DE-9BE1-364C23591745}" type="slidenum">
              <a:rPr lang="en-US" altLang="et-EE" sz="1200">
                <a:latin typeface="Times New Roman" panose="02020603050405020304" pitchFamily="18" charset="0"/>
              </a:rPr>
              <a:pPr algn="r" eaLnBrk="1" hangingPunct="1">
                <a:buClrTx/>
                <a:buFontTx/>
                <a:buNone/>
              </a:pPr>
              <a:t>34</a:t>
            </a:fld>
            <a:endParaRPr lang="en-US" altLang="et-EE" sz="1200">
              <a:latin typeface="Times New Roman" panose="02020603050405020304" pitchFamily="18" charset="0"/>
            </a:endParaRPr>
          </a:p>
        </p:txBody>
      </p:sp>
    </p:spTree>
    <p:extLst>
      <p:ext uri="{BB962C8B-B14F-4D97-AF65-F5344CB8AC3E}">
        <p14:creationId xmlns:p14="http://schemas.microsoft.com/office/powerpoint/2010/main" val="6976234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dt"/>
          </p:nvPr>
        </p:nvSpPr>
        <p:spPr>
          <a:ln/>
        </p:spPr>
        <p:txBody>
          <a:bodyPr/>
          <a:lstStyle/>
          <a:p>
            <a:r>
              <a:rPr lang="et-EE" altLang="et-EE"/>
              <a:t>07.03.11</a:t>
            </a:r>
          </a:p>
        </p:txBody>
      </p:sp>
      <p:sp>
        <p:nvSpPr>
          <p:cNvPr id="5" name="Rectangle 6"/>
          <p:cNvSpPr>
            <a:spLocks noGrp="1" noChangeArrowheads="1"/>
          </p:cNvSpPr>
          <p:nvPr>
            <p:ph type="sldNum"/>
          </p:nvPr>
        </p:nvSpPr>
        <p:spPr>
          <a:ln/>
        </p:spPr>
        <p:txBody>
          <a:bodyPr/>
          <a:lstStyle/>
          <a:p>
            <a:fld id="{BC47CF1C-8C88-4C42-BB0C-0C92F722980E}" type="slidenum">
              <a:rPr lang="et-EE" altLang="et-EE"/>
              <a:pPr/>
              <a:t>35</a:t>
            </a:fld>
            <a:endParaRPr lang="et-EE" altLang="et-EE"/>
          </a:p>
        </p:txBody>
      </p:sp>
      <p:sp>
        <p:nvSpPr>
          <p:cNvPr id="542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ltLang="et-EE"/>
          </a:p>
        </p:txBody>
      </p:sp>
    </p:spTree>
    <p:extLst>
      <p:ext uri="{BB962C8B-B14F-4D97-AF65-F5344CB8AC3E}">
        <p14:creationId xmlns:p14="http://schemas.microsoft.com/office/powerpoint/2010/main" val="1007320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2DA76026-829C-4AF9-9550-02333B86BFF2}" type="slidenum">
              <a:rPr lang="en-US" altLang="et-EE"/>
              <a:pPr/>
              <a:t>36</a:t>
            </a:fld>
            <a:endParaRPr lang="en-US" altLang="et-EE"/>
          </a:p>
        </p:txBody>
      </p:sp>
      <p:sp>
        <p:nvSpPr>
          <p:cNvPr id="185345" name="Text Box 1"/>
          <p:cNvSpPr txBox="1">
            <a:spLocks noChangeArrowheads="1"/>
          </p:cNvSpPr>
          <p:nvPr/>
        </p:nvSpPr>
        <p:spPr bwMode="auto">
          <a:xfrm>
            <a:off x="5259388" y="6659563"/>
            <a:ext cx="4044950" cy="344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5pPr>
            <a:lvl6pPr marL="25146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6pPr>
            <a:lvl7pPr marL="29718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7pPr>
            <a:lvl8pPr marL="34290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8pPr>
            <a:lvl9pPr marL="38862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9pPr>
          </a:lstStyle>
          <a:p>
            <a:pPr>
              <a:buClrTx/>
              <a:buFontTx/>
              <a:buNone/>
            </a:pPr>
            <a:fld id="{8F7D3DDB-E31A-43C7-AC0D-2FA629B33A66}" type="slidenum">
              <a:rPr lang="en-US" altLang="et-EE" sz="1200"/>
              <a:pPr>
                <a:buClrTx/>
                <a:buFontTx/>
                <a:buNone/>
              </a:pPr>
              <a:t>36</a:t>
            </a:fld>
            <a:endParaRPr lang="en-US" altLang="et-EE" sz="1200"/>
          </a:p>
        </p:txBody>
      </p:sp>
      <p:sp>
        <p:nvSpPr>
          <p:cNvPr id="185346" name="Rectangle 2"/>
          <p:cNvSpPr txBox="1">
            <a:spLocks noGrp="1" noRot="1" noChangeAspect="1" noChangeArrowheads="1"/>
          </p:cNvSpPr>
          <p:nvPr>
            <p:ph type="sldImg"/>
          </p:nvPr>
        </p:nvSpPr>
        <p:spPr bwMode="auto">
          <a:xfrm>
            <a:off x="2889250" y="523875"/>
            <a:ext cx="3492500" cy="26193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5347" name="Text Box 3"/>
          <p:cNvSpPr txBox="1">
            <a:spLocks noChangeArrowheads="1"/>
          </p:cNvSpPr>
          <p:nvPr/>
        </p:nvSpPr>
        <p:spPr bwMode="auto">
          <a:xfrm>
            <a:off x="927100" y="3317875"/>
            <a:ext cx="7416800" cy="314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5pPr>
            <a:lvl6pPr marL="25146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6pPr>
            <a:lvl7pPr marL="29718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7pPr>
            <a:lvl8pPr marL="34290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8pPr>
            <a:lvl9pPr marL="38862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9pPr>
          </a:lstStyle>
          <a:p>
            <a:pPr algn="l">
              <a:spcBef>
                <a:spcPts val="450"/>
              </a:spcBef>
              <a:buClrTx/>
              <a:buFontTx/>
              <a:buNone/>
            </a:pPr>
            <a:r>
              <a:rPr lang="en-US" altLang="et-EE" sz="1200">
                <a:latin typeface="Times New Roman" panose="02020603050405020304" pitchFamily="18" charset="0"/>
              </a:rPr>
              <a:t>Related notions (implicature, pre-supposition) encompass likely inference</a:t>
            </a:r>
          </a:p>
        </p:txBody>
      </p:sp>
    </p:spTree>
    <p:extLst>
      <p:ext uri="{BB962C8B-B14F-4D97-AF65-F5344CB8AC3E}">
        <p14:creationId xmlns:p14="http://schemas.microsoft.com/office/powerpoint/2010/main" val="25504997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83BEC773-22CE-44E9-9D3C-2BE8074F0F8B}" type="slidenum">
              <a:rPr lang="en-US" altLang="et-EE"/>
              <a:pPr/>
              <a:t>37</a:t>
            </a:fld>
            <a:endParaRPr lang="en-US" altLang="et-EE"/>
          </a:p>
        </p:txBody>
      </p:sp>
      <p:sp>
        <p:nvSpPr>
          <p:cNvPr id="186369" name="Text Box 1"/>
          <p:cNvSpPr txBox="1">
            <a:spLocks noChangeArrowheads="1"/>
          </p:cNvSpPr>
          <p:nvPr/>
        </p:nvSpPr>
        <p:spPr bwMode="auto">
          <a:xfrm>
            <a:off x="5259388" y="6659563"/>
            <a:ext cx="4044950" cy="344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5pPr>
            <a:lvl6pPr marL="25146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6pPr>
            <a:lvl7pPr marL="29718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7pPr>
            <a:lvl8pPr marL="34290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8pPr>
            <a:lvl9pPr marL="38862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9pPr>
          </a:lstStyle>
          <a:p>
            <a:pPr>
              <a:buClrTx/>
              <a:buFontTx/>
              <a:buNone/>
            </a:pPr>
            <a:fld id="{8C2F0A5B-3A42-4650-83FA-644415495E69}" type="slidenum">
              <a:rPr lang="en-US" altLang="et-EE" sz="1200"/>
              <a:pPr>
                <a:buClrTx/>
                <a:buFontTx/>
                <a:buNone/>
              </a:pPr>
              <a:t>37</a:t>
            </a:fld>
            <a:endParaRPr lang="en-US" altLang="et-EE" sz="1200"/>
          </a:p>
        </p:txBody>
      </p:sp>
      <p:sp>
        <p:nvSpPr>
          <p:cNvPr id="186370" name="Rectangle 2"/>
          <p:cNvSpPr txBox="1">
            <a:spLocks noGrp="1" noRot="1" noChangeAspect="1" noChangeArrowheads="1"/>
          </p:cNvSpPr>
          <p:nvPr>
            <p:ph type="sldImg"/>
          </p:nvPr>
        </p:nvSpPr>
        <p:spPr bwMode="auto">
          <a:xfrm>
            <a:off x="2889250" y="523875"/>
            <a:ext cx="3492500" cy="26193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6371" name="Text Box 3"/>
          <p:cNvSpPr txBox="1">
            <a:spLocks noChangeArrowheads="1"/>
          </p:cNvSpPr>
          <p:nvPr/>
        </p:nvSpPr>
        <p:spPr bwMode="auto">
          <a:xfrm>
            <a:off x="927100" y="3317875"/>
            <a:ext cx="7416800" cy="314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spTree>
    <p:extLst>
      <p:ext uri="{BB962C8B-B14F-4D97-AF65-F5344CB8AC3E}">
        <p14:creationId xmlns:p14="http://schemas.microsoft.com/office/powerpoint/2010/main" val="13377869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8A6D9613-8204-4003-87BF-9649BA0E2B3A}" type="slidenum">
              <a:rPr lang="en-US" altLang="et-EE"/>
              <a:pPr/>
              <a:t>38</a:t>
            </a:fld>
            <a:endParaRPr lang="en-US" altLang="et-EE"/>
          </a:p>
        </p:txBody>
      </p:sp>
      <p:sp>
        <p:nvSpPr>
          <p:cNvPr id="187393" name="Text Box 1"/>
          <p:cNvSpPr txBox="1">
            <a:spLocks noChangeArrowheads="1"/>
          </p:cNvSpPr>
          <p:nvPr/>
        </p:nvSpPr>
        <p:spPr bwMode="auto">
          <a:xfrm>
            <a:off x="5259388" y="6659563"/>
            <a:ext cx="4044950" cy="344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5pPr>
            <a:lvl6pPr marL="25146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6pPr>
            <a:lvl7pPr marL="29718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7pPr>
            <a:lvl8pPr marL="34290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8pPr>
            <a:lvl9pPr marL="38862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9pPr>
          </a:lstStyle>
          <a:p>
            <a:pPr>
              <a:buClrTx/>
              <a:buFontTx/>
              <a:buNone/>
            </a:pPr>
            <a:fld id="{6700B51B-BF09-47D3-8885-6844FEBEFCDB}" type="slidenum">
              <a:rPr lang="en-US" altLang="et-EE" sz="1200"/>
              <a:pPr>
                <a:buClrTx/>
                <a:buFontTx/>
                <a:buNone/>
              </a:pPr>
              <a:t>38</a:t>
            </a:fld>
            <a:endParaRPr lang="en-US" altLang="et-EE" sz="1200"/>
          </a:p>
        </p:txBody>
      </p:sp>
      <p:sp>
        <p:nvSpPr>
          <p:cNvPr id="187394" name="Rectangle 2"/>
          <p:cNvSpPr txBox="1">
            <a:spLocks noGrp="1" noRot="1" noChangeAspect="1" noChangeArrowheads="1"/>
          </p:cNvSpPr>
          <p:nvPr>
            <p:ph type="sldImg"/>
          </p:nvPr>
        </p:nvSpPr>
        <p:spPr bwMode="auto">
          <a:xfrm>
            <a:off x="2889250" y="523875"/>
            <a:ext cx="3492500" cy="26193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7395" name="Text Box 3"/>
          <p:cNvSpPr txBox="1">
            <a:spLocks noChangeArrowheads="1"/>
          </p:cNvSpPr>
          <p:nvPr/>
        </p:nvSpPr>
        <p:spPr bwMode="auto">
          <a:xfrm>
            <a:off x="927100" y="3317875"/>
            <a:ext cx="7416800" cy="314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spTree>
    <p:extLst>
      <p:ext uri="{BB962C8B-B14F-4D97-AF65-F5344CB8AC3E}">
        <p14:creationId xmlns:p14="http://schemas.microsoft.com/office/powerpoint/2010/main" val="30183433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8A445A6F-94D5-40B9-A0AD-FED63483C8FF}" type="slidenum">
              <a:rPr lang="en-US" altLang="et-EE"/>
              <a:pPr/>
              <a:t>39</a:t>
            </a:fld>
            <a:endParaRPr lang="en-US" altLang="et-EE"/>
          </a:p>
        </p:txBody>
      </p:sp>
      <p:sp>
        <p:nvSpPr>
          <p:cNvPr id="188417" name="Text Box 1"/>
          <p:cNvSpPr txBox="1">
            <a:spLocks noChangeArrowheads="1"/>
          </p:cNvSpPr>
          <p:nvPr/>
        </p:nvSpPr>
        <p:spPr bwMode="auto">
          <a:xfrm>
            <a:off x="5259388" y="6659563"/>
            <a:ext cx="4044950" cy="344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5pPr>
            <a:lvl6pPr marL="25146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6pPr>
            <a:lvl7pPr marL="29718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7pPr>
            <a:lvl8pPr marL="34290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8pPr>
            <a:lvl9pPr marL="38862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9pPr>
          </a:lstStyle>
          <a:p>
            <a:pPr>
              <a:buClrTx/>
              <a:buFontTx/>
              <a:buNone/>
            </a:pPr>
            <a:fld id="{ED96E21B-D220-4647-A64D-C0DD0EC472BC}" type="slidenum">
              <a:rPr lang="en-US" altLang="et-EE" sz="1200"/>
              <a:pPr>
                <a:buClrTx/>
                <a:buFontTx/>
                <a:buNone/>
              </a:pPr>
              <a:t>39</a:t>
            </a:fld>
            <a:endParaRPr lang="en-US" altLang="et-EE" sz="1200"/>
          </a:p>
        </p:txBody>
      </p:sp>
      <p:sp>
        <p:nvSpPr>
          <p:cNvPr id="188418" name="Rectangle 2"/>
          <p:cNvSpPr txBox="1">
            <a:spLocks noGrp="1" noRot="1" noChangeAspect="1" noChangeArrowheads="1"/>
          </p:cNvSpPr>
          <p:nvPr>
            <p:ph type="sldImg"/>
          </p:nvPr>
        </p:nvSpPr>
        <p:spPr bwMode="auto">
          <a:xfrm>
            <a:off x="2889250" y="523875"/>
            <a:ext cx="3492500" cy="26193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8419" name="Text Box 3"/>
          <p:cNvSpPr txBox="1">
            <a:spLocks noChangeArrowheads="1"/>
          </p:cNvSpPr>
          <p:nvPr/>
        </p:nvSpPr>
        <p:spPr bwMode="auto">
          <a:xfrm>
            <a:off x="927100" y="3317875"/>
            <a:ext cx="7416800" cy="314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5pPr>
            <a:lvl6pPr marL="25146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6pPr>
            <a:lvl7pPr marL="29718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7pPr>
            <a:lvl8pPr marL="34290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8pPr>
            <a:lvl9pPr marL="38862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9pPr>
          </a:lstStyle>
          <a:p>
            <a:pPr algn="l">
              <a:spcBef>
                <a:spcPts val="450"/>
              </a:spcBef>
              <a:buClrTx/>
              <a:buFontTx/>
              <a:buNone/>
            </a:pPr>
            <a:r>
              <a:rPr lang="en-US" altLang="et-EE" sz="1200">
                <a:latin typeface="Times New Roman" panose="02020603050405020304" pitchFamily="18" charset="0"/>
              </a:rPr>
              <a:t>!!!Add: the intention is to have an absolutely high value for the conditional prob, which is also a confidence value</a:t>
            </a:r>
          </a:p>
          <a:p>
            <a:pPr algn="l">
              <a:spcBef>
                <a:spcPts val="450"/>
              </a:spcBef>
              <a:buClrTx/>
              <a:buFontTx/>
              <a:buNone/>
            </a:pPr>
            <a:r>
              <a:rPr lang="en-US" altLang="et-EE" sz="1200">
                <a:latin typeface="Times New Roman" panose="02020603050405020304" pitchFamily="18" charset="0"/>
              </a:rPr>
              <a:t>Add assumption about prior &lt; 1</a:t>
            </a:r>
          </a:p>
        </p:txBody>
      </p:sp>
    </p:spTree>
    <p:extLst>
      <p:ext uri="{BB962C8B-B14F-4D97-AF65-F5344CB8AC3E}">
        <p14:creationId xmlns:p14="http://schemas.microsoft.com/office/powerpoint/2010/main" val="1115077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dt"/>
          </p:nvPr>
        </p:nvSpPr>
        <p:spPr>
          <a:ln/>
        </p:spPr>
        <p:txBody>
          <a:bodyPr/>
          <a:lstStyle/>
          <a:p>
            <a:r>
              <a:rPr lang="et-EE" altLang="et-EE"/>
              <a:t>07.03.11</a:t>
            </a:r>
          </a:p>
        </p:txBody>
      </p:sp>
      <p:sp>
        <p:nvSpPr>
          <p:cNvPr id="5" name="Rectangle 6"/>
          <p:cNvSpPr>
            <a:spLocks noGrp="1" noChangeArrowheads="1"/>
          </p:cNvSpPr>
          <p:nvPr>
            <p:ph type="sldNum"/>
          </p:nvPr>
        </p:nvSpPr>
        <p:spPr>
          <a:ln/>
        </p:spPr>
        <p:txBody>
          <a:bodyPr/>
          <a:lstStyle/>
          <a:p>
            <a:fld id="{BC47CF1C-8C88-4C42-BB0C-0C92F722980E}" type="slidenum">
              <a:rPr lang="et-EE" altLang="et-EE"/>
              <a:pPr/>
              <a:t>4</a:t>
            </a:fld>
            <a:endParaRPr lang="et-EE" altLang="et-EE"/>
          </a:p>
        </p:txBody>
      </p:sp>
      <p:sp>
        <p:nvSpPr>
          <p:cNvPr id="542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ltLang="et-EE"/>
          </a:p>
        </p:txBody>
      </p:sp>
    </p:spTree>
    <p:extLst>
      <p:ext uri="{BB962C8B-B14F-4D97-AF65-F5344CB8AC3E}">
        <p14:creationId xmlns:p14="http://schemas.microsoft.com/office/powerpoint/2010/main" val="37274275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D2C9698F-2EAF-4027-B756-20629F1536C7}" type="slidenum">
              <a:rPr lang="en-US" altLang="et-EE"/>
              <a:pPr/>
              <a:t>40</a:t>
            </a:fld>
            <a:endParaRPr lang="en-US" altLang="et-EE"/>
          </a:p>
        </p:txBody>
      </p:sp>
      <p:sp>
        <p:nvSpPr>
          <p:cNvPr id="189441" name="Text Box 1"/>
          <p:cNvSpPr txBox="1">
            <a:spLocks noChangeArrowheads="1"/>
          </p:cNvSpPr>
          <p:nvPr/>
        </p:nvSpPr>
        <p:spPr bwMode="auto">
          <a:xfrm>
            <a:off x="5259388" y="6659563"/>
            <a:ext cx="4044950" cy="344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5pPr>
            <a:lvl6pPr marL="25146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6pPr>
            <a:lvl7pPr marL="29718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7pPr>
            <a:lvl8pPr marL="34290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8pPr>
            <a:lvl9pPr marL="38862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9pPr>
          </a:lstStyle>
          <a:p>
            <a:pPr>
              <a:buClrTx/>
              <a:buFontTx/>
              <a:buNone/>
            </a:pPr>
            <a:fld id="{00EF52B3-BF8D-41A5-91DE-CC694AE360C3}" type="slidenum">
              <a:rPr lang="en-US" altLang="et-EE" sz="1200"/>
              <a:pPr>
                <a:buClrTx/>
                <a:buFontTx/>
                <a:buNone/>
              </a:pPr>
              <a:t>40</a:t>
            </a:fld>
            <a:endParaRPr lang="en-US" altLang="et-EE" sz="1200"/>
          </a:p>
        </p:txBody>
      </p:sp>
      <p:sp>
        <p:nvSpPr>
          <p:cNvPr id="189442" name="Rectangle 2"/>
          <p:cNvSpPr txBox="1">
            <a:spLocks noGrp="1" noRot="1" noChangeAspect="1" noChangeArrowheads="1"/>
          </p:cNvSpPr>
          <p:nvPr>
            <p:ph type="sldImg"/>
          </p:nvPr>
        </p:nvSpPr>
        <p:spPr bwMode="auto">
          <a:xfrm>
            <a:off x="2889250" y="523875"/>
            <a:ext cx="3492500" cy="26193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9443" name="Text Box 3"/>
          <p:cNvSpPr txBox="1">
            <a:spLocks noChangeArrowheads="1"/>
          </p:cNvSpPr>
          <p:nvPr/>
        </p:nvSpPr>
        <p:spPr bwMode="auto">
          <a:xfrm>
            <a:off x="927100" y="3317875"/>
            <a:ext cx="7416800" cy="314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spTree>
    <p:extLst>
      <p:ext uri="{BB962C8B-B14F-4D97-AF65-F5344CB8AC3E}">
        <p14:creationId xmlns:p14="http://schemas.microsoft.com/office/powerpoint/2010/main" val="36384944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dt"/>
          </p:nvPr>
        </p:nvSpPr>
        <p:spPr>
          <a:ln/>
        </p:spPr>
        <p:txBody>
          <a:bodyPr/>
          <a:lstStyle/>
          <a:p>
            <a:r>
              <a:rPr lang="et-EE" altLang="et-EE"/>
              <a:t>07.03.11</a:t>
            </a:r>
          </a:p>
        </p:txBody>
      </p:sp>
      <p:sp>
        <p:nvSpPr>
          <p:cNvPr id="5" name="Rectangle 6"/>
          <p:cNvSpPr>
            <a:spLocks noGrp="1" noChangeArrowheads="1"/>
          </p:cNvSpPr>
          <p:nvPr>
            <p:ph type="sldNum"/>
          </p:nvPr>
        </p:nvSpPr>
        <p:spPr>
          <a:ln/>
        </p:spPr>
        <p:txBody>
          <a:bodyPr/>
          <a:lstStyle/>
          <a:p>
            <a:fld id="{BC47CF1C-8C88-4C42-BB0C-0C92F722980E}" type="slidenum">
              <a:rPr lang="et-EE" altLang="et-EE"/>
              <a:pPr/>
              <a:t>41</a:t>
            </a:fld>
            <a:endParaRPr lang="et-EE" altLang="et-EE"/>
          </a:p>
        </p:txBody>
      </p:sp>
      <p:sp>
        <p:nvSpPr>
          <p:cNvPr id="542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ltLang="et-EE"/>
          </a:p>
        </p:txBody>
      </p:sp>
    </p:spTree>
    <p:extLst>
      <p:ext uri="{BB962C8B-B14F-4D97-AF65-F5344CB8AC3E}">
        <p14:creationId xmlns:p14="http://schemas.microsoft.com/office/powerpoint/2010/main" val="14206605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89755919-A656-41CA-9400-AE895943E1D6}" type="slidenum">
              <a:rPr lang="en-US" altLang="et-EE"/>
              <a:pPr/>
              <a:t>42</a:t>
            </a:fld>
            <a:endParaRPr lang="en-US" altLang="et-EE"/>
          </a:p>
        </p:txBody>
      </p:sp>
      <p:sp>
        <p:nvSpPr>
          <p:cNvPr id="190465" name="Text Box 1"/>
          <p:cNvSpPr txBox="1">
            <a:spLocks noChangeArrowheads="1"/>
          </p:cNvSpPr>
          <p:nvPr/>
        </p:nvSpPr>
        <p:spPr bwMode="auto">
          <a:xfrm>
            <a:off x="5259388" y="6659563"/>
            <a:ext cx="4044950" cy="344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5pPr>
            <a:lvl6pPr marL="25146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6pPr>
            <a:lvl7pPr marL="29718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7pPr>
            <a:lvl8pPr marL="34290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8pPr>
            <a:lvl9pPr marL="38862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9pPr>
          </a:lstStyle>
          <a:p>
            <a:pPr>
              <a:buClrTx/>
              <a:buFontTx/>
              <a:buNone/>
            </a:pPr>
            <a:fld id="{78C6F652-69AB-4B00-84E5-9ADE1118D83C}" type="slidenum">
              <a:rPr lang="en-US" altLang="et-EE" sz="1200"/>
              <a:pPr>
                <a:buClrTx/>
                <a:buFontTx/>
                <a:buNone/>
              </a:pPr>
              <a:t>42</a:t>
            </a:fld>
            <a:endParaRPr lang="en-US" altLang="et-EE" sz="1200"/>
          </a:p>
        </p:txBody>
      </p:sp>
      <p:sp>
        <p:nvSpPr>
          <p:cNvPr id="190466" name="Rectangle 2"/>
          <p:cNvSpPr txBox="1">
            <a:spLocks noGrp="1" noRot="1" noChangeAspect="1" noChangeArrowheads="1"/>
          </p:cNvSpPr>
          <p:nvPr>
            <p:ph type="sldImg"/>
          </p:nvPr>
        </p:nvSpPr>
        <p:spPr bwMode="auto">
          <a:xfrm>
            <a:off x="2889250" y="523875"/>
            <a:ext cx="3492500" cy="26193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0467" name="Text Box 3"/>
          <p:cNvSpPr txBox="1">
            <a:spLocks noChangeArrowheads="1"/>
          </p:cNvSpPr>
          <p:nvPr/>
        </p:nvSpPr>
        <p:spPr bwMode="auto">
          <a:xfrm>
            <a:off x="927100" y="3317875"/>
            <a:ext cx="7416800" cy="314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spTree>
    <p:extLst>
      <p:ext uri="{BB962C8B-B14F-4D97-AF65-F5344CB8AC3E}">
        <p14:creationId xmlns:p14="http://schemas.microsoft.com/office/powerpoint/2010/main" val="31448571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E18963D1-A391-4D33-9DB0-4AEE405E89A8}" type="slidenum">
              <a:rPr lang="en-US" altLang="et-EE"/>
              <a:pPr/>
              <a:t>43</a:t>
            </a:fld>
            <a:endParaRPr lang="en-US" altLang="et-EE"/>
          </a:p>
        </p:txBody>
      </p:sp>
      <p:sp>
        <p:nvSpPr>
          <p:cNvPr id="191489" name="Text Box 1"/>
          <p:cNvSpPr txBox="1">
            <a:spLocks noChangeArrowheads="1"/>
          </p:cNvSpPr>
          <p:nvPr/>
        </p:nvSpPr>
        <p:spPr bwMode="auto">
          <a:xfrm>
            <a:off x="5259388" y="6659563"/>
            <a:ext cx="4044950" cy="344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5pPr>
            <a:lvl6pPr marL="25146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6pPr>
            <a:lvl7pPr marL="29718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7pPr>
            <a:lvl8pPr marL="34290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8pPr>
            <a:lvl9pPr marL="38862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9pPr>
          </a:lstStyle>
          <a:p>
            <a:pPr>
              <a:buClrTx/>
              <a:buFontTx/>
              <a:buNone/>
            </a:pPr>
            <a:fld id="{FB135DA8-1FC5-456E-99E9-FCE072758602}" type="slidenum">
              <a:rPr lang="en-US" altLang="et-EE" sz="1200"/>
              <a:pPr>
                <a:buClrTx/>
                <a:buFontTx/>
                <a:buNone/>
              </a:pPr>
              <a:t>43</a:t>
            </a:fld>
            <a:endParaRPr lang="en-US" altLang="et-EE" sz="1200"/>
          </a:p>
        </p:txBody>
      </p:sp>
      <p:sp>
        <p:nvSpPr>
          <p:cNvPr id="191490" name="Rectangle 2"/>
          <p:cNvSpPr txBox="1">
            <a:spLocks noGrp="1" noRot="1" noChangeAspect="1" noChangeArrowheads="1"/>
          </p:cNvSpPr>
          <p:nvPr>
            <p:ph type="sldImg"/>
          </p:nvPr>
        </p:nvSpPr>
        <p:spPr bwMode="auto">
          <a:xfrm>
            <a:off x="2889250" y="523875"/>
            <a:ext cx="3492500" cy="26193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1491" name="Text Box 3"/>
          <p:cNvSpPr txBox="1">
            <a:spLocks noChangeArrowheads="1"/>
          </p:cNvSpPr>
          <p:nvPr/>
        </p:nvSpPr>
        <p:spPr bwMode="auto">
          <a:xfrm>
            <a:off x="927100" y="3317875"/>
            <a:ext cx="7416800" cy="314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spTree>
    <p:extLst>
      <p:ext uri="{BB962C8B-B14F-4D97-AF65-F5344CB8AC3E}">
        <p14:creationId xmlns:p14="http://schemas.microsoft.com/office/powerpoint/2010/main" val="19273760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326466F6-08D1-4B6C-95AE-6ED372B5DDE9}" type="slidenum">
              <a:rPr lang="en-US" altLang="et-EE"/>
              <a:pPr/>
              <a:t>44</a:t>
            </a:fld>
            <a:endParaRPr lang="en-US" altLang="et-EE"/>
          </a:p>
        </p:txBody>
      </p:sp>
      <p:sp>
        <p:nvSpPr>
          <p:cNvPr id="192513" name="Text Box 1"/>
          <p:cNvSpPr txBox="1">
            <a:spLocks noChangeArrowheads="1"/>
          </p:cNvSpPr>
          <p:nvPr/>
        </p:nvSpPr>
        <p:spPr bwMode="auto">
          <a:xfrm>
            <a:off x="5259388" y="6659563"/>
            <a:ext cx="4044950" cy="344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5pPr>
            <a:lvl6pPr marL="25146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6pPr>
            <a:lvl7pPr marL="29718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7pPr>
            <a:lvl8pPr marL="34290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8pPr>
            <a:lvl9pPr marL="38862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9pPr>
          </a:lstStyle>
          <a:p>
            <a:pPr>
              <a:buClrTx/>
              <a:buFontTx/>
              <a:buNone/>
            </a:pPr>
            <a:fld id="{ADE24626-94E5-40AB-BFA4-9F152152ABCD}" type="slidenum">
              <a:rPr lang="en-US" altLang="et-EE" sz="1200"/>
              <a:pPr>
                <a:buClrTx/>
                <a:buFontTx/>
                <a:buNone/>
              </a:pPr>
              <a:t>44</a:t>
            </a:fld>
            <a:endParaRPr lang="en-US" altLang="et-EE" sz="1200"/>
          </a:p>
        </p:txBody>
      </p:sp>
      <p:sp>
        <p:nvSpPr>
          <p:cNvPr id="192514" name="Rectangle 2"/>
          <p:cNvSpPr txBox="1">
            <a:spLocks noGrp="1" noRot="1" noChangeAspect="1" noChangeArrowheads="1"/>
          </p:cNvSpPr>
          <p:nvPr>
            <p:ph type="sldImg"/>
          </p:nvPr>
        </p:nvSpPr>
        <p:spPr bwMode="auto">
          <a:xfrm>
            <a:off x="2889250" y="523875"/>
            <a:ext cx="3492500" cy="26193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2515" name="Text Box 3"/>
          <p:cNvSpPr txBox="1">
            <a:spLocks noChangeArrowheads="1"/>
          </p:cNvSpPr>
          <p:nvPr/>
        </p:nvSpPr>
        <p:spPr bwMode="auto">
          <a:xfrm>
            <a:off x="927100" y="3317875"/>
            <a:ext cx="7416800" cy="314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spTree>
    <p:extLst>
      <p:ext uri="{BB962C8B-B14F-4D97-AF65-F5344CB8AC3E}">
        <p14:creationId xmlns:p14="http://schemas.microsoft.com/office/powerpoint/2010/main" val="11398255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77D1B898-BA1D-4661-A229-5002C97D8B07}" type="slidenum">
              <a:rPr lang="en-US" altLang="et-EE"/>
              <a:pPr/>
              <a:t>45</a:t>
            </a:fld>
            <a:endParaRPr lang="en-US" altLang="et-EE"/>
          </a:p>
        </p:txBody>
      </p:sp>
      <p:sp>
        <p:nvSpPr>
          <p:cNvPr id="193537" name="Text Box 1"/>
          <p:cNvSpPr txBox="1">
            <a:spLocks noChangeArrowheads="1"/>
          </p:cNvSpPr>
          <p:nvPr/>
        </p:nvSpPr>
        <p:spPr bwMode="auto">
          <a:xfrm>
            <a:off x="5259388" y="6659563"/>
            <a:ext cx="4044950" cy="344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5pPr>
            <a:lvl6pPr marL="25146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6pPr>
            <a:lvl7pPr marL="29718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7pPr>
            <a:lvl8pPr marL="34290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8pPr>
            <a:lvl9pPr marL="38862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9pPr>
          </a:lstStyle>
          <a:p>
            <a:pPr>
              <a:buClrTx/>
              <a:buFontTx/>
              <a:buNone/>
            </a:pPr>
            <a:fld id="{6402CB7B-297D-467D-B7A2-0CEB16A8D545}" type="slidenum">
              <a:rPr lang="en-US" altLang="et-EE" sz="1200"/>
              <a:pPr>
                <a:buClrTx/>
                <a:buFontTx/>
                <a:buNone/>
              </a:pPr>
              <a:t>45</a:t>
            </a:fld>
            <a:endParaRPr lang="en-US" altLang="et-EE" sz="1200"/>
          </a:p>
        </p:txBody>
      </p:sp>
      <p:sp>
        <p:nvSpPr>
          <p:cNvPr id="193538" name="Rectangle 2"/>
          <p:cNvSpPr txBox="1">
            <a:spLocks noGrp="1" noRot="1" noChangeAspect="1" noChangeArrowheads="1"/>
          </p:cNvSpPr>
          <p:nvPr>
            <p:ph type="sldImg"/>
          </p:nvPr>
        </p:nvSpPr>
        <p:spPr bwMode="auto">
          <a:xfrm>
            <a:off x="2889250" y="523875"/>
            <a:ext cx="3492500" cy="26193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3539" name="Text Box 3"/>
          <p:cNvSpPr txBox="1">
            <a:spLocks noChangeArrowheads="1"/>
          </p:cNvSpPr>
          <p:nvPr/>
        </p:nvSpPr>
        <p:spPr bwMode="auto">
          <a:xfrm>
            <a:off x="927100" y="3317875"/>
            <a:ext cx="7416800" cy="314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spTree>
    <p:extLst>
      <p:ext uri="{BB962C8B-B14F-4D97-AF65-F5344CB8AC3E}">
        <p14:creationId xmlns:p14="http://schemas.microsoft.com/office/powerpoint/2010/main" val="23241202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F6945AA9-079E-4437-BD94-4AA4DA7080C4}" type="slidenum">
              <a:rPr lang="en-US" altLang="et-EE"/>
              <a:pPr/>
              <a:t>46</a:t>
            </a:fld>
            <a:endParaRPr lang="en-US" altLang="et-EE"/>
          </a:p>
        </p:txBody>
      </p:sp>
      <p:sp>
        <p:nvSpPr>
          <p:cNvPr id="194561" name="Text Box 1"/>
          <p:cNvSpPr txBox="1">
            <a:spLocks noChangeArrowheads="1"/>
          </p:cNvSpPr>
          <p:nvPr/>
        </p:nvSpPr>
        <p:spPr bwMode="auto">
          <a:xfrm>
            <a:off x="5259388" y="6659563"/>
            <a:ext cx="4044950" cy="344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5pPr>
            <a:lvl6pPr marL="25146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6pPr>
            <a:lvl7pPr marL="29718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7pPr>
            <a:lvl8pPr marL="34290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8pPr>
            <a:lvl9pPr marL="38862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9pPr>
          </a:lstStyle>
          <a:p>
            <a:pPr>
              <a:buClrTx/>
              <a:buFontTx/>
              <a:buNone/>
            </a:pPr>
            <a:fld id="{E59F061B-4745-4507-9961-716F994DC231}" type="slidenum">
              <a:rPr lang="en-US" altLang="et-EE" sz="1200"/>
              <a:pPr>
                <a:buClrTx/>
                <a:buFontTx/>
                <a:buNone/>
              </a:pPr>
              <a:t>46</a:t>
            </a:fld>
            <a:endParaRPr lang="en-US" altLang="et-EE" sz="1200"/>
          </a:p>
        </p:txBody>
      </p:sp>
      <p:sp>
        <p:nvSpPr>
          <p:cNvPr id="194562" name="Rectangle 2"/>
          <p:cNvSpPr txBox="1">
            <a:spLocks noGrp="1" noRot="1" noChangeAspect="1" noChangeArrowheads="1"/>
          </p:cNvSpPr>
          <p:nvPr>
            <p:ph type="sldImg"/>
          </p:nvPr>
        </p:nvSpPr>
        <p:spPr bwMode="auto">
          <a:xfrm>
            <a:off x="2889250" y="523875"/>
            <a:ext cx="3492500" cy="26193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563" name="Text Box 3"/>
          <p:cNvSpPr txBox="1">
            <a:spLocks noChangeArrowheads="1"/>
          </p:cNvSpPr>
          <p:nvPr/>
        </p:nvSpPr>
        <p:spPr bwMode="auto">
          <a:xfrm>
            <a:off x="927100" y="3317875"/>
            <a:ext cx="7416800" cy="314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spTree>
    <p:extLst>
      <p:ext uri="{BB962C8B-B14F-4D97-AF65-F5344CB8AC3E}">
        <p14:creationId xmlns:p14="http://schemas.microsoft.com/office/powerpoint/2010/main" val="26966201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C1850D7D-C75A-4AC3-83F9-E2EE9C73C36F}" type="slidenum">
              <a:rPr lang="en-US" altLang="et-EE"/>
              <a:pPr/>
              <a:t>47</a:t>
            </a:fld>
            <a:endParaRPr lang="en-US" altLang="et-EE"/>
          </a:p>
        </p:txBody>
      </p:sp>
      <p:sp>
        <p:nvSpPr>
          <p:cNvPr id="195585" name="Text Box 1"/>
          <p:cNvSpPr txBox="1">
            <a:spLocks noChangeArrowheads="1"/>
          </p:cNvSpPr>
          <p:nvPr/>
        </p:nvSpPr>
        <p:spPr bwMode="auto">
          <a:xfrm>
            <a:off x="5259388" y="6659563"/>
            <a:ext cx="4044950" cy="344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5pPr>
            <a:lvl6pPr marL="25146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6pPr>
            <a:lvl7pPr marL="29718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7pPr>
            <a:lvl8pPr marL="34290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8pPr>
            <a:lvl9pPr marL="38862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9pPr>
          </a:lstStyle>
          <a:p>
            <a:pPr>
              <a:buClrTx/>
              <a:buFontTx/>
              <a:buNone/>
            </a:pPr>
            <a:fld id="{1A4957CC-3FAC-4252-B3F7-004397918016}" type="slidenum">
              <a:rPr lang="en-US" altLang="et-EE" sz="1200"/>
              <a:pPr>
                <a:buClrTx/>
                <a:buFontTx/>
                <a:buNone/>
              </a:pPr>
              <a:t>47</a:t>
            </a:fld>
            <a:endParaRPr lang="en-US" altLang="et-EE" sz="1200"/>
          </a:p>
        </p:txBody>
      </p:sp>
      <p:sp>
        <p:nvSpPr>
          <p:cNvPr id="195586" name="Rectangle 2"/>
          <p:cNvSpPr txBox="1">
            <a:spLocks noGrp="1" noRot="1" noChangeAspect="1" noChangeArrowheads="1"/>
          </p:cNvSpPr>
          <p:nvPr>
            <p:ph type="sldImg"/>
          </p:nvPr>
        </p:nvSpPr>
        <p:spPr bwMode="auto">
          <a:xfrm>
            <a:off x="2889250" y="523875"/>
            <a:ext cx="3492500" cy="26193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5587" name="Text Box 3"/>
          <p:cNvSpPr txBox="1">
            <a:spLocks noChangeArrowheads="1"/>
          </p:cNvSpPr>
          <p:nvPr/>
        </p:nvSpPr>
        <p:spPr bwMode="auto">
          <a:xfrm>
            <a:off x="927100" y="3317875"/>
            <a:ext cx="7416800" cy="314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spTree>
    <p:extLst>
      <p:ext uri="{BB962C8B-B14F-4D97-AF65-F5344CB8AC3E}">
        <p14:creationId xmlns:p14="http://schemas.microsoft.com/office/powerpoint/2010/main" val="18273461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1947B754-2806-48D1-8EBF-9A6423239C18}" type="slidenum">
              <a:rPr lang="en-US" altLang="et-EE"/>
              <a:pPr/>
              <a:t>48</a:t>
            </a:fld>
            <a:endParaRPr lang="en-US" altLang="et-EE"/>
          </a:p>
        </p:txBody>
      </p:sp>
      <p:sp>
        <p:nvSpPr>
          <p:cNvPr id="196609" name="Text Box 1"/>
          <p:cNvSpPr txBox="1">
            <a:spLocks noChangeArrowheads="1"/>
          </p:cNvSpPr>
          <p:nvPr/>
        </p:nvSpPr>
        <p:spPr bwMode="auto">
          <a:xfrm>
            <a:off x="5259388" y="6659563"/>
            <a:ext cx="4044950" cy="344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5pPr>
            <a:lvl6pPr marL="25146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6pPr>
            <a:lvl7pPr marL="29718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7pPr>
            <a:lvl8pPr marL="34290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8pPr>
            <a:lvl9pPr marL="38862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9pPr>
          </a:lstStyle>
          <a:p>
            <a:pPr>
              <a:buClrTx/>
              <a:buFontTx/>
              <a:buNone/>
            </a:pPr>
            <a:fld id="{D8EF2955-EC7A-445D-BB21-EF633013C678}" type="slidenum">
              <a:rPr lang="en-US" altLang="et-EE" sz="1200"/>
              <a:pPr>
                <a:buClrTx/>
                <a:buFontTx/>
                <a:buNone/>
              </a:pPr>
              <a:t>48</a:t>
            </a:fld>
            <a:endParaRPr lang="en-US" altLang="et-EE" sz="1200"/>
          </a:p>
        </p:txBody>
      </p:sp>
      <p:sp>
        <p:nvSpPr>
          <p:cNvPr id="196610" name="Rectangle 2"/>
          <p:cNvSpPr txBox="1">
            <a:spLocks noGrp="1" noRot="1" noChangeAspect="1" noChangeArrowheads="1"/>
          </p:cNvSpPr>
          <p:nvPr>
            <p:ph type="sldImg"/>
          </p:nvPr>
        </p:nvSpPr>
        <p:spPr bwMode="auto">
          <a:xfrm>
            <a:off x="2889250" y="523875"/>
            <a:ext cx="3492500" cy="26193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6611" name="Text Box 3"/>
          <p:cNvSpPr txBox="1">
            <a:spLocks noChangeArrowheads="1"/>
          </p:cNvSpPr>
          <p:nvPr/>
        </p:nvSpPr>
        <p:spPr bwMode="auto">
          <a:xfrm>
            <a:off x="927100" y="3317875"/>
            <a:ext cx="7416800" cy="314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spTree>
    <p:extLst>
      <p:ext uri="{BB962C8B-B14F-4D97-AF65-F5344CB8AC3E}">
        <p14:creationId xmlns:p14="http://schemas.microsoft.com/office/powerpoint/2010/main" val="3555398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dt"/>
          </p:nvPr>
        </p:nvSpPr>
        <p:spPr>
          <a:ln/>
        </p:spPr>
        <p:txBody>
          <a:bodyPr/>
          <a:lstStyle/>
          <a:p>
            <a:r>
              <a:rPr lang="et-EE" altLang="et-EE"/>
              <a:t>07.03.11</a:t>
            </a:r>
          </a:p>
        </p:txBody>
      </p:sp>
      <p:sp>
        <p:nvSpPr>
          <p:cNvPr id="5" name="Rectangle 6"/>
          <p:cNvSpPr>
            <a:spLocks noGrp="1" noChangeArrowheads="1"/>
          </p:cNvSpPr>
          <p:nvPr>
            <p:ph type="sldNum"/>
          </p:nvPr>
        </p:nvSpPr>
        <p:spPr>
          <a:ln/>
        </p:spPr>
        <p:txBody>
          <a:bodyPr/>
          <a:lstStyle/>
          <a:p>
            <a:fld id="{BC47CF1C-8C88-4C42-BB0C-0C92F722980E}" type="slidenum">
              <a:rPr lang="et-EE" altLang="et-EE"/>
              <a:pPr/>
              <a:t>5</a:t>
            </a:fld>
            <a:endParaRPr lang="et-EE" altLang="et-EE"/>
          </a:p>
        </p:txBody>
      </p:sp>
      <p:sp>
        <p:nvSpPr>
          <p:cNvPr id="542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ltLang="et-EE"/>
          </a:p>
        </p:txBody>
      </p:sp>
    </p:spTree>
    <p:extLst>
      <p:ext uri="{BB962C8B-B14F-4D97-AF65-F5344CB8AC3E}">
        <p14:creationId xmlns:p14="http://schemas.microsoft.com/office/powerpoint/2010/main" val="1889036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dt"/>
          </p:nvPr>
        </p:nvSpPr>
        <p:spPr>
          <a:ln/>
        </p:spPr>
        <p:txBody>
          <a:bodyPr/>
          <a:lstStyle/>
          <a:p>
            <a:r>
              <a:rPr lang="et-EE" altLang="et-EE"/>
              <a:t>07.03.11</a:t>
            </a:r>
          </a:p>
        </p:txBody>
      </p:sp>
      <p:sp>
        <p:nvSpPr>
          <p:cNvPr id="5" name="Rectangle 6"/>
          <p:cNvSpPr>
            <a:spLocks noGrp="1" noChangeArrowheads="1"/>
          </p:cNvSpPr>
          <p:nvPr>
            <p:ph type="sldNum"/>
          </p:nvPr>
        </p:nvSpPr>
        <p:spPr>
          <a:ln/>
        </p:spPr>
        <p:txBody>
          <a:bodyPr/>
          <a:lstStyle/>
          <a:p>
            <a:fld id="{BC47CF1C-8C88-4C42-BB0C-0C92F722980E}" type="slidenum">
              <a:rPr lang="et-EE" altLang="et-EE"/>
              <a:pPr/>
              <a:t>6</a:t>
            </a:fld>
            <a:endParaRPr lang="et-EE" altLang="et-EE"/>
          </a:p>
        </p:txBody>
      </p:sp>
      <p:sp>
        <p:nvSpPr>
          <p:cNvPr id="542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ltLang="et-EE"/>
          </a:p>
        </p:txBody>
      </p:sp>
    </p:spTree>
    <p:extLst>
      <p:ext uri="{BB962C8B-B14F-4D97-AF65-F5344CB8AC3E}">
        <p14:creationId xmlns:p14="http://schemas.microsoft.com/office/powerpoint/2010/main" val="2617033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dt"/>
          </p:nvPr>
        </p:nvSpPr>
        <p:spPr>
          <a:ln/>
        </p:spPr>
        <p:txBody>
          <a:bodyPr/>
          <a:lstStyle/>
          <a:p>
            <a:r>
              <a:rPr lang="et-EE" altLang="et-EE"/>
              <a:t>07.03.11</a:t>
            </a:r>
          </a:p>
        </p:txBody>
      </p:sp>
      <p:sp>
        <p:nvSpPr>
          <p:cNvPr id="5" name="Rectangle 6"/>
          <p:cNvSpPr>
            <a:spLocks noGrp="1" noChangeArrowheads="1"/>
          </p:cNvSpPr>
          <p:nvPr>
            <p:ph type="sldNum"/>
          </p:nvPr>
        </p:nvSpPr>
        <p:spPr>
          <a:ln/>
        </p:spPr>
        <p:txBody>
          <a:bodyPr/>
          <a:lstStyle/>
          <a:p>
            <a:fld id="{BC47CF1C-8C88-4C42-BB0C-0C92F722980E}" type="slidenum">
              <a:rPr lang="et-EE" altLang="et-EE"/>
              <a:pPr/>
              <a:t>7</a:t>
            </a:fld>
            <a:endParaRPr lang="et-EE" altLang="et-EE"/>
          </a:p>
        </p:txBody>
      </p:sp>
      <p:sp>
        <p:nvSpPr>
          <p:cNvPr id="542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ltLang="et-EE"/>
          </a:p>
        </p:txBody>
      </p:sp>
    </p:spTree>
    <p:extLst>
      <p:ext uri="{BB962C8B-B14F-4D97-AF65-F5344CB8AC3E}">
        <p14:creationId xmlns:p14="http://schemas.microsoft.com/office/powerpoint/2010/main" val="2894791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dt"/>
          </p:nvPr>
        </p:nvSpPr>
        <p:spPr>
          <a:ln/>
        </p:spPr>
        <p:txBody>
          <a:bodyPr/>
          <a:lstStyle/>
          <a:p>
            <a:r>
              <a:rPr lang="et-EE" altLang="et-EE"/>
              <a:t>07.03.11</a:t>
            </a:r>
          </a:p>
        </p:txBody>
      </p:sp>
      <p:sp>
        <p:nvSpPr>
          <p:cNvPr id="5" name="Rectangle 6"/>
          <p:cNvSpPr>
            <a:spLocks noGrp="1" noChangeArrowheads="1"/>
          </p:cNvSpPr>
          <p:nvPr>
            <p:ph type="sldNum"/>
          </p:nvPr>
        </p:nvSpPr>
        <p:spPr>
          <a:ln/>
        </p:spPr>
        <p:txBody>
          <a:bodyPr/>
          <a:lstStyle/>
          <a:p>
            <a:fld id="{BC47CF1C-8C88-4C42-BB0C-0C92F722980E}" type="slidenum">
              <a:rPr lang="et-EE" altLang="et-EE"/>
              <a:pPr/>
              <a:t>8</a:t>
            </a:fld>
            <a:endParaRPr lang="et-EE" altLang="et-EE"/>
          </a:p>
        </p:txBody>
      </p:sp>
      <p:sp>
        <p:nvSpPr>
          <p:cNvPr id="542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ltLang="et-EE"/>
          </a:p>
        </p:txBody>
      </p:sp>
    </p:spTree>
    <p:extLst>
      <p:ext uri="{BB962C8B-B14F-4D97-AF65-F5344CB8AC3E}">
        <p14:creationId xmlns:p14="http://schemas.microsoft.com/office/powerpoint/2010/main" val="1520360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dt"/>
          </p:nvPr>
        </p:nvSpPr>
        <p:spPr>
          <a:ln/>
        </p:spPr>
        <p:txBody>
          <a:bodyPr/>
          <a:lstStyle/>
          <a:p>
            <a:r>
              <a:rPr lang="et-EE" altLang="et-EE"/>
              <a:t>07.03.11</a:t>
            </a:r>
          </a:p>
        </p:txBody>
      </p:sp>
      <p:sp>
        <p:nvSpPr>
          <p:cNvPr id="5" name="Rectangle 6"/>
          <p:cNvSpPr>
            <a:spLocks noGrp="1" noChangeArrowheads="1"/>
          </p:cNvSpPr>
          <p:nvPr>
            <p:ph type="sldNum"/>
          </p:nvPr>
        </p:nvSpPr>
        <p:spPr>
          <a:ln/>
        </p:spPr>
        <p:txBody>
          <a:bodyPr/>
          <a:lstStyle/>
          <a:p>
            <a:fld id="{BC47CF1C-8C88-4C42-BB0C-0C92F722980E}" type="slidenum">
              <a:rPr lang="et-EE" altLang="et-EE"/>
              <a:pPr/>
              <a:t>9</a:t>
            </a:fld>
            <a:endParaRPr lang="et-EE" altLang="et-EE"/>
          </a:p>
        </p:txBody>
      </p:sp>
      <p:sp>
        <p:nvSpPr>
          <p:cNvPr id="542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ltLang="et-EE"/>
          </a:p>
        </p:txBody>
      </p:sp>
    </p:spTree>
    <p:extLst>
      <p:ext uri="{BB962C8B-B14F-4D97-AF65-F5344CB8AC3E}">
        <p14:creationId xmlns:p14="http://schemas.microsoft.com/office/powerpoint/2010/main" val="3305944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lvl1pPr>
              <a:defRPr/>
            </a:lvl1pPr>
          </a:lstStyle>
          <a:p>
            <a:fld id="{A3415450-0E16-4C23-9957-E399BE746E4B}" type="slidenum">
              <a:rPr lang="en-GB" altLang="et-EE"/>
              <a:pPr/>
              <a:t>‹#›</a:t>
            </a:fld>
            <a:endParaRPr lang="en-GB" altLang="et-EE"/>
          </a:p>
        </p:txBody>
      </p:sp>
    </p:spTree>
    <p:extLst>
      <p:ext uri="{BB962C8B-B14F-4D97-AF65-F5344CB8AC3E}">
        <p14:creationId xmlns:p14="http://schemas.microsoft.com/office/powerpoint/2010/main" val="2430267021"/>
      </p:ext>
    </p:extLst>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extLst>
      <p:ext uri="{BB962C8B-B14F-4D97-AF65-F5344CB8AC3E}">
        <p14:creationId xmlns:p14="http://schemas.microsoft.com/office/powerpoint/2010/main" val="245598358"/>
      </p:ext>
    </p:extLst>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8013" cy="1141412"/>
          </a:xfrm>
        </p:spPr>
        <p:txBody>
          <a:bodyPr/>
          <a:lstStyle/>
          <a:p>
            <a:r>
              <a:rPr lang="en-US" smtClean="0"/>
              <a:t>Click to edit Master title style</a:t>
            </a:r>
            <a:endParaRPr lang="et-EE"/>
          </a:p>
        </p:txBody>
      </p:sp>
      <p:sp>
        <p:nvSpPr>
          <p:cNvPr id="3" name="Content Placeholder 2"/>
          <p:cNvSpPr>
            <a:spLocks noGrp="1"/>
          </p:cNvSpPr>
          <p:nvPr>
            <p:ph sz="quarter" idx="1"/>
          </p:nvPr>
        </p:nvSpPr>
        <p:spPr>
          <a:xfrm>
            <a:off x="457200" y="1604963"/>
            <a:ext cx="4037013" cy="2185987"/>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t-EE" dirty="0"/>
          </a:p>
        </p:txBody>
      </p:sp>
      <p:sp>
        <p:nvSpPr>
          <p:cNvPr id="4" name="Content Placeholder 3"/>
          <p:cNvSpPr>
            <a:spLocks noGrp="1"/>
          </p:cNvSpPr>
          <p:nvPr>
            <p:ph sz="quarter" idx="2"/>
          </p:nvPr>
        </p:nvSpPr>
        <p:spPr>
          <a:xfrm>
            <a:off x="4646613" y="1604963"/>
            <a:ext cx="4038600" cy="21859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Content Placeholder 4"/>
          <p:cNvSpPr>
            <a:spLocks noGrp="1"/>
          </p:cNvSpPr>
          <p:nvPr>
            <p:ph sz="quarter" idx="3"/>
          </p:nvPr>
        </p:nvSpPr>
        <p:spPr>
          <a:xfrm>
            <a:off x="457200" y="3943350"/>
            <a:ext cx="4037013" cy="21859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6" name="Content Placeholder 5"/>
          <p:cNvSpPr>
            <a:spLocks noGrp="1"/>
          </p:cNvSpPr>
          <p:nvPr>
            <p:ph sz="quarter" idx="4"/>
          </p:nvPr>
        </p:nvSpPr>
        <p:spPr>
          <a:xfrm>
            <a:off x="4646613" y="3943350"/>
            <a:ext cx="4038600" cy="21859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7" name="Date Placeholder 6"/>
          <p:cNvSpPr>
            <a:spLocks noGrp="1"/>
          </p:cNvSpPr>
          <p:nvPr>
            <p:ph type="dt" idx="10"/>
          </p:nvPr>
        </p:nvSpPr>
        <p:spPr>
          <a:xfrm>
            <a:off x="457200" y="6356350"/>
            <a:ext cx="2132013" cy="363538"/>
          </a:xfrm>
        </p:spPr>
        <p:txBody>
          <a:bodyPr/>
          <a:lstStyle>
            <a:lvl1pPr>
              <a:defRPr/>
            </a:lvl1pPr>
          </a:lstStyle>
          <a:p>
            <a:r>
              <a:rPr lang="et-EE" altLang="et-EE"/>
              <a:t>07.03.11</a:t>
            </a:r>
          </a:p>
        </p:txBody>
      </p:sp>
      <p:sp>
        <p:nvSpPr>
          <p:cNvPr id="8" name="Slide Number Placeholder 7"/>
          <p:cNvSpPr>
            <a:spLocks noGrp="1"/>
          </p:cNvSpPr>
          <p:nvPr>
            <p:ph type="sldNum" idx="11"/>
          </p:nvPr>
        </p:nvSpPr>
        <p:spPr>
          <a:xfrm>
            <a:off x="6553200" y="6356350"/>
            <a:ext cx="2132013" cy="363538"/>
          </a:xfrm>
        </p:spPr>
        <p:txBody>
          <a:bodyPr/>
          <a:lstStyle>
            <a:lvl1pPr>
              <a:defRPr/>
            </a:lvl1pPr>
          </a:lstStyle>
          <a:p>
            <a:fld id="{F246B875-6292-450C-A0B4-B09817D011AF}" type="slidenum">
              <a:rPr lang="et-EE" altLang="et-EE"/>
              <a:pPr/>
              <a:t>‹#›</a:t>
            </a:fld>
            <a:endParaRPr lang="et-EE" altLang="et-EE"/>
          </a:p>
        </p:txBody>
      </p:sp>
    </p:spTree>
    <p:extLst>
      <p:ext uri="{BB962C8B-B14F-4D97-AF65-F5344CB8AC3E}">
        <p14:creationId xmlns:p14="http://schemas.microsoft.com/office/powerpoint/2010/main" val="2114956887"/>
      </p:ext>
    </p:extLst>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92150" y="403225"/>
            <a:ext cx="7772400" cy="442913"/>
          </a:xfrm>
        </p:spPr>
        <p:txBody>
          <a:bodyPr/>
          <a:lstStyle/>
          <a:p>
            <a:r>
              <a:rPr lang="en-US" smtClean="0"/>
              <a:t>Click to edit Master title style</a:t>
            </a:r>
            <a:endParaRPr lang="et-EE"/>
          </a:p>
        </p:txBody>
      </p:sp>
      <p:sp>
        <p:nvSpPr>
          <p:cNvPr id="3" name="Table Placeholder 2"/>
          <p:cNvSpPr>
            <a:spLocks noGrp="1"/>
          </p:cNvSpPr>
          <p:nvPr>
            <p:ph type="tbl" idx="1"/>
          </p:nvPr>
        </p:nvSpPr>
        <p:spPr>
          <a:xfrm>
            <a:off x="685800" y="1219200"/>
            <a:ext cx="7770813" cy="4646613"/>
          </a:xfrm>
        </p:spPr>
        <p:txBody>
          <a:bodyPr/>
          <a:lstStyle/>
          <a:p>
            <a:endParaRPr lang="et-EE"/>
          </a:p>
        </p:txBody>
      </p:sp>
      <p:sp>
        <p:nvSpPr>
          <p:cNvPr id="4" name="Slide Number Placeholder 3"/>
          <p:cNvSpPr>
            <a:spLocks noGrp="1"/>
          </p:cNvSpPr>
          <p:nvPr>
            <p:ph type="sldNum" idx="10"/>
          </p:nvPr>
        </p:nvSpPr>
        <p:spPr>
          <a:xfrm>
            <a:off x="8243888" y="6388100"/>
            <a:ext cx="552450" cy="333375"/>
          </a:xfrm>
        </p:spPr>
        <p:txBody>
          <a:bodyPr/>
          <a:lstStyle>
            <a:lvl1pPr>
              <a:defRPr/>
            </a:lvl1pPr>
          </a:lstStyle>
          <a:p>
            <a:fld id="{B6C2B07D-43FF-42AA-BADB-CC99FC031CC6}" type="slidenum">
              <a:rPr lang="en-US" altLang="et-EE"/>
              <a:pPr/>
              <a:t>‹#›</a:t>
            </a:fld>
            <a:endParaRPr lang="en-US" altLang="et-EE"/>
          </a:p>
        </p:txBody>
      </p:sp>
    </p:spTree>
    <p:extLst>
      <p:ext uri="{BB962C8B-B14F-4D97-AF65-F5344CB8AC3E}">
        <p14:creationId xmlns:p14="http://schemas.microsoft.com/office/powerpoint/2010/main" val="580898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Slide Number Placeholder 2"/>
          <p:cNvSpPr>
            <a:spLocks noGrp="1"/>
          </p:cNvSpPr>
          <p:nvPr>
            <p:ph type="sldNum" idx="10"/>
          </p:nvPr>
        </p:nvSpPr>
        <p:spPr/>
        <p:txBody>
          <a:bodyPr/>
          <a:lstStyle>
            <a:lvl1pPr>
              <a:defRPr/>
            </a:lvl1pPr>
          </a:lstStyle>
          <a:p>
            <a:fld id="{D52B8165-75B6-439D-AA05-499B11807830}" type="slidenum">
              <a:rPr lang="en-US" altLang="et-EE"/>
              <a:pPr/>
              <a:t>‹#›</a:t>
            </a:fld>
            <a:endParaRPr lang="en-US" altLang="et-EE"/>
          </a:p>
        </p:txBody>
      </p:sp>
    </p:spTree>
    <p:extLst>
      <p:ext uri="{BB962C8B-B14F-4D97-AF65-F5344CB8AC3E}">
        <p14:creationId xmlns:p14="http://schemas.microsoft.com/office/powerpoint/2010/main" val="2614613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09600"/>
            <a:ext cx="7769225"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t-EE" dirty="0" smtClean="0"/>
              <a:t>Click to edit the title text format</a:t>
            </a:r>
          </a:p>
        </p:txBody>
      </p:sp>
      <p:sp>
        <p:nvSpPr>
          <p:cNvPr id="1026" name="Rectangle 2"/>
          <p:cNvSpPr>
            <a:spLocks noGrp="1" noChangeArrowheads="1"/>
          </p:cNvSpPr>
          <p:nvPr>
            <p:ph type="body" idx="1"/>
          </p:nvPr>
        </p:nvSpPr>
        <p:spPr bwMode="auto">
          <a:xfrm>
            <a:off x="685800" y="1981200"/>
            <a:ext cx="77692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t-EE" dirty="0" smtClean="0"/>
              <a:t>Click to edit the outline text format</a:t>
            </a:r>
          </a:p>
          <a:p>
            <a:pPr lvl="1"/>
            <a:r>
              <a:rPr lang="en-GB" altLang="et-EE" dirty="0" smtClean="0"/>
              <a:t>Second Outline Level</a:t>
            </a:r>
          </a:p>
          <a:p>
            <a:pPr lvl="2"/>
            <a:r>
              <a:rPr lang="en-GB" altLang="et-EE" dirty="0" smtClean="0"/>
              <a:t>Third Outline Level</a:t>
            </a:r>
          </a:p>
          <a:p>
            <a:pPr lvl="3"/>
            <a:r>
              <a:rPr lang="en-GB" altLang="et-EE" dirty="0" smtClean="0"/>
              <a:t>Fourth Outline Level</a:t>
            </a:r>
          </a:p>
          <a:p>
            <a:pPr lvl="4"/>
            <a:r>
              <a:rPr lang="en-GB" altLang="et-EE" dirty="0" smtClean="0"/>
              <a:t>Fifth Outline Level</a:t>
            </a:r>
          </a:p>
          <a:p>
            <a:pPr lvl="4"/>
            <a:r>
              <a:rPr lang="en-GB" altLang="et-EE" dirty="0" smtClean="0"/>
              <a:t>Sixth Outline Level</a:t>
            </a:r>
          </a:p>
          <a:p>
            <a:pPr lvl="4"/>
            <a:r>
              <a:rPr lang="en-GB" altLang="et-EE" dirty="0" smtClean="0"/>
              <a:t>Seventh Outline Level</a:t>
            </a:r>
          </a:p>
        </p:txBody>
      </p:sp>
      <p:sp>
        <p:nvSpPr>
          <p:cNvPr id="1027" name="Text Box 3"/>
          <p:cNvSpPr txBox="1">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sp>
        <p:nvSpPr>
          <p:cNvPr id="1028" name="Text Box 4"/>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sp>
        <p:nvSpPr>
          <p:cNvPr id="1029" name="Rectangle 5"/>
          <p:cNvSpPr>
            <a:spLocks noGrp="1" noChangeArrowheads="1"/>
          </p:cNvSpPr>
          <p:nvPr>
            <p:ph type="sldNum"/>
          </p:nvPr>
        </p:nvSpPr>
        <p:spPr bwMode="auto">
          <a:xfrm>
            <a:off x="6553200" y="6248400"/>
            <a:ext cx="19018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defRPr>
            </a:lvl1pPr>
          </a:lstStyle>
          <a:p>
            <a:fld id="{3DD7E63A-2050-4C23-9B04-8BD05D72B3F1}" type="slidenum">
              <a:rPr lang="en-GB" altLang="et-EE"/>
              <a:pPr/>
              <a:t>‹#›</a:t>
            </a:fld>
            <a:endParaRPr lang="en-GB" altLang="et-EE"/>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Lst>
  <p:transition spd="med"/>
  <p:timing>
    <p:tnLst>
      <p:par>
        <p:cTn id="1" dur="indefinite" restart="never" nodeType="tmRoot"/>
      </p:par>
    </p:tnLst>
  </p:timing>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Droid Sans Fallback" charset="0"/>
        </a:defRPr>
      </a:lvl2pPr>
      <a:lvl3pPr marL="1143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Droid Sans Fallback" charset="0"/>
        </a:defRPr>
      </a:lvl3pPr>
      <a:lvl4pPr marL="1600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Droid Sans Fallback" charset="0"/>
        </a:defRPr>
      </a:lvl4pPr>
      <a:lvl5pPr marL="20574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Droid Sans Fallback" charset="0"/>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Droid Sans Fallback" charset="0"/>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Droid Sans Fallback" charset="0"/>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Droid Sans Fallback" charset="0"/>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Droid Sans Fallback"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6.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720725" y="900113"/>
            <a:ext cx="7764463" cy="3827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SimSun" panose="02010600030101010101" pitchFamily="2"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SimSun" panose="02010600030101010101" pitchFamily="2"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SimSun" panose="02010600030101010101" pitchFamily="2"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SimSun" panose="02010600030101010101" pitchFamily="2"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SimSun" panose="02010600030101010101" pitchFamily="2" charset="-122"/>
              </a:defRPr>
            </a:lvl9pPr>
          </a:lstStyle>
          <a:p>
            <a:pPr algn="ctr">
              <a:lnSpc>
                <a:spcPct val="100000"/>
              </a:lnSpc>
            </a:pPr>
            <a:endParaRPr lang="et-EE" altLang="et-EE" sz="4400" dirty="0" smtClean="0"/>
          </a:p>
          <a:p>
            <a:pPr algn="ctr">
              <a:lnSpc>
                <a:spcPct val="100000"/>
              </a:lnSpc>
            </a:pPr>
            <a:r>
              <a:rPr lang="en-US" altLang="et-EE" sz="4400" dirty="0" smtClean="0"/>
              <a:t>Knowledge </a:t>
            </a:r>
            <a:r>
              <a:rPr lang="en-US" altLang="et-EE" sz="4400" dirty="0"/>
              <a:t>representation</a:t>
            </a:r>
            <a:br>
              <a:rPr lang="en-US" altLang="et-EE" sz="4400" dirty="0"/>
            </a:br>
            <a:r>
              <a:rPr lang="en-US" altLang="et-EE" sz="4400" dirty="0"/>
              <a:t/>
            </a:r>
            <a:br>
              <a:rPr lang="en-US" altLang="et-EE" sz="4400" dirty="0"/>
            </a:br>
            <a:r>
              <a:rPr lang="en-US" altLang="et-EE" sz="4400" dirty="0"/>
              <a:t>lecture </a:t>
            </a:r>
            <a:r>
              <a:rPr lang="et-EE" altLang="et-EE" sz="4400" dirty="0"/>
              <a:t>7</a:t>
            </a:r>
            <a:r>
              <a:rPr lang="en-US" altLang="et-EE" sz="4400" dirty="0"/>
              <a:t/>
            </a:r>
            <a:br>
              <a:rPr lang="en-US" altLang="et-EE" sz="4400" dirty="0"/>
            </a:br>
            <a:r>
              <a:rPr lang="en-US" altLang="et-EE" sz="4400" dirty="0"/>
              <a:t/>
            </a:r>
            <a:br>
              <a:rPr lang="en-US" altLang="et-EE" sz="4400" dirty="0"/>
            </a:br>
            <a:r>
              <a:rPr lang="et-EE" altLang="et-EE" sz="4400" dirty="0" smtClean="0"/>
              <a:t>Some applications</a:t>
            </a:r>
            <a:endParaRPr lang="et-EE" altLang="et-EE" sz="4400" dirty="0" smtClean="0"/>
          </a:p>
          <a:p>
            <a:pPr algn="ctr">
              <a:lnSpc>
                <a:spcPct val="100000"/>
              </a:lnSpc>
            </a:pPr>
            <a:r>
              <a:rPr lang="et-EE" altLang="et-EE" sz="4400" dirty="0" smtClean="0">
                <a:latin typeface="Calibri" panose="020F0502020204030204" pitchFamily="34" charset="0"/>
              </a:rPr>
              <a:t>of first order provers</a:t>
            </a:r>
          </a:p>
          <a:p>
            <a:pPr algn="ctr">
              <a:lnSpc>
                <a:spcPct val="100000"/>
              </a:lnSpc>
            </a:pPr>
            <a:endParaRPr lang="et-EE" altLang="et-EE" sz="4400" dirty="0" smtClean="0">
              <a:latin typeface="Calibri" panose="020F0502020204030204" pitchFamily="34" charset="0"/>
            </a:endParaRPr>
          </a:p>
          <a:p>
            <a:pPr algn="ctr">
              <a:lnSpc>
                <a:spcPct val="100000"/>
              </a:lnSpc>
            </a:pPr>
            <a:r>
              <a:rPr lang="et-EE" altLang="et-EE" sz="3200" dirty="0">
                <a:latin typeface="Calibri" panose="020F0502020204030204" pitchFamily="34" charset="0"/>
              </a:rPr>
              <a:t>https://i.redd.it/4i4uv8qsh7yz.gif</a:t>
            </a:r>
            <a:r>
              <a:rPr lang="et-EE" altLang="et-EE" sz="4400" dirty="0">
                <a:latin typeface="Calibri" panose="020F0502020204030204" pitchFamily="34" charset="0"/>
              </a:rPr>
              <a:t/>
            </a:r>
            <a:br>
              <a:rPr lang="et-EE" altLang="et-EE" sz="4400" dirty="0">
                <a:latin typeface="Calibri" panose="020F0502020204030204" pitchFamily="34" charset="0"/>
              </a:rPr>
            </a:br>
            <a:endParaRPr lang="et-EE" altLang="et-EE" sz="4400" dirty="0">
              <a:latin typeface="Calibri" panose="020F0502020204030204" pitchFamily="34" charset="0"/>
            </a:endParaRPr>
          </a:p>
        </p:txBody>
      </p:sp>
      <p:sp>
        <p:nvSpPr>
          <p:cNvPr id="15362" name="Text Box 2"/>
          <p:cNvSpPr txBox="1">
            <a:spLocks noChangeArrowheads="1"/>
          </p:cNvSpPr>
          <p:nvPr/>
        </p:nvSpPr>
        <p:spPr bwMode="auto">
          <a:xfrm>
            <a:off x="1339850" y="4906963"/>
            <a:ext cx="64008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1"/>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SimSun" panose="02010600030101010101" pitchFamily="2" charset="-122"/>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SimSun" panose="02010600030101010101" pitchFamily="2" charset="-122"/>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SimSun" panose="02010600030101010101" pitchFamily="2" charset="-122"/>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SimSun" panose="02010600030101010101" pitchFamily="2" charset="-122"/>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SimSun" panose="02010600030101010101" pitchFamily="2" charset="-122"/>
              </a:defRPr>
            </a:lvl9pPr>
          </a:lstStyle>
          <a:p>
            <a:pPr algn="ctr" hangingPunct="1">
              <a:lnSpc>
                <a:spcPct val="100000"/>
              </a:lnSpc>
              <a:spcBef>
                <a:spcPts val="800"/>
              </a:spcBef>
            </a:pPr>
            <a:endParaRPr lang="et-EE" altLang="et-EE" sz="3200" dirty="0" smtClean="0">
              <a:solidFill>
                <a:srgbClr val="898989"/>
              </a:solidFill>
              <a:latin typeface="Calibri" panose="020F0502020204030204" pitchFamily="34" charset="0"/>
            </a:endParaRPr>
          </a:p>
          <a:p>
            <a:pPr algn="ctr" hangingPunct="1">
              <a:lnSpc>
                <a:spcPct val="100000"/>
              </a:lnSpc>
              <a:spcBef>
                <a:spcPts val="800"/>
              </a:spcBef>
            </a:pPr>
            <a:r>
              <a:rPr lang="et-EE" altLang="et-EE" sz="3200" dirty="0" smtClean="0">
                <a:solidFill>
                  <a:srgbClr val="898989"/>
                </a:solidFill>
                <a:latin typeface="Calibri" panose="020F0502020204030204" pitchFamily="34" charset="0"/>
              </a:rPr>
              <a:t>Tanel </a:t>
            </a:r>
            <a:r>
              <a:rPr lang="et-EE" altLang="et-EE" sz="3200" dirty="0">
                <a:solidFill>
                  <a:srgbClr val="898989"/>
                </a:solidFill>
                <a:latin typeface="Calibri" panose="020F0502020204030204" pitchFamily="34" charset="0"/>
              </a:rPr>
              <a:t>Tammet</a:t>
            </a:r>
          </a:p>
          <a:p>
            <a:pPr algn="ctr" hangingPunct="1">
              <a:lnSpc>
                <a:spcPct val="100000"/>
              </a:lnSpc>
              <a:spcBef>
                <a:spcPts val="800"/>
              </a:spcBef>
            </a:pPr>
            <a:r>
              <a:rPr lang="et-EE" altLang="et-EE" sz="3200" dirty="0">
                <a:solidFill>
                  <a:srgbClr val="898989"/>
                </a:solidFill>
                <a:latin typeface="Calibri" panose="020F0502020204030204" pitchFamily="34" charset="0"/>
              </a:rPr>
              <a:t>TTU</a:t>
            </a:r>
          </a:p>
        </p:txBody>
      </p:sp>
    </p:spTree>
    <p:extLst>
      <p:ext uri="{BB962C8B-B14F-4D97-AF65-F5344CB8AC3E}">
        <p14:creationId xmlns:p14="http://schemas.microsoft.com/office/powerpoint/2010/main" val="30772551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Rectangle 1"/>
          <p:cNvSpPr>
            <a:spLocks noGrp="1" noChangeArrowheads="1"/>
          </p:cNvSpPr>
          <p:nvPr>
            <p:ph type="title" idx="4294967295"/>
          </p:nvPr>
        </p:nvSpPr>
        <p:spPr>
          <a:xfrm>
            <a:off x="457200" y="274638"/>
            <a:ext cx="8229600" cy="1143000"/>
          </a:xfrm>
          <a:ln/>
        </p:spPr>
        <p:txBody>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t-EE" altLang="et-EE" dirty="0" smtClean="0">
                <a:latin typeface="Calibri" panose="020F0502020204030204" pitchFamily="34" charset="0"/>
              </a:rPr>
              <a:t>First order logic and learning?</a:t>
            </a:r>
            <a:endParaRPr lang="et-EE" altLang="et-EE" dirty="0">
              <a:latin typeface="Calibri" panose="020F0502020204030204" pitchFamily="34" charset="0"/>
            </a:endParaRPr>
          </a:p>
        </p:txBody>
      </p:sp>
      <p:sp>
        <p:nvSpPr>
          <p:cNvPr id="33794"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9pPr>
          </a:lstStyle>
          <a:p>
            <a:pPr hangingPunct="1">
              <a:lnSpc>
                <a:spcPct val="80000"/>
              </a:lnSpc>
              <a:spcBef>
                <a:spcPts val="200"/>
              </a:spcBef>
              <a:buClrTx/>
              <a:buSzPct val="45000"/>
              <a:buFontTx/>
              <a:buNone/>
            </a:pPr>
            <a:endParaRPr lang="et-EE" altLang="et-EE" sz="2200" dirty="0" smtClean="0">
              <a:latin typeface="Calibri" panose="020F0502020204030204" pitchFamily="34" charset="0"/>
            </a:endParaRPr>
          </a:p>
          <a:p>
            <a:pPr hangingPunct="1">
              <a:lnSpc>
                <a:spcPct val="80000"/>
              </a:lnSpc>
              <a:spcBef>
                <a:spcPts val="200"/>
              </a:spcBef>
              <a:buClrTx/>
              <a:buSzPct val="45000"/>
              <a:buFontTx/>
              <a:buNone/>
            </a:pPr>
            <a:r>
              <a:rPr lang="et-EE" altLang="et-EE" sz="2200" dirty="0" smtClean="0">
                <a:latin typeface="Calibri" panose="020F0502020204030204" pitchFamily="34" charset="0"/>
              </a:rPr>
              <a:t>a</a:t>
            </a:r>
            <a:endParaRPr lang="et-EE" altLang="et-EE" dirty="0" smtClean="0">
              <a:latin typeface="Calibri" panose="020F0502020204030204" pitchFamily="34" charset="0"/>
            </a:endParaRPr>
          </a:p>
          <a:p>
            <a:pPr hangingPunct="1">
              <a:lnSpc>
                <a:spcPct val="80000"/>
              </a:lnSpc>
              <a:spcBef>
                <a:spcPts val="200"/>
              </a:spcBef>
              <a:buClrTx/>
              <a:buSzTx/>
              <a:buFontTx/>
              <a:buNone/>
            </a:pPr>
            <a:endParaRPr lang="et-EE" altLang="et-EE" dirty="0" smtClean="0">
              <a:latin typeface="Calibri" panose="020F0502020204030204" pitchFamily="34" charset="0"/>
            </a:endParaRPr>
          </a:p>
          <a:p>
            <a:pPr hangingPunct="1">
              <a:lnSpc>
                <a:spcPct val="80000"/>
              </a:lnSpc>
              <a:spcBef>
                <a:spcPts val="200"/>
              </a:spcBef>
              <a:buClrTx/>
              <a:buSzTx/>
              <a:buFontTx/>
              <a:buNone/>
            </a:pPr>
            <a:endParaRPr lang="et-EE" altLang="et-EE" sz="2200" dirty="0" smtClean="0">
              <a:latin typeface="Calibri" panose="020F0502020204030204" pitchFamily="34" charset="0"/>
            </a:endParaRPr>
          </a:p>
          <a:p>
            <a:pPr hangingPunct="1">
              <a:lnSpc>
                <a:spcPct val="80000"/>
              </a:lnSpc>
              <a:spcBef>
                <a:spcPts val="200"/>
              </a:spcBef>
              <a:buClrTx/>
              <a:buSzTx/>
              <a:buFontTx/>
              <a:buNone/>
            </a:pPr>
            <a:endParaRPr lang="et-EE" altLang="et-EE" sz="2200" dirty="0" smtClean="0">
              <a:latin typeface="Calibri" panose="020F0502020204030204" pitchFamily="34" charset="0"/>
            </a:endParaRPr>
          </a:p>
          <a:p>
            <a:pPr hangingPunct="1">
              <a:lnSpc>
                <a:spcPct val="80000"/>
              </a:lnSpc>
              <a:spcBef>
                <a:spcPts val="200"/>
              </a:spcBef>
              <a:buClrTx/>
              <a:buSzTx/>
              <a:buFontTx/>
              <a:buNone/>
            </a:pPr>
            <a:endParaRPr lang="et-EE" altLang="et-EE" sz="2200" dirty="0">
              <a:latin typeface="Calibri" panose="020F0502020204030204" pitchFamily="34" charset="0"/>
            </a:endParaRPr>
          </a:p>
          <a:p>
            <a:pPr hangingPunct="1">
              <a:lnSpc>
                <a:spcPct val="80000"/>
              </a:lnSpc>
              <a:spcBef>
                <a:spcPts val="200"/>
              </a:spcBef>
              <a:buClrTx/>
              <a:buSzTx/>
              <a:buFontTx/>
              <a:buNone/>
            </a:pPr>
            <a:endParaRPr lang="et-EE" altLang="et-EE" sz="2200" dirty="0">
              <a:latin typeface="Calibri" panose="020F0502020204030204" pitchFamily="34" charset="0"/>
            </a:endParaRPr>
          </a:p>
          <a:p>
            <a:pPr hangingPunct="1">
              <a:lnSpc>
                <a:spcPct val="80000"/>
              </a:lnSpc>
              <a:spcBef>
                <a:spcPts val="200"/>
              </a:spcBef>
              <a:buClrTx/>
              <a:buSzTx/>
              <a:buFontTx/>
              <a:buNone/>
            </a:pPr>
            <a:r>
              <a:rPr lang="et-EE" altLang="et-EE" sz="2200" dirty="0">
                <a:latin typeface="Calibri" panose="020F0502020204030204" pitchFamily="34" charset="0"/>
              </a:rPr>
              <a:t>  </a:t>
            </a:r>
          </a:p>
          <a:p>
            <a:pPr hangingPunct="1">
              <a:lnSpc>
                <a:spcPct val="80000"/>
              </a:lnSpc>
              <a:spcBef>
                <a:spcPts val="200"/>
              </a:spcBef>
              <a:buClrTx/>
              <a:buSzPct val="45000"/>
              <a:buFontTx/>
              <a:buNone/>
            </a:pPr>
            <a:endParaRPr lang="et-EE" altLang="et-EE" sz="2200" dirty="0">
              <a:latin typeface="Calibri" panose="020F0502020204030204" pitchFamily="34" charset="0"/>
            </a:endParaRPr>
          </a:p>
        </p:txBody>
      </p:sp>
      <p:pic>
        <p:nvPicPr>
          <p:cNvPr id="3" name="Picture 2"/>
          <p:cNvPicPr>
            <a:picLocks noChangeAspect="1"/>
          </p:cNvPicPr>
          <p:nvPr/>
        </p:nvPicPr>
        <p:blipFill>
          <a:blip r:embed="rId3"/>
          <a:stretch>
            <a:fillRect/>
          </a:stretch>
        </p:blipFill>
        <p:spPr>
          <a:xfrm>
            <a:off x="0" y="0"/>
            <a:ext cx="9144000" cy="6632844"/>
          </a:xfrm>
          <a:prstGeom prst="rect">
            <a:avLst/>
          </a:prstGeom>
        </p:spPr>
      </p:pic>
    </p:spTree>
    <p:extLst>
      <p:ext uri="{BB962C8B-B14F-4D97-AF65-F5344CB8AC3E}">
        <p14:creationId xmlns:p14="http://schemas.microsoft.com/office/powerpoint/2010/main" val="30925183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Rectangle 1"/>
          <p:cNvSpPr>
            <a:spLocks noGrp="1" noChangeArrowheads="1"/>
          </p:cNvSpPr>
          <p:nvPr>
            <p:ph type="title" idx="4294967295"/>
          </p:nvPr>
        </p:nvSpPr>
        <p:spPr>
          <a:xfrm>
            <a:off x="457200" y="274638"/>
            <a:ext cx="8229600" cy="1143000"/>
          </a:xfrm>
          <a:ln/>
        </p:spPr>
        <p:txBody>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t-EE" altLang="et-EE" dirty="0" smtClean="0">
                <a:latin typeface="Calibri" panose="020F0502020204030204" pitchFamily="34" charset="0"/>
              </a:rPr>
              <a:t>Realities</a:t>
            </a:r>
            <a:endParaRPr lang="et-EE" altLang="et-EE" dirty="0">
              <a:latin typeface="Calibri" panose="020F0502020204030204" pitchFamily="34" charset="0"/>
            </a:endParaRPr>
          </a:p>
        </p:txBody>
      </p:sp>
      <p:sp>
        <p:nvSpPr>
          <p:cNvPr id="33794"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9pPr>
          </a:lstStyle>
          <a:p>
            <a:pPr hangingPunct="1">
              <a:lnSpc>
                <a:spcPct val="80000"/>
              </a:lnSpc>
              <a:spcBef>
                <a:spcPts val="200"/>
              </a:spcBef>
              <a:buClrTx/>
              <a:buSzPct val="45000"/>
              <a:buFontTx/>
              <a:buNone/>
            </a:pPr>
            <a:endParaRPr lang="et-EE" altLang="et-EE" sz="2200" dirty="0" smtClean="0">
              <a:latin typeface="Calibri" panose="020F0502020204030204" pitchFamily="34" charset="0"/>
            </a:endParaRPr>
          </a:p>
          <a:p>
            <a:pPr hangingPunct="1">
              <a:lnSpc>
                <a:spcPct val="80000"/>
              </a:lnSpc>
              <a:spcBef>
                <a:spcPts val="200"/>
              </a:spcBef>
              <a:buClrTx/>
              <a:buSzPct val="45000"/>
              <a:buFontTx/>
              <a:buNone/>
            </a:pPr>
            <a:r>
              <a:rPr lang="et-EE" altLang="et-EE" sz="2200" dirty="0" smtClean="0">
                <a:latin typeface="Calibri" panose="020F0502020204030204" pitchFamily="34" charset="0"/>
              </a:rPr>
              <a:t>Provers are – in an important sense – incredibly weaker than a brain.</a:t>
            </a:r>
          </a:p>
          <a:p>
            <a:pPr hangingPunct="1">
              <a:lnSpc>
                <a:spcPct val="80000"/>
              </a:lnSpc>
              <a:spcBef>
                <a:spcPts val="200"/>
              </a:spcBef>
              <a:buClrTx/>
              <a:buSzPct val="45000"/>
              <a:buFontTx/>
              <a:buNone/>
            </a:pPr>
            <a:endParaRPr lang="et-EE" altLang="et-EE" sz="2200" dirty="0">
              <a:latin typeface="Calibri" panose="020F0502020204030204" pitchFamily="34" charset="0"/>
            </a:endParaRPr>
          </a:p>
          <a:p>
            <a:pPr hangingPunct="1">
              <a:lnSpc>
                <a:spcPct val="80000"/>
              </a:lnSpc>
              <a:spcBef>
                <a:spcPts val="200"/>
              </a:spcBef>
              <a:buClrTx/>
              <a:buSzPct val="45000"/>
              <a:buFontTx/>
              <a:buNone/>
            </a:pPr>
            <a:r>
              <a:rPr lang="et-EE" altLang="et-EE" sz="2200" dirty="0" smtClean="0">
                <a:latin typeface="Calibri" panose="020F0502020204030204" pitchFamily="34" charset="0"/>
              </a:rPr>
              <a:t>Real mathematics (what mathematicians do) is very hard. Provers have managed to solve open problems only some rare cases.</a:t>
            </a:r>
          </a:p>
          <a:p>
            <a:pPr hangingPunct="1">
              <a:lnSpc>
                <a:spcPct val="80000"/>
              </a:lnSpc>
              <a:spcBef>
                <a:spcPts val="200"/>
              </a:spcBef>
              <a:buClrTx/>
              <a:buSzPct val="45000"/>
              <a:buFontTx/>
              <a:buNone/>
            </a:pPr>
            <a:endParaRPr lang="et-EE" altLang="et-EE" sz="2200" dirty="0">
              <a:latin typeface="Calibri" panose="020F0502020204030204" pitchFamily="34" charset="0"/>
            </a:endParaRPr>
          </a:p>
          <a:p>
            <a:pPr hangingPunct="1">
              <a:lnSpc>
                <a:spcPct val="80000"/>
              </a:lnSpc>
              <a:spcBef>
                <a:spcPts val="200"/>
              </a:spcBef>
              <a:buClrTx/>
              <a:buSzPct val="45000"/>
              <a:buFontTx/>
              <a:buNone/>
            </a:pPr>
            <a:r>
              <a:rPr lang="et-EE" altLang="et-EE" sz="2200" dirty="0" smtClean="0">
                <a:latin typeface="Calibri" panose="020F0502020204030204" pitchFamily="34" charset="0"/>
              </a:rPr>
              <a:t>Even mathematics is very hard to formalize, though doable.</a:t>
            </a:r>
          </a:p>
          <a:p>
            <a:pPr hangingPunct="1">
              <a:lnSpc>
                <a:spcPct val="80000"/>
              </a:lnSpc>
              <a:spcBef>
                <a:spcPts val="200"/>
              </a:spcBef>
              <a:buClrTx/>
              <a:buSzPct val="45000"/>
              <a:buFontTx/>
              <a:buNone/>
            </a:pPr>
            <a:endParaRPr lang="et-EE" altLang="et-EE" sz="2200" dirty="0">
              <a:latin typeface="Calibri" panose="020F0502020204030204" pitchFamily="34" charset="0"/>
            </a:endParaRPr>
          </a:p>
          <a:p>
            <a:pPr hangingPunct="1">
              <a:lnSpc>
                <a:spcPct val="80000"/>
              </a:lnSpc>
              <a:spcBef>
                <a:spcPts val="200"/>
              </a:spcBef>
              <a:buClrTx/>
              <a:buSzPct val="45000"/>
              <a:buFontTx/>
              <a:buNone/>
            </a:pPr>
            <a:r>
              <a:rPr lang="et-EE" altLang="et-EE" sz="2200" dirty="0" smtClean="0">
                <a:latin typeface="Calibri" panose="020F0502020204030204" pitchFamily="34" charset="0"/>
              </a:rPr>
              <a:t>Formalizing electronics is sometimes feasible, but really hard. In these cases prop solvers and SMT solvers work best.</a:t>
            </a:r>
          </a:p>
          <a:p>
            <a:pPr hangingPunct="1">
              <a:lnSpc>
                <a:spcPct val="80000"/>
              </a:lnSpc>
              <a:spcBef>
                <a:spcPts val="200"/>
              </a:spcBef>
              <a:buClrTx/>
              <a:buSzPct val="45000"/>
              <a:buFontTx/>
              <a:buNone/>
            </a:pPr>
            <a:endParaRPr lang="et-EE" altLang="et-EE" sz="2200" dirty="0">
              <a:latin typeface="Calibri" panose="020F0502020204030204" pitchFamily="34" charset="0"/>
            </a:endParaRPr>
          </a:p>
          <a:p>
            <a:pPr hangingPunct="1">
              <a:lnSpc>
                <a:spcPct val="80000"/>
              </a:lnSpc>
              <a:spcBef>
                <a:spcPts val="200"/>
              </a:spcBef>
              <a:buClrTx/>
              <a:buSzPct val="45000"/>
              <a:buFontTx/>
              <a:buNone/>
            </a:pPr>
            <a:r>
              <a:rPr lang="et-EE" altLang="et-EE" sz="2200" dirty="0" smtClean="0">
                <a:latin typeface="Calibri" panose="020F0502020204030204" pitchFamily="34" charset="0"/>
              </a:rPr>
              <a:t>We do not understand well how to fomalize common sense thinking.</a:t>
            </a:r>
          </a:p>
          <a:p>
            <a:pPr hangingPunct="1">
              <a:lnSpc>
                <a:spcPct val="80000"/>
              </a:lnSpc>
              <a:spcBef>
                <a:spcPts val="200"/>
              </a:spcBef>
              <a:buClrTx/>
              <a:buSzPct val="45000"/>
              <a:buFontTx/>
              <a:buNone/>
            </a:pPr>
            <a:endParaRPr lang="et-EE" altLang="et-EE" sz="2200" dirty="0">
              <a:latin typeface="Calibri" panose="020F0502020204030204" pitchFamily="34" charset="0"/>
            </a:endParaRPr>
          </a:p>
          <a:p>
            <a:pPr hangingPunct="1">
              <a:lnSpc>
                <a:spcPct val="80000"/>
              </a:lnSpc>
              <a:spcBef>
                <a:spcPts val="200"/>
              </a:spcBef>
              <a:buClrTx/>
              <a:buSzPct val="45000"/>
              <a:buFontTx/>
              <a:buNone/>
            </a:pPr>
            <a:r>
              <a:rPr lang="et-EE" altLang="et-EE" sz="2200" dirty="0" smtClean="0">
                <a:latin typeface="Calibri" panose="020F0502020204030204" pitchFamily="34" charset="0"/>
              </a:rPr>
              <a:t>Common sense thinking relies on an enormous amount of uncertain rules.</a:t>
            </a:r>
          </a:p>
          <a:p>
            <a:pPr hangingPunct="1">
              <a:lnSpc>
                <a:spcPct val="80000"/>
              </a:lnSpc>
              <a:spcBef>
                <a:spcPts val="200"/>
              </a:spcBef>
              <a:buClrTx/>
              <a:buSzPct val="45000"/>
              <a:buFontTx/>
              <a:buNone/>
            </a:pPr>
            <a:endParaRPr lang="et-EE" altLang="et-EE" sz="2200" dirty="0">
              <a:latin typeface="Calibri" panose="020F0502020204030204" pitchFamily="34" charset="0"/>
            </a:endParaRPr>
          </a:p>
          <a:p>
            <a:pPr hangingPunct="1">
              <a:lnSpc>
                <a:spcPct val="80000"/>
              </a:lnSpc>
              <a:spcBef>
                <a:spcPts val="200"/>
              </a:spcBef>
              <a:buClrTx/>
              <a:buSzPct val="45000"/>
              <a:buFontTx/>
              <a:buNone/>
            </a:pPr>
            <a:endParaRPr lang="et-EE" altLang="et-EE" sz="2200" dirty="0" smtClean="0">
              <a:latin typeface="Calibri" panose="020F0502020204030204" pitchFamily="34" charset="0"/>
            </a:endParaRPr>
          </a:p>
          <a:p>
            <a:pPr hangingPunct="1">
              <a:lnSpc>
                <a:spcPct val="80000"/>
              </a:lnSpc>
              <a:spcBef>
                <a:spcPts val="200"/>
              </a:spcBef>
              <a:buClrTx/>
              <a:buSzPct val="45000"/>
              <a:buFontTx/>
              <a:buNone/>
            </a:pPr>
            <a:endParaRPr lang="et-EE" altLang="et-EE" sz="2200" dirty="0">
              <a:latin typeface="Calibri" panose="020F0502020204030204" pitchFamily="34" charset="0"/>
            </a:endParaRPr>
          </a:p>
          <a:p>
            <a:pPr hangingPunct="1">
              <a:lnSpc>
                <a:spcPct val="80000"/>
              </a:lnSpc>
              <a:spcBef>
                <a:spcPts val="200"/>
              </a:spcBef>
              <a:buClrTx/>
              <a:buSzPct val="45000"/>
              <a:buFontTx/>
              <a:buNone/>
            </a:pPr>
            <a:endParaRPr lang="et-EE" altLang="et-EE" sz="2200" dirty="0" smtClean="0">
              <a:latin typeface="Calibri" panose="020F0502020204030204" pitchFamily="34" charset="0"/>
            </a:endParaRPr>
          </a:p>
          <a:p>
            <a:pPr hangingPunct="1">
              <a:lnSpc>
                <a:spcPct val="80000"/>
              </a:lnSpc>
              <a:spcBef>
                <a:spcPts val="200"/>
              </a:spcBef>
              <a:buClrTx/>
              <a:buSzPct val="45000"/>
              <a:buFontTx/>
              <a:buNone/>
            </a:pPr>
            <a:endParaRPr lang="et-EE" altLang="et-EE" sz="2200" dirty="0">
              <a:latin typeface="Calibri" panose="020F0502020204030204" pitchFamily="34" charset="0"/>
            </a:endParaRPr>
          </a:p>
          <a:p>
            <a:pPr hangingPunct="1">
              <a:lnSpc>
                <a:spcPct val="80000"/>
              </a:lnSpc>
              <a:spcBef>
                <a:spcPts val="200"/>
              </a:spcBef>
              <a:buClrTx/>
              <a:buSzPct val="45000"/>
              <a:buFontTx/>
              <a:buNone/>
            </a:pPr>
            <a:endParaRPr lang="et-EE" altLang="et-EE" dirty="0" smtClean="0">
              <a:latin typeface="Calibri" panose="020F0502020204030204" pitchFamily="34" charset="0"/>
            </a:endParaRPr>
          </a:p>
          <a:p>
            <a:pPr hangingPunct="1">
              <a:lnSpc>
                <a:spcPct val="80000"/>
              </a:lnSpc>
              <a:spcBef>
                <a:spcPts val="200"/>
              </a:spcBef>
              <a:buClrTx/>
              <a:buSzTx/>
              <a:buFontTx/>
              <a:buNone/>
            </a:pPr>
            <a:endParaRPr lang="et-EE" altLang="et-EE" dirty="0" smtClean="0">
              <a:latin typeface="Calibri" panose="020F0502020204030204" pitchFamily="34" charset="0"/>
            </a:endParaRPr>
          </a:p>
          <a:p>
            <a:pPr hangingPunct="1">
              <a:lnSpc>
                <a:spcPct val="80000"/>
              </a:lnSpc>
              <a:spcBef>
                <a:spcPts val="200"/>
              </a:spcBef>
              <a:buClrTx/>
              <a:buSzTx/>
              <a:buFontTx/>
              <a:buNone/>
            </a:pPr>
            <a:endParaRPr lang="et-EE" altLang="et-EE" sz="2200" dirty="0" smtClean="0">
              <a:latin typeface="Calibri" panose="020F0502020204030204" pitchFamily="34" charset="0"/>
            </a:endParaRPr>
          </a:p>
          <a:p>
            <a:pPr hangingPunct="1">
              <a:lnSpc>
                <a:spcPct val="80000"/>
              </a:lnSpc>
              <a:spcBef>
                <a:spcPts val="200"/>
              </a:spcBef>
              <a:buClrTx/>
              <a:buSzTx/>
              <a:buFontTx/>
              <a:buNone/>
            </a:pPr>
            <a:endParaRPr lang="et-EE" altLang="et-EE" sz="2200" dirty="0" smtClean="0">
              <a:latin typeface="Calibri" panose="020F0502020204030204" pitchFamily="34" charset="0"/>
            </a:endParaRPr>
          </a:p>
          <a:p>
            <a:pPr hangingPunct="1">
              <a:lnSpc>
                <a:spcPct val="80000"/>
              </a:lnSpc>
              <a:spcBef>
                <a:spcPts val="200"/>
              </a:spcBef>
              <a:buClrTx/>
              <a:buSzTx/>
              <a:buFontTx/>
              <a:buNone/>
            </a:pPr>
            <a:endParaRPr lang="et-EE" altLang="et-EE" sz="2200" dirty="0">
              <a:latin typeface="Calibri" panose="020F0502020204030204" pitchFamily="34" charset="0"/>
            </a:endParaRPr>
          </a:p>
          <a:p>
            <a:pPr hangingPunct="1">
              <a:lnSpc>
                <a:spcPct val="80000"/>
              </a:lnSpc>
              <a:spcBef>
                <a:spcPts val="200"/>
              </a:spcBef>
              <a:buClrTx/>
              <a:buSzTx/>
              <a:buFontTx/>
              <a:buNone/>
            </a:pPr>
            <a:endParaRPr lang="et-EE" altLang="et-EE" sz="2200" dirty="0">
              <a:latin typeface="Calibri" panose="020F0502020204030204" pitchFamily="34" charset="0"/>
            </a:endParaRPr>
          </a:p>
          <a:p>
            <a:pPr hangingPunct="1">
              <a:lnSpc>
                <a:spcPct val="80000"/>
              </a:lnSpc>
              <a:spcBef>
                <a:spcPts val="200"/>
              </a:spcBef>
              <a:buClrTx/>
              <a:buSzTx/>
              <a:buFontTx/>
              <a:buNone/>
            </a:pPr>
            <a:r>
              <a:rPr lang="et-EE" altLang="et-EE" sz="2200" dirty="0">
                <a:latin typeface="Calibri" panose="020F0502020204030204" pitchFamily="34" charset="0"/>
              </a:rPr>
              <a:t>  </a:t>
            </a:r>
          </a:p>
          <a:p>
            <a:pPr hangingPunct="1">
              <a:lnSpc>
                <a:spcPct val="80000"/>
              </a:lnSpc>
              <a:spcBef>
                <a:spcPts val="200"/>
              </a:spcBef>
              <a:buClrTx/>
              <a:buSzPct val="45000"/>
              <a:buFontTx/>
              <a:buNone/>
            </a:pPr>
            <a:endParaRPr lang="et-EE" altLang="et-EE" sz="2200" dirty="0">
              <a:latin typeface="Calibri" panose="020F0502020204030204" pitchFamily="34" charset="0"/>
            </a:endParaRPr>
          </a:p>
        </p:txBody>
      </p:sp>
    </p:spTree>
    <p:extLst>
      <p:ext uri="{BB962C8B-B14F-4D97-AF65-F5344CB8AC3E}">
        <p14:creationId xmlns:p14="http://schemas.microsoft.com/office/powerpoint/2010/main" val="21804476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Rectangle 1"/>
          <p:cNvSpPr>
            <a:spLocks noGrp="1" noChangeArrowheads="1"/>
          </p:cNvSpPr>
          <p:nvPr>
            <p:ph type="title" idx="4294967295"/>
          </p:nvPr>
        </p:nvSpPr>
        <p:spPr>
          <a:xfrm>
            <a:off x="457200" y="274638"/>
            <a:ext cx="8229600" cy="1143000"/>
          </a:xfrm>
          <a:ln/>
        </p:spPr>
        <p:txBody>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t-EE" altLang="et-EE" dirty="0" smtClean="0">
                <a:latin typeface="Calibri" panose="020F0502020204030204" pitchFamily="34" charset="0"/>
              </a:rPr>
              <a:t>Hope!</a:t>
            </a:r>
            <a:endParaRPr lang="et-EE" altLang="et-EE" dirty="0">
              <a:latin typeface="Calibri" panose="020F0502020204030204" pitchFamily="34" charset="0"/>
            </a:endParaRPr>
          </a:p>
        </p:txBody>
      </p:sp>
      <p:sp>
        <p:nvSpPr>
          <p:cNvPr id="33794"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9pPr>
          </a:lstStyle>
          <a:p>
            <a:pPr hangingPunct="1">
              <a:lnSpc>
                <a:spcPct val="80000"/>
              </a:lnSpc>
              <a:spcBef>
                <a:spcPts val="200"/>
              </a:spcBef>
              <a:buClrTx/>
              <a:buSzPct val="45000"/>
              <a:buFontTx/>
              <a:buNone/>
            </a:pPr>
            <a:endParaRPr lang="et-EE" altLang="et-EE" sz="2200" dirty="0" smtClean="0">
              <a:latin typeface="Calibri" panose="020F0502020204030204" pitchFamily="34" charset="0"/>
            </a:endParaRPr>
          </a:p>
          <a:p>
            <a:pPr hangingPunct="1">
              <a:lnSpc>
                <a:spcPct val="80000"/>
              </a:lnSpc>
              <a:spcBef>
                <a:spcPts val="200"/>
              </a:spcBef>
              <a:buClrTx/>
              <a:buSzPct val="45000"/>
              <a:buFontTx/>
              <a:buNone/>
            </a:pPr>
            <a:endParaRPr lang="et-EE" altLang="et-EE" sz="2200" dirty="0" smtClean="0">
              <a:latin typeface="Calibri" panose="020F0502020204030204" pitchFamily="34" charset="0"/>
            </a:endParaRPr>
          </a:p>
          <a:p>
            <a:pPr hangingPunct="1">
              <a:lnSpc>
                <a:spcPct val="80000"/>
              </a:lnSpc>
              <a:spcBef>
                <a:spcPts val="200"/>
              </a:spcBef>
              <a:buClrTx/>
              <a:buSzPct val="45000"/>
              <a:buFontTx/>
              <a:buNone/>
            </a:pPr>
            <a:r>
              <a:rPr lang="et-EE" altLang="et-EE" sz="2200" dirty="0" smtClean="0">
                <a:latin typeface="Calibri" panose="020F0502020204030204" pitchFamily="34" charset="0"/>
              </a:rPr>
              <a:t>Maybe we can learn commonsense rules using specialized learning techniques.</a:t>
            </a:r>
          </a:p>
          <a:p>
            <a:pPr hangingPunct="1">
              <a:lnSpc>
                <a:spcPct val="80000"/>
              </a:lnSpc>
              <a:spcBef>
                <a:spcPts val="200"/>
              </a:spcBef>
              <a:buClrTx/>
              <a:buSzPct val="45000"/>
              <a:buFontTx/>
              <a:buNone/>
            </a:pPr>
            <a:endParaRPr lang="et-EE" altLang="et-EE" sz="2200" dirty="0">
              <a:latin typeface="Calibri" panose="020F0502020204030204" pitchFamily="34" charset="0"/>
            </a:endParaRPr>
          </a:p>
          <a:p>
            <a:pPr hangingPunct="1">
              <a:lnSpc>
                <a:spcPct val="80000"/>
              </a:lnSpc>
              <a:spcBef>
                <a:spcPts val="200"/>
              </a:spcBef>
              <a:buClrTx/>
              <a:buSzPct val="45000"/>
              <a:buFontTx/>
              <a:buNone/>
            </a:pPr>
            <a:endParaRPr lang="et-EE" altLang="et-EE" sz="2200" dirty="0" smtClean="0">
              <a:latin typeface="Calibri" panose="020F0502020204030204" pitchFamily="34" charset="0"/>
            </a:endParaRPr>
          </a:p>
          <a:p>
            <a:pPr hangingPunct="1">
              <a:lnSpc>
                <a:spcPct val="80000"/>
              </a:lnSpc>
              <a:spcBef>
                <a:spcPts val="200"/>
              </a:spcBef>
              <a:buClrTx/>
              <a:buSzPct val="45000"/>
              <a:buFontTx/>
              <a:buNone/>
            </a:pPr>
            <a:r>
              <a:rPr lang="et-EE" altLang="et-EE" sz="2200" dirty="0" smtClean="0">
                <a:latin typeface="Calibri" panose="020F0502020204030204" pitchFamily="34" charset="0"/>
              </a:rPr>
              <a:t>In parallel, maybe we can start automatically reading simple texts and automatically building statistical rules for commonsense reasoning.</a:t>
            </a:r>
          </a:p>
          <a:p>
            <a:pPr hangingPunct="1">
              <a:lnSpc>
                <a:spcPct val="80000"/>
              </a:lnSpc>
              <a:spcBef>
                <a:spcPts val="200"/>
              </a:spcBef>
              <a:buClrTx/>
              <a:buSzPct val="45000"/>
              <a:buFontTx/>
              <a:buNone/>
            </a:pPr>
            <a:endParaRPr lang="et-EE" altLang="et-EE" sz="2200" dirty="0">
              <a:latin typeface="Calibri" panose="020F0502020204030204" pitchFamily="34" charset="0"/>
            </a:endParaRPr>
          </a:p>
          <a:p>
            <a:pPr hangingPunct="1">
              <a:lnSpc>
                <a:spcPct val="80000"/>
              </a:lnSpc>
              <a:spcBef>
                <a:spcPts val="200"/>
              </a:spcBef>
              <a:buClrTx/>
              <a:buSzPct val="45000"/>
              <a:buFontTx/>
              <a:buNone/>
            </a:pPr>
            <a:endParaRPr lang="et-EE" altLang="et-EE" sz="2200" dirty="0" smtClean="0">
              <a:latin typeface="Calibri" panose="020F0502020204030204" pitchFamily="34" charset="0"/>
            </a:endParaRPr>
          </a:p>
          <a:p>
            <a:pPr hangingPunct="1">
              <a:lnSpc>
                <a:spcPct val="80000"/>
              </a:lnSpc>
              <a:spcBef>
                <a:spcPts val="200"/>
              </a:spcBef>
              <a:buClrTx/>
              <a:buSzPct val="45000"/>
              <a:buFontTx/>
              <a:buNone/>
            </a:pPr>
            <a:r>
              <a:rPr lang="et-EE" altLang="et-EE" sz="2200" dirty="0" smtClean="0">
                <a:latin typeface="Calibri" panose="020F0502020204030204" pitchFamily="34" charset="0"/>
              </a:rPr>
              <a:t>After that we could use automated reasoning as a method for applying statistical rules</a:t>
            </a:r>
            <a:r>
              <a:rPr lang="et-EE" altLang="et-EE" sz="2200" dirty="0">
                <a:latin typeface="Calibri" panose="020F0502020204030204" pitchFamily="34" charset="0"/>
              </a:rPr>
              <a:t> </a:t>
            </a:r>
            <a:r>
              <a:rPr lang="et-EE" altLang="et-EE" sz="2200" dirty="0" smtClean="0">
                <a:latin typeface="Calibri" panose="020F0502020204030204" pitchFamily="34" charset="0"/>
              </a:rPr>
              <a:t>we have learned.</a:t>
            </a:r>
          </a:p>
          <a:p>
            <a:pPr hangingPunct="1">
              <a:lnSpc>
                <a:spcPct val="80000"/>
              </a:lnSpc>
              <a:spcBef>
                <a:spcPts val="200"/>
              </a:spcBef>
              <a:buClrTx/>
              <a:buSzPct val="45000"/>
              <a:buFontTx/>
              <a:buNone/>
            </a:pPr>
            <a:endParaRPr lang="et-EE" altLang="et-EE" sz="2200" dirty="0">
              <a:latin typeface="Calibri" panose="020F0502020204030204" pitchFamily="34" charset="0"/>
            </a:endParaRPr>
          </a:p>
          <a:p>
            <a:pPr hangingPunct="1">
              <a:lnSpc>
                <a:spcPct val="80000"/>
              </a:lnSpc>
              <a:spcBef>
                <a:spcPts val="200"/>
              </a:spcBef>
              <a:buClrTx/>
              <a:buSzPct val="45000"/>
              <a:buFontTx/>
              <a:buNone/>
            </a:pPr>
            <a:endParaRPr lang="et-EE" altLang="et-EE" sz="2200" dirty="0">
              <a:latin typeface="Calibri" panose="020F0502020204030204" pitchFamily="34" charset="0"/>
            </a:endParaRPr>
          </a:p>
          <a:p>
            <a:pPr hangingPunct="1">
              <a:lnSpc>
                <a:spcPct val="80000"/>
              </a:lnSpc>
              <a:spcBef>
                <a:spcPts val="200"/>
              </a:spcBef>
              <a:buClrTx/>
              <a:buSzPct val="45000"/>
              <a:buFontTx/>
              <a:buNone/>
            </a:pPr>
            <a:endParaRPr lang="et-EE" altLang="et-EE" sz="2200" dirty="0" smtClean="0">
              <a:latin typeface="Calibri" panose="020F0502020204030204" pitchFamily="34" charset="0"/>
            </a:endParaRPr>
          </a:p>
          <a:p>
            <a:pPr hangingPunct="1">
              <a:lnSpc>
                <a:spcPct val="80000"/>
              </a:lnSpc>
              <a:spcBef>
                <a:spcPts val="200"/>
              </a:spcBef>
              <a:buClrTx/>
              <a:buSzPct val="45000"/>
              <a:buFontTx/>
              <a:buNone/>
            </a:pPr>
            <a:endParaRPr lang="et-EE" altLang="et-EE" sz="2200" dirty="0">
              <a:latin typeface="Calibri" panose="020F0502020204030204" pitchFamily="34" charset="0"/>
            </a:endParaRPr>
          </a:p>
          <a:p>
            <a:pPr hangingPunct="1">
              <a:lnSpc>
                <a:spcPct val="80000"/>
              </a:lnSpc>
              <a:spcBef>
                <a:spcPts val="200"/>
              </a:spcBef>
              <a:buClrTx/>
              <a:buSzPct val="45000"/>
              <a:buFontTx/>
              <a:buNone/>
            </a:pPr>
            <a:endParaRPr lang="et-EE" altLang="et-EE" sz="2200" dirty="0" smtClean="0">
              <a:latin typeface="Calibri" panose="020F0502020204030204" pitchFamily="34" charset="0"/>
            </a:endParaRPr>
          </a:p>
          <a:p>
            <a:pPr hangingPunct="1">
              <a:lnSpc>
                <a:spcPct val="80000"/>
              </a:lnSpc>
              <a:spcBef>
                <a:spcPts val="200"/>
              </a:spcBef>
              <a:buClrTx/>
              <a:buSzPct val="45000"/>
              <a:buFontTx/>
              <a:buNone/>
            </a:pPr>
            <a:endParaRPr lang="et-EE" altLang="et-EE" sz="2200" dirty="0">
              <a:latin typeface="Calibri" panose="020F0502020204030204" pitchFamily="34" charset="0"/>
            </a:endParaRPr>
          </a:p>
          <a:p>
            <a:pPr hangingPunct="1">
              <a:lnSpc>
                <a:spcPct val="80000"/>
              </a:lnSpc>
              <a:spcBef>
                <a:spcPts val="200"/>
              </a:spcBef>
              <a:buClrTx/>
              <a:buSzPct val="45000"/>
              <a:buFontTx/>
              <a:buNone/>
            </a:pPr>
            <a:endParaRPr lang="et-EE" altLang="et-EE" dirty="0" smtClean="0">
              <a:latin typeface="Calibri" panose="020F0502020204030204" pitchFamily="34" charset="0"/>
            </a:endParaRPr>
          </a:p>
          <a:p>
            <a:pPr hangingPunct="1">
              <a:lnSpc>
                <a:spcPct val="80000"/>
              </a:lnSpc>
              <a:spcBef>
                <a:spcPts val="200"/>
              </a:spcBef>
              <a:buClrTx/>
              <a:buSzTx/>
              <a:buFontTx/>
              <a:buNone/>
            </a:pPr>
            <a:endParaRPr lang="et-EE" altLang="et-EE" dirty="0" smtClean="0">
              <a:latin typeface="Calibri" panose="020F0502020204030204" pitchFamily="34" charset="0"/>
            </a:endParaRPr>
          </a:p>
          <a:p>
            <a:pPr hangingPunct="1">
              <a:lnSpc>
                <a:spcPct val="80000"/>
              </a:lnSpc>
              <a:spcBef>
                <a:spcPts val="200"/>
              </a:spcBef>
              <a:buClrTx/>
              <a:buSzTx/>
              <a:buFontTx/>
              <a:buNone/>
            </a:pPr>
            <a:endParaRPr lang="et-EE" altLang="et-EE" sz="2200" dirty="0" smtClean="0">
              <a:latin typeface="Calibri" panose="020F0502020204030204" pitchFamily="34" charset="0"/>
            </a:endParaRPr>
          </a:p>
          <a:p>
            <a:pPr hangingPunct="1">
              <a:lnSpc>
                <a:spcPct val="80000"/>
              </a:lnSpc>
              <a:spcBef>
                <a:spcPts val="200"/>
              </a:spcBef>
              <a:buClrTx/>
              <a:buSzTx/>
              <a:buFontTx/>
              <a:buNone/>
            </a:pPr>
            <a:endParaRPr lang="et-EE" altLang="et-EE" sz="2200" dirty="0" smtClean="0">
              <a:latin typeface="Calibri" panose="020F0502020204030204" pitchFamily="34" charset="0"/>
            </a:endParaRPr>
          </a:p>
          <a:p>
            <a:pPr hangingPunct="1">
              <a:lnSpc>
                <a:spcPct val="80000"/>
              </a:lnSpc>
              <a:spcBef>
                <a:spcPts val="200"/>
              </a:spcBef>
              <a:buClrTx/>
              <a:buSzTx/>
              <a:buFontTx/>
              <a:buNone/>
            </a:pPr>
            <a:endParaRPr lang="et-EE" altLang="et-EE" sz="2200" dirty="0">
              <a:latin typeface="Calibri" panose="020F0502020204030204" pitchFamily="34" charset="0"/>
            </a:endParaRPr>
          </a:p>
          <a:p>
            <a:pPr hangingPunct="1">
              <a:lnSpc>
                <a:spcPct val="80000"/>
              </a:lnSpc>
              <a:spcBef>
                <a:spcPts val="200"/>
              </a:spcBef>
              <a:buClrTx/>
              <a:buSzTx/>
              <a:buFontTx/>
              <a:buNone/>
            </a:pPr>
            <a:endParaRPr lang="et-EE" altLang="et-EE" sz="2200" dirty="0">
              <a:latin typeface="Calibri" panose="020F0502020204030204" pitchFamily="34" charset="0"/>
            </a:endParaRPr>
          </a:p>
          <a:p>
            <a:pPr hangingPunct="1">
              <a:lnSpc>
                <a:spcPct val="80000"/>
              </a:lnSpc>
              <a:spcBef>
                <a:spcPts val="200"/>
              </a:spcBef>
              <a:buClrTx/>
              <a:buSzTx/>
              <a:buFontTx/>
              <a:buNone/>
            </a:pPr>
            <a:r>
              <a:rPr lang="et-EE" altLang="et-EE" sz="2200" dirty="0">
                <a:latin typeface="Calibri" panose="020F0502020204030204" pitchFamily="34" charset="0"/>
              </a:rPr>
              <a:t>  </a:t>
            </a:r>
          </a:p>
          <a:p>
            <a:pPr hangingPunct="1">
              <a:lnSpc>
                <a:spcPct val="80000"/>
              </a:lnSpc>
              <a:spcBef>
                <a:spcPts val="200"/>
              </a:spcBef>
              <a:buClrTx/>
              <a:buSzPct val="45000"/>
              <a:buFontTx/>
              <a:buNone/>
            </a:pPr>
            <a:endParaRPr lang="et-EE" altLang="et-EE" sz="2200" dirty="0">
              <a:latin typeface="Calibri" panose="020F0502020204030204" pitchFamily="34" charset="0"/>
            </a:endParaRPr>
          </a:p>
        </p:txBody>
      </p:sp>
    </p:spTree>
    <p:extLst>
      <p:ext uri="{BB962C8B-B14F-4D97-AF65-F5344CB8AC3E}">
        <p14:creationId xmlns:p14="http://schemas.microsoft.com/office/powerpoint/2010/main" val="23221322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Rectangle 1"/>
          <p:cNvSpPr>
            <a:spLocks noGrp="1" noChangeArrowheads="1"/>
          </p:cNvSpPr>
          <p:nvPr>
            <p:ph type="title" idx="4294967295"/>
          </p:nvPr>
        </p:nvSpPr>
        <p:spPr>
          <a:xfrm>
            <a:off x="457200" y="274638"/>
            <a:ext cx="8229600" cy="1143000"/>
          </a:xfrm>
          <a:ln/>
        </p:spPr>
        <p:txBody>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t-EE" altLang="et-EE" dirty="0" smtClean="0">
                <a:latin typeface="Calibri" panose="020F0502020204030204" pitchFamily="34" charset="0"/>
              </a:rPr>
              <a:t>Examples from mathematics</a:t>
            </a:r>
            <a:endParaRPr lang="et-EE" altLang="et-EE" dirty="0">
              <a:latin typeface="Calibri" panose="020F0502020204030204" pitchFamily="34" charset="0"/>
            </a:endParaRPr>
          </a:p>
        </p:txBody>
      </p:sp>
      <p:sp>
        <p:nvSpPr>
          <p:cNvPr id="33794"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9pPr>
          </a:lstStyle>
          <a:p>
            <a:pPr hangingPunct="1">
              <a:lnSpc>
                <a:spcPct val="80000"/>
              </a:lnSpc>
              <a:spcBef>
                <a:spcPts val="200"/>
              </a:spcBef>
              <a:buClrTx/>
              <a:buSzPct val="45000"/>
              <a:buFontTx/>
              <a:buNone/>
            </a:pPr>
            <a:endParaRPr lang="et-EE" altLang="et-EE" sz="2200" dirty="0" smtClean="0">
              <a:latin typeface="Calibri" panose="020F0502020204030204" pitchFamily="34" charset="0"/>
            </a:endParaRPr>
          </a:p>
          <a:p>
            <a:pPr hangingPunct="1">
              <a:lnSpc>
                <a:spcPct val="80000"/>
              </a:lnSpc>
              <a:spcBef>
                <a:spcPts val="200"/>
              </a:spcBef>
              <a:buClrTx/>
              <a:buSzPct val="45000"/>
              <a:buFontTx/>
              <a:buNone/>
            </a:pPr>
            <a:endParaRPr lang="et-EE" altLang="et-EE" sz="2200" dirty="0" smtClean="0">
              <a:latin typeface="Calibri" panose="020F0502020204030204" pitchFamily="34" charset="0"/>
            </a:endParaRPr>
          </a:p>
          <a:p>
            <a:pPr hangingPunct="1">
              <a:lnSpc>
                <a:spcPct val="80000"/>
              </a:lnSpc>
              <a:spcBef>
                <a:spcPts val="200"/>
              </a:spcBef>
              <a:buClrTx/>
              <a:buSzPct val="45000"/>
              <a:buFontTx/>
              <a:buNone/>
            </a:pPr>
            <a:r>
              <a:rPr lang="et-EE" altLang="et-EE" sz="2200" dirty="0" smtClean="0">
                <a:latin typeface="Calibri" panose="020F0502020204030204" pitchFamily="34" charset="0"/>
              </a:rPr>
              <a:t>Can we axiomatize „all mathematics“ at once?</a:t>
            </a:r>
          </a:p>
          <a:p>
            <a:pPr hangingPunct="1">
              <a:lnSpc>
                <a:spcPct val="80000"/>
              </a:lnSpc>
              <a:spcBef>
                <a:spcPts val="200"/>
              </a:spcBef>
              <a:buClrTx/>
              <a:buSzPct val="45000"/>
              <a:buFontTx/>
              <a:buNone/>
            </a:pPr>
            <a:endParaRPr lang="et-EE" altLang="et-EE" sz="2200" dirty="0">
              <a:latin typeface="Calibri" panose="020F0502020204030204" pitchFamily="34" charset="0"/>
            </a:endParaRPr>
          </a:p>
          <a:p>
            <a:pPr hangingPunct="1">
              <a:lnSpc>
                <a:spcPct val="80000"/>
              </a:lnSpc>
              <a:spcBef>
                <a:spcPts val="200"/>
              </a:spcBef>
              <a:buClrTx/>
              <a:buSzPct val="45000"/>
              <a:buFontTx/>
              <a:buNone/>
            </a:pPr>
            <a:r>
              <a:rPr lang="et-EE" altLang="et-EE" sz="2200" dirty="0" smtClean="0">
                <a:latin typeface="Calibri" panose="020F0502020204030204" pitchFamily="34" charset="0"/>
              </a:rPr>
              <a:t>Two answers:</a:t>
            </a:r>
          </a:p>
          <a:p>
            <a:pPr hangingPunct="1">
              <a:lnSpc>
                <a:spcPct val="80000"/>
              </a:lnSpc>
              <a:spcBef>
                <a:spcPts val="200"/>
              </a:spcBef>
              <a:buClrTx/>
              <a:buSzPct val="45000"/>
              <a:buFontTx/>
              <a:buNone/>
            </a:pPr>
            <a:endParaRPr lang="et-EE" altLang="et-EE" sz="2200" dirty="0">
              <a:latin typeface="Calibri" panose="020F0502020204030204" pitchFamily="34" charset="0"/>
            </a:endParaRPr>
          </a:p>
          <a:p>
            <a:pPr hangingPunct="1">
              <a:lnSpc>
                <a:spcPct val="80000"/>
              </a:lnSpc>
              <a:spcBef>
                <a:spcPts val="200"/>
              </a:spcBef>
              <a:buClrTx/>
              <a:buSzPct val="45000"/>
              <a:buFont typeface="Arial" panose="020B0604020202020204" pitchFamily="34" charset="0"/>
              <a:buChar char="•"/>
            </a:pPr>
            <a:r>
              <a:rPr lang="et-EE" altLang="et-EE" sz="2200" dirty="0" smtClean="0">
                <a:latin typeface="Calibri" panose="020F0502020204030204" pitchFamily="34" charset="0"/>
              </a:rPr>
              <a:t>Gödel taught us that mathematics is not finitely axiomatizable.</a:t>
            </a:r>
          </a:p>
          <a:p>
            <a:pPr hangingPunct="1">
              <a:lnSpc>
                <a:spcPct val="80000"/>
              </a:lnSpc>
              <a:spcBef>
                <a:spcPts val="200"/>
              </a:spcBef>
              <a:buClrTx/>
              <a:buSzPct val="45000"/>
              <a:buFont typeface="Arial" panose="020B0604020202020204" pitchFamily="34" charset="0"/>
              <a:buChar char="•"/>
            </a:pPr>
            <a:endParaRPr lang="et-EE" altLang="et-EE" sz="2200" dirty="0">
              <a:latin typeface="Calibri" panose="020F0502020204030204" pitchFamily="34" charset="0"/>
            </a:endParaRPr>
          </a:p>
          <a:p>
            <a:pPr hangingPunct="1">
              <a:lnSpc>
                <a:spcPct val="80000"/>
              </a:lnSpc>
              <a:spcBef>
                <a:spcPts val="200"/>
              </a:spcBef>
              <a:buClrTx/>
              <a:buSzPct val="45000"/>
              <a:buFont typeface="Arial" panose="020B0604020202020204" pitchFamily="34" charset="0"/>
              <a:buChar char="•"/>
            </a:pPr>
            <a:r>
              <a:rPr lang="et-EE" altLang="et-EE" sz="2200" dirty="0" smtClean="0">
                <a:latin typeface="Calibri" panose="020F0502020204030204" pitchFamily="34" charset="0"/>
              </a:rPr>
              <a:t>However, very large sensible parts have been axiomatized. See eg set theory in first order logic: </a:t>
            </a:r>
          </a:p>
          <a:p>
            <a:pPr hangingPunct="1">
              <a:lnSpc>
                <a:spcPct val="80000"/>
              </a:lnSpc>
              <a:spcBef>
                <a:spcPts val="200"/>
              </a:spcBef>
              <a:buClrTx/>
              <a:buSzPct val="45000"/>
              <a:buFont typeface="Arial" panose="020B0604020202020204" pitchFamily="34" charset="0"/>
              <a:buChar char="•"/>
            </a:pPr>
            <a:endParaRPr lang="et-EE" altLang="et-EE" sz="2200" dirty="0" smtClean="0">
              <a:latin typeface="Calibri" panose="020F0502020204030204" pitchFamily="34" charset="0"/>
            </a:endParaRPr>
          </a:p>
          <a:p>
            <a:pPr lvl="1" hangingPunct="1">
              <a:lnSpc>
                <a:spcPct val="80000"/>
              </a:lnSpc>
              <a:spcBef>
                <a:spcPts val="200"/>
              </a:spcBef>
              <a:buClrTx/>
              <a:buSzPct val="45000"/>
              <a:buFont typeface="Arial" panose="020B0604020202020204" pitchFamily="34" charset="0"/>
              <a:buChar char="•"/>
            </a:pPr>
            <a:r>
              <a:rPr lang="et-EE" altLang="et-EE" sz="1800" dirty="0">
                <a:latin typeface="Calibri" panose="020F0502020204030204" pitchFamily="34" charset="0"/>
              </a:rPr>
              <a:t>https://</a:t>
            </a:r>
            <a:r>
              <a:rPr lang="et-EE" altLang="et-EE" sz="1800" dirty="0" smtClean="0">
                <a:latin typeface="Calibri" panose="020F0502020204030204" pitchFamily="34" charset="0"/>
              </a:rPr>
              <a:t>en.wikipedia.org/wiki/Zermelo%E2%80%93Fraenkel_set_theory</a:t>
            </a:r>
          </a:p>
          <a:p>
            <a:pPr lvl="1" hangingPunct="1">
              <a:lnSpc>
                <a:spcPct val="80000"/>
              </a:lnSpc>
              <a:spcBef>
                <a:spcPts val="200"/>
              </a:spcBef>
              <a:buClrTx/>
              <a:buSzPct val="45000"/>
              <a:buFont typeface="Arial" panose="020B0604020202020204" pitchFamily="34" charset="0"/>
              <a:buChar char="•"/>
            </a:pPr>
            <a:endParaRPr lang="et-EE" altLang="et-EE" sz="1800" dirty="0" smtClean="0">
              <a:latin typeface="Calibri" panose="020F0502020204030204" pitchFamily="34" charset="0"/>
            </a:endParaRPr>
          </a:p>
          <a:p>
            <a:pPr lvl="1" hangingPunct="1">
              <a:lnSpc>
                <a:spcPct val="80000"/>
              </a:lnSpc>
              <a:spcBef>
                <a:spcPts val="200"/>
              </a:spcBef>
              <a:buClrTx/>
              <a:buSzPct val="45000"/>
              <a:buFont typeface="Arial" panose="020B0604020202020204" pitchFamily="34" charset="0"/>
              <a:buChar char="•"/>
            </a:pPr>
            <a:r>
              <a:rPr lang="et-EE" altLang="et-EE" sz="1800" dirty="0">
                <a:latin typeface="Calibri" panose="020F0502020204030204" pitchFamily="34" charset="0"/>
              </a:rPr>
              <a:t>http://www.cs.miami.edu/~</a:t>
            </a:r>
            <a:r>
              <a:rPr lang="et-EE" altLang="et-EE" sz="1800" dirty="0" smtClean="0">
                <a:latin typeface="Calibri" panose="020F0502020204030204" pitchFamily="34" charset="0"/>
              </a:rPr>
              <a:t>tptp/cgi-bin/SeeTPTP?Category=Axioms&amp;File=SET009^0.ax</a:t>
            </a:r>
          </a:p>
          <a:p>
            <a:pPr lvl="1" hangingPunct="1">
              <a:lnSpc>
                <a:spcPct val="80000"/>
              </a:lnSpc>
              <a:spcBef>
                <a:spcPts val="200"/>
              </a:spcBef>
              <a:buClrTx/>
              <a:buSzPct val="45000"/>
              <a:buFont typeface="Arial" panose="020B0604020202020204" pitchFamily="34" charset="0"/>
              <a:buChar char="•"/>
            </a:pPr>
            <a:endParaRPr lang="et-EE" altLang="et-EE" sz="1800" dirty="0">
              <a:latin typeface="Calibri" panose="020F0502020204030204" pitchFamily="34" charset="0"/>
            </a:endParaRPr>
          </a:p>
          <a:p>
            <a:pPr lvl="1" hangingPunct="1">
              <a:lnSpc>
                <a:spcPct val="80000"/>
              </a:lnSpc>
              <a:spcBef>
                <a:spcPts val="200"/>
              </a:spcBef>
              <a:buClrTx/>
              <a:buSzPct val="45000"/>
              <a:buFont typeface="Arial" panose="020B0604020202020204" pitchFamily="34" charset="0"/>
              <a:buChar char="•"/>
            </a:pPr>
            <a:r>
              <a:rPr lang="et-EE" altLang="et-EE" sz="1800" dirty="0">
                <a:latin typeface="Calibri" panose="020F0502020204030204" pitchFamily="34" charset="0"/>
              </a:rPr>
              <a:t>http://www.cs.miami.edu/~</a:t>
            </a:r>
            <a:r>
              <a:rPr lang="et-EE" altLang="et-EE" sz="1800" dirty="0" smtClean="0">
                <a:latin typeface="Calibri" panose="020F0502020204030204" pitchFamily="34" charset="0"/>
              </a:rPr>
              <a:t>tptp/cgi-bin/SystemOnTPTP look for SET...</a:t>
            </a:r>
            <a:endParaRPr lang="et-EE" altLang="et-EE" sz="1800" dirty="0">
              <a:latin typeface="Calibri" panose="020F0502020204030204" pitchFamily="34" charset="0"/>
            </a:endParaRPr>
          </a:p>
          <a:p>
            <a:pPr hangingPunct="1">
              <a:lnSpc>
                <a:spcPct val="80000"/>
              </a:lnSpc>
              <a:spcBef>
                <a:spcPts val="200"/>
              </a:spcBef>
              <a:buClrTx/>
              <a:buSzPct val="45000"/>
              <a:buFontTx/>
              <a:buNone/>
            </a:pPr>
            <a:endParaRPr lang="et-EE" altLang="et-EE" sz="2200" dirty="0">
              <a:latin typeface="Calibri" panose="020F0502020204030204" pitchFamily="34" charset="0"/>
            </a:endParaRPr>
          </a:p>
          <a:p>
            <a:pPr hangingPunct="1">
              <a:lnSpc>
                <a:spcPct val="80000"/>
              </a:lnSpc>
              <a:spcBef>
                <a:spcPts val="200"/>
              </a:spcBef>
              <a:buClrTx/>
              <a:buSzPct val="45000"/>
              <a:buFontTx/>
              <a:buNone/>
            </a:pPr>
            <a:endParaRPr lang="et-EE" altLang="et-EE" sz="2200" dirty="0" smtClean="0">
              <a:latin typeface="Calibri" panose="020F0502020204030204" pitchFamily="34" charset="0"/>
            </a:endParaRPr>
          </a:p>
          <a:p>
            <a:pPr hangingPunct="1">
              <a:lnSpc>
                <a:spcPct val="80000"/>
              </a:lnSpc>
              <a:spcBef>
                <a:spcPts val="200"/>
              </a:spcBef>
              <a:buClrTx/>
              <a:buSzPct val="45000"/>
              <a:buFontTx/>
              <a:buNone/>
            </a:pPr>
            <a:endParaRPr lang="et-EE" altLang="et-EE" sz="2200" dirty="0">
              <a:latin typeface="Calibri" panose="020F0502020204030204" pitchFamily="34" charset="0"/>
            </a:endParaRPr>
          </a:p>
          <a:p>
            <a:pPr hangingPunct="1">
              <a:lnSpc>
                <a:spcPct val="80000"/>
              </a:lnSpc>
              <a:spcBef>
                <a:spcPts val="200"/>
              </a:spcBef>
              <a:buClrTx/>
              <a:buSzPct val="45000"/>
              <a:buFontTx/>
              <a:buNone/>
            </a:pPr>
            <a:endParaRPr lang="et-EE" altLang="et-EE" sz="2200" dirty="0" smtClean="0">
              <a:latin typeface="Calibri" panose="020F0502020204030204" pitchFamily="34" charset="0"/>
            </a:endParaRPr>
          </a:p>
          <a:p>
            <a:pPr hangingPunct="1">
              <a:lnSpc>
                <a:spcPct val="80000"/>
              </a:lnSpc>
              <a:spcBef>
                <a:spcPts val="200"/>
              </a:spcBef>
              <a:buClrTx/>
              <a:buSzPct val="45000"/>
              <a:buFontTx/>
              <a:buNone/>
            </a:pPr>
            <a:endParaRPr lang="et-EE" altLang="et-EE" sz="2200" dirty="0">
              <a:latin typeface="Calibri" panose="020F0502020204030204" pitchFamily="34" charset="0"/>
            </a:endParaRPr>
          </a:p>
          <a:p>
            <a:pPr hangingPunct="1">
              <a:lnSpc>
                <a:spcPct val="80000"/>
              </a:lnSpc>
              <a:spcBef>
                <a:spcPts val="200"/>
              </a:spcBef>
              <a:buClrTx/>
              <a:buSzPct val="45000"/>
              <a:buFontTx/>
              <a:buNone/>
            </a:pPr>
            <a:endParaRPr lang="et-EE" altLang="et-EE" dirty="0" smtClean="0">
              <a:latin typeface="Calibri" panose="020F0502020204030204" pitchFamily="34" charset="0"/>
            </a:endParaRPr>
          </a:p>
          <a:p>
            <a:pPr hangingPunct="1">
              <a:lnSpc>
                <a:spcPct val="80000"/>
              </a:lnSpc>
              <a:spcBef>
                <a:spcPts val="200"/>
              </a:spcBef>
              <a:buClrTx/>
              <a:buSzTx/>
              <a:buFontTx/>
              <a:buNone/>
            </a:pPr>
            <a:endParaRPr lang="et-EE" altLang="et-EE" dirty="0" smtClean="0">
              <a:latin typeface="Calibri" panose="020F0502020204030204" pitchFamily="34" charset="0"/>
            </a:endParaRPr>
          </a:p>
          <a:p>
            <a:pPr hangingPunct="1">
              <a:lnSpc>
                <a:spcPct val="80000"/>
              </a:lnSpc>
              <a:spcBef>
                <a:spcPts val="200"/>
              </a:spcBef>
              <a:buClrTx/>
              <a:buSzTx/>
              <a:buFontTx/>
              <a:buNone/>
            </a:pPr>
            <a:endParaRPr lang="et-EE" altLang="et-EE" sz="2200" dirty="0" smtClean="0">
              <a:latin typeface="Calibri" panose="020F0502020204030204" pitchFamily="34" charset="0"/>
            </a:endParaRPr>
          </a:p>
          <a:p>
            <a:pPr hangingPunct="1">
              <a:lnSpc>
                <a:spcPct val="80000"/>
              </a:lnSpc>
              <a:spcBef>
                <a:spcPts val="200"/>
              </a:spcBef>
              <a:buClrTx/>
              <a:buSzTx/>
              <a:buFontTx/>
              <a:buNone/>
            </a:pPr>
            <a:endParaRPr lang="et-EE" altLang="et-EE" sz="2200" dirty="0" smtClean="0">
              <a:latin typeface="Calibri" panose="020F0502020204030204" pitchFamily="34" charset="0"/>
            </a:endParaRPr>
          </a:p>
          <a:p>
            <a:pPr hangingPunct="1">
              <a:lnSpc>
                <a:spcPct val="80000"/>
              </a:lnSpc>
              <a:spcBef>
                <a:spcPts val="200"/>
              </a:spcBef>
              <a:buClrTx/>
              <a:buSzTx/>
              <a:buFontTx/>
              <a:buNone/>
            </a:pPr>
            <a:endParaRPr lang="et-EE" altLang="et-EE" sz="2200" dirty="0">
              <a:latin typeface="Calibri" panose="020F0502020204030204" pitchFamily="34" charset="0"/>
            </a:endParaRPr>
          </a:p>
          <a:p>
            <a:pPr hangingPunct="1">
              <a:lnSpc>
                <a:spcPct val="80000"/>
              </a:lnSpc>
              <a:spcBef>
                <a:spcPts val="200"/>
              </a:spcBef>
              <a:buClrTx/>
              <a:buSzTx/>
              <a:buFontTx/>
              <a:buNone/>
            </a:pPr>
            <a:endParaRPr lang="et-EE" altLang="et-EE" sz="2200" dirty="0">
              <a:latin typeface="Calibri" panose="020F0502020204030204" pitchFamily="34" charset="0"/>
            </a:endParaRPr>
          </a:p>
          <a:p>
            <a:pPr hangingPunct="1">
              <a:lnSpc>
                <a:spcPct val="80000"/>
              </a:lnSpc>
              <a:spcBef>
                <a:spcPts val="200"/>
              </a:spcBef>
              <a:buClrTx/>
              <a:buSzTx/>
              <a:buFontTx/>
              <a:buNone/>
            </a:pPr>
            <a:r>
              <a:rPr lang="et-EE" altLang="et-EE" sz="2200" dirty="0">
                <a:latin typeface="Calibri" panose="020F0502020204030204" pitchFamily="34" charset="0"/>
              </a:rPr>
              <a:t>  </a:t>
            </a:r>
          </a:p>
          <a:p>
            <a:pPr hangingPunct="1">
              <a:lnSpc>
                <a:spcPct val="80000"/>
              </a:lnSpc>
              <a:spcBef>
                <a:spcPts val="200"/>
              </a:spcBef>
              <a:buClrTx/>
              <a:buSzPct val="45000"/>
              <a:buFontTx/>
              <a:buNone/>
            </a:pPr>
            <a:endParaRPr lang="et-EE" altLang="et-EE" sz="2200" dirty="0">
              <a:latin typeface="Calibri" panose="020F0502020204030204" pitchFamily="34" charset="0"/>
            </a:endParaRPr>
          </a:p>
        </p:txBody>
      </p:sp>
    </p:spTree>
    <p:extLst>
      <p:ext uri="{BB962C8B-B14F-4D97-AF65-F5344CB8AC3E}">
        <p14:creationId xmlns:p14="http://schemas.microsoft.com/office/powerpoint/2010/main" val="5952484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Rectangle 1"/>
          <p:cNvSpPr>
            <a:spLocks noGrp="1" noChangeArrowheads="1"/>
          </p:cNvSpPr>
          <p:nvPr>
            <p:ph type="title" idx="4294967295"/>
          </p:nvPr>
        </p:nvSpPr>
        <p:spPr>
          <a:xfrm>
            <a:off x="457200" y="274638"/>
            <a:ext cx="8229600" cy="1143000"/>
          </a:xfrm>
          <a:ln/>
        </p:spPr>
        <p:txBody>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t-EE" altLang="et-EE" dirty="0" smtClean="0">
                <a:latin typeface="Calibri" panose="020F0502020204030204" pitchFamily="34" charset="0"/>
              </a:rPr>
              <a:t>TPTP</a:t>
            </a:r>
            <a:endParaRPr lang="et-EE" altLang="et-EE" dirty="0">
              <a:latin typeface="Calibri" panose="020F0502020204030204" pitchFamily="34" charset="0"/>
            </a:endParaRPr>
          </a:p>
        </p:txBody>
      </p:sp>
      <p:sp>
        <p:nvSpPr>
          <p:cNvPr id="33794"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9pPr>
          </a:lstStyle>
          <a:p>
            <a:pPr hangingPunct="1">
              <a:lnSpc>
                <a:spcPct val="80000"/>
              </a:lnSpc>
              <a:spcBef>
                <a:spcPts val="200"/>
              </a:spcBef>
              <a:buClrTx/>
              <a:buSzPct val="45000"/>
              <a:buFontTx/>
              <a:buNone/>
            </a:pPr>
            <a:endParaRPr lang="et-EE" altLang="et-EE" sz="2200" dirty="0" smtClean="0">
              <a:latin typeface="Calibri" panose="020F0502020204030204" pitchFamily="34" charset="0"/>
            </a:endParaRPr>
          </a:p>
          <a:p>
            <a:pPr hangingPunct="1">
              <a:lnSpc>
                <a:spcPct val="80000"/>
              </a:lnSpc>
              <a:spcBef>
                <a:spcPts val="200"/>
              </a:spcBef>
              <a:buClrTx/>
              <a:buSzPct val="45000"/>
              <a:buFontTx/>
              <a:buNone/>
            </a:pPr>
            <a:endParaRPr lang="et-EE" altLang="et-EE" sz="2200" dirty="0" smtClean="0">
              <a:latin typeface="Calibri" panose="020F0502020204030204" pitchFamily="34" charset="0"/>
            </a:endParaRPr>
          </a:p>
          <a:p>
            <a:pPr hangingPunct="1">
              <a:lnSpc>
                <a:spcPct val="80000"/>
              </a:lnSpc>
              <a:spcBef>
                <a:spcPts val="200"/>
              </a:spcBef>
              <a:buClrTx/>
              <a:buSzPct val="45000"/>
              <a:buFontTx/>
              <a:buNone/>
            </a:pPr>
            <a:r>
              <a:rPr lang="et-EE" altLang="et-EE" sz="2200" dirty="0" smtClean="0">
                <a:latin typeface="Calibri" panose="020F0502020204030204" pitchFamily="34" charset="0"/>
              </a:rPr>
              <a:t>TPTP: the largest existing set of formalized first order problems </a:t>
            </a:r>
          </a:p>
          <a:p>
            <a:pPr hangingPunct="1">
              <a:lnSpc>
                <a:spcPct val="80000"/>
              </a:lnSpc>
              <a:spcBef>
                <a:spcPts val="200"/>
              </a:spcBef>
              <a:buClrTx/>
              <a:buSzPct val="45000"/>
              <a:buFontTx/>
              <a:buNone/>
            </a:pPr>
            <a:endParaRPr lang="et-EE" altLang="et-EE" sz="2200" dirty="0">
              <a:latin typeface="Calibri" panose="020F0502020204030204" pitchFamily="34" charset="0"/>
            </a:endParaRPr>
          </a:p>
          <a:p>
            <a:pPr hangingPunct="1">
              <a:lnSpc>
                <a:spcPct val="80000"/>
              </a:lnSpc>
              <a:spcBef>
                <a:spcPts val="200"/>
              </a:spcBef>
              <a:buClrTx/>
              <a:buSzPct val="45000"/>
            </a:pPr>
            <a:r>
              <a:rPr lang="et-EE" altLang="et-EE" sz="2200" dirty="0">
                <a:latin typeface="Calibri" panose="020F0502020204030204" pitchFamily="34" charset="0"/>
              </a:rPr>
              <a:t>http://www.cs.miami.edu/~tptp/</a:t>
            </a:r>
          </a:p>
          <a:p>
            <a:pPr hangingPunct="1">
              <a:lnSpc>
                <a:spcPct val="80000"/>
              </a:lnSpc>
              <a:spcBef>
                <a:spcPts val="200"/>
              </a:spcBef>
              <a:buClrTx/>
              <a:buSzPct val="45000"/>
              <a:buFontTx/>
              <a:buNone/>
            </a:pPr>
            <a:endParaRPr lang="et-EE" altLang="et-EE" sz="2200" dirty="0" smtClean="0">
              <a:latin typeface="Calibri" panose="020F0502020204030204" pitchFamily="34" charset="0"/>
            </a:endParaRPr>
          </a:p>
          <a:p>
            <a:pPr hangingPunct="1">
              <a:lnSpc>
                <a:spcPct val="80000"/>
              </a:lnSpc>
              <a:spcBef>
                <a:spcPts val="200"/>
              </a:spcBef>
              <a:buClrTx/>
              <a:buSzPct val="45000"/>
              <a:buFontTx/>
              <a:buNone/>
            </a:pPr>
            <a:r>
              <a:rPr lang="et-EE" altLang="et-EE" sz="2200" dirty="0" smtClean="0">
                <a:latin typeface="Calibri" panose="020F0502020204030204" pitchFamily="34" charset="0"/>
              </a:rPr>
              <a:t>along with </a:t>
            </a:r>
          </a:p>
          <a:p>
            <a:pPr hangingPunct="1">
              <a:lnSpc>
                <a:spcPct val="80000"/>
              </a:lnSpc>
              <a:spcBef>
                <a:spcPts val="200"/>
              </a:spcBef>
              <a:buClrTx/>
              <a:buSzPct val="45000"/>
              <a:buFontTx/>
              <a:buNone/>
            </a:pPr>
            <a:endParaRPr lang="et-EE" altLang="et-EE" sz="2200" dirty="0" smtClean="0">
              <a:latin typeface="Calibri" panose="020F0502020204030204" pitchFamily="34" charset="0"/>
            </a:endParaRPr>
          </a:p>
          <a:p>
            <a:pPr hangingPunct="1">
              <a:lnSpc>
                <a:spcPct val="80000"/>
              </a:lnSpc>
              <a:spcBef>
                <a:spcPts val="200"/>
              </a:spcBef>
              <a:buClrTx/>
              <a:buSzPct val="45000"/>
              <a:buFont typeface="Arial" panose="020B0604020202020204" pitchFamily="34" charset="0"/>
              <a:buChar char="•"/>
            </a:pPr>
            <a:r>
              <a:rPr lang="et-EE" altLang="et-EE" sz="2200" dirty="0" smtClean="0">
                <a:latin typeface="Calibri" panose="020F0502020204030204" pitchFamily="34" charset="0"/>
              </a:rPr>
              <a:t>converters </a:t>
            </a:r>
          </a:p>
          <a:p>
            <a:pPr hangingPunct="1">
              <a:lnSpc>
                <a:spcPct val="80000"/>
              </a:lnSpc>
              <a:spcBef>
                <a:spcPts val="200"/>
              </a:spcBef>
              <a:buClrTx/>
              <a:buSzPct val="45000"/>
              <a:buFont typeface="Arial" panose="020B0604020202020204" pitchFamily="34" charset="0"/>
              <a:buChar char="•"/>
            </a:pPr>
            <a:r>
              <a:rPr lang="et-EE" altLang="et-EE" sz="2200" dirty="0" smtClean="0">
                <a:latin typeface="Calibri" panose="020F0502020204030204" pitchFamily="34" charset="0"/>
              </a:rPr>
              <a:t>an online tool capable of running all the top-level provers over the web interface.</a:t>
            </a:r>
          </a:p>
          <a:p>
            <a:pPr hangingPunct="1">
              <a:lnSpc>
                <a:spcPct val="80000"/>
              </a:lnSpc>
              <a:spcBef>
                <a:spcPts val="200"/>
              </a:spcBef>
              <a:buClrTx/>
              <a:buSzPct val="45000"/>
              <a:buFont typeface="Arial" panose="020B0604020202020204" pitchFamily="34" charset="0"/>
              <a:buChar char="•"/>
            </a:pPr>
            <a:r>
              <a:rPr lang="et-EE" altLang="et-EE" sz="2200" dirty="0">
                <a:latin typeface="Calibri" panose="020F0502020204030204" pitchFamily="34" charset="0"/>
              </a:rPr>
              <a:t>yearly prover competitions http://www.cs.miami.edu/~tptp/CASC</a:t>
            </a:r>
            <a:r>
              <a:rPr lang="et-EE" altLang="et-EE" sz="2200" dirty="0" smtClean="0">
                <a:latin typeface="Calibri" panose="020F0502020204030204" pitchFamily="34" charset="0"/>
              </a:rPr>
              <a:t>/</a:t>
            </a:r>
          </a:p>
          <a:p>
            <a:pPr hangingPunct="1">
              <a:lnSpc>
                <a:spcPct val="80000"/>
              </a:lnSpc>
              <a:spcBef>
                <a:spcPts val="200"/>
              </a:spcBef>
              <a:buClrTx/>
              <a:buSzPct val="45000"/>
              <a:buFont typeface="Arial" panose="020B0604020202020204" pitchFamily="34" charset="0"/>
              <a:buChar char="•"/>
            </a:pPr>
            <a:r>
              <a:rPr lang="et-EE" altLang="et-EE" sz="2200" dirty="0" smtClean="0">
                <a:latin typeface="Calibri" panose="020F0502020204030204" pitchFamily="34" charset="0"/>
              </a:rPr>
              <a:t>see </a:t>
            </a:r>
            <a:r>
              <a:rPr lang="et-EE" altLang="et-EE" sz="2200" dirty="0">
                <a:latin typeface="Calibri" panose="020F0502020204030204" pitchFamily="34" charset="0"/>
              </a:rPr>
              <a:t>also http://www.satcompetition.org</a:t>
            </a:r>
            <a:r>
              <a:rPr lang="et-EE" altLang="et-EE" sz="2200" dirty="0" smtClean="0">
                <a:latin typeface="Calibri" panose="020F0502020204030204" pitchFamily="34" charset="0"/>
              </a:rPr>
              <a:t>/ for SAT competitions</a:t>
            </a:r>
          </a:p>
          <a:p>
            <a:pPr hangingPunct="1">
              <a:lnSpc>
                <a:spcPct val="80000"/>
              </a:lnSpc>
              <a:spcBef>
                <a:spcPts val="200"/>
              </a:spcBef>
              <a:buClrTx/>
              <a:buSzPct val="45000"/>
              <a:buFont typeface="Arial" panose="020B0604020202020204" pitchFamily="34" charset="0"/>
              <a:buChar char="•"/>
            </a:pPr>
            <a:endParaRPr lang="et-EE" altLang="et-EE" sz="2200" dirty="0" smtClean="0">
              <a:latin typeface="Calibri" panose="020F0502020204030204" pitchFamily="34" charset="0"/>
            </a:endParaRPr>
          </a:p>
          <a:p>
            <a:pPr hangingPunct="1">
              <a:lnSpc>
                <a:spcPct val="80000"/>
              </a:lnSpc>
              <a:spcBef>
                <a:spcPts val="200"/>
              </a:spcBef>
              <a:buClrTx/>
              <a:buSzPct val="45000"/>
              <a:buFontTx/>
              <a:buNone/>
            </a:pPr>
            <a:endParaRPr lang="et-EE" altLang="et-EE" sz="2200" dirty="0">
              <a:latin typeface="Calibri" panose="020F0502020204030204" pitchFamily="34" charset="0"/>
            </a:endParaRPr>
          </a:p>
          <a:p>
            <a:pPr hangingPunct="1">
              <a:lnSpc>
                <a:spcPct val="80000"/>
              </a:lnSpc>
              <a:spcBef>
                <a:spcPts val="200"/>
              </a:spcBef>
              <a:buClrTx/>
              <a:buSzPct val="45000"/>
              <a:buFontTx/>
              <a:buNone/>
            </a:pPr>
            <a:endParaRPr lang="et-EE" altLang="et-EE" sz="2200" dirty="0" smtClean="0">
              <a:latin typeface="Calibri" panose="020F0502020204030204" pitchFamily="34" charset="0"/>
            </a:endParaRPr>
          </a:p>
          <a:p>
            <a:pPr hangingPunct="1">
              <a:lnSpc>
                <a:spcPct val="80000"/>
              </a:lnSpc>
              <a:spcBef>
                <a:spcPts val="200"/>
              </a:spcBef>
              <a:buClrTx/>
              <a:buSzPct val="45000"/>
              <a:buFontTx/>
              <a:buNone/>
            </a:pPr>
            <a:endParaRPr lang="et-EE" altLang="et-EE" sz="2200" dirty="0">
              <a:latin typeface="Calibri" panose="020F0502020204030204" pitchFamily="34" charset="0"/>
            </a:endParaRPr>
          </a:p>
          <a:p>
            <a:pPr hangingPunct="1">
              <a:lnSpc>
                <a:spcPct val="80000"/>
              </a:lnSpc>
              <a:spcBef>
                <a:spcPts val="200"/>
              </a:spcBef>
              <a:buClrTx/>
              <a:buSzPct val="45000"/>
              <a:buFontTx/>
              <a:buNone/>
            </a:pPr>
            <a:endParaRPr lang="et-EE" altLang="et-EE" sz="2200" dirty="0" smtClean="0">
              <a:latin typeface="Calibri" panose="020F0502020204030204" pitchFamily="34" charset="0"/>
            </a:endParaRPr>
          </a:p>
          <a:p>
            <a:pPr hangingPunct="1">
              <a:lnSpc>
                <a:spcPct val="80000"/>
              </a:lnSpc>
              <a:spcBef>
                <a:spcPts val="200"/>
              </a:spcBef>
              <a:buClrTx/>
              <a:buSzPct val="45000"/>
              <a:buFontTx/>
              <a:buNone/>
            </a:pPr>
            <a:endParaRPr lang="et-EE" altLang="et-EE" sz="2200" dirty="0">
              <a:latin typeface="Calibri" panose="020F0502020204030204" pitchFamily="34" charset="0"/>
            </a:endParaRPr>
          </a:p>
          <a:p>
            <a:pPr hangingPunct="1">
              <a:lnSpc>
                <a:spcPct val="80000"/>
              </a:lnSpc>
              <a:spcBef>
                <a:spcPts val="200"/>
              </a:spcBef>
              <a:buClrTx/>
              <a:buSzPct val="45000"/>
              <a:buFontTx/>
              <a:buNone/>
            </a:pPr>
            <a:endParaRPr lang="et-EE" altLang="et-EE" dirty="0" smtClean="0">
              <a:latin typeface="Calibri" panose="020F0502020204030204" pitchFamily="34" charset="0"/>
            </a:endParaRPr>
          </a:p>
          <a:p>
            <a:pPr hangingPunct="1">
              <a:lnSpc>
                <a:spcPct val="80000"/>
              </a:lnSpc>
              <a:spcBef>
                <a:spcPts val="200"/>
              </a:spcBef>
              <a:buClrTx/>
              <a:buSzTx/>
              <a:buFontTx/>
              <a:buNone/>
            </a:pPr>
            <a:endParaRPr lang="et-EE" altLang="et-EE" dirty="0" smtClean="0">
              <a:latin typeface="Calibri" panose="020F0502020204030204" pitchFamily="34" charset="0"/>
            </a:endParaRPr>
          </a:p>
          <a:p>
            <a:pPr hangingPunct="1">
              <a:lnSpc>
                <a:spcPct val="80000"/>
              </a:lnSpc>
              <a:spcBef>
                <a:spcPts val="200"/>
              </a:spcBef>
              <a:buClrTx/>
              <a:buSzTx/>
              <a:buFontTx/>
              <a:buNone/>
            </a:pPr>
            <a:endParaRPr lang="et-EE" altLang="et-EE" sz="2200" dirty="0" smtClean="0">
              <a:latin typeface="Calibri" panose="020F0502020204030204" pitchFamily="34" charset="0"/>
            </a:endParaRPr>
          </a:p>
          <a:p>
            <a:pPr hangingPunct="1">
              <a:lnSpc>
                <a:spcPct val="80000"/>
              </a:lnSpc>
              <a:spcBef>
                <a:spcPts val="200"/>
              </a:spcBef>
              <a:buClrTx/>
              <a:buSzTx/>
              <a:buFontTx/>
              <a:buNone/>
            </a:pPr>
            <a:endParaRPr lang="et-EE" altLang="et-EE" sz="2200" dirty="0" smtClean="0">
              <a:latin typeface="Calibri" panose="020F0502020204030204" pitchFamily="34" charset="0"/>
            </a:endParaRPr>
          </a:p>
          <a:p>
            <a:pPr hangingPunct="1">
              <a:lnSpc>
                <a:spcPct val="80000"/>
              </a:lnSpc>
              <a:spcBef>
                <a:spcPts val="200"/>
              </a:spcBef>
              <a:buClrTx/>
              <a:buSzTx/>
              <a:buFontTx/>
              <a:buNone/>
            </a:pPr>
            <a:endParaRPr lang="et-EE" altLang="et-EE" sz="2200" dirty="0">
              <a:latin typeface="Calibri" panose="020F0502020204030204" pitchFamily="34" charset="0"/>
            </a:endParaRPr>
          </a:p>
          <a:p>
            <a:pPr hangingPunct="1">
              <a:lnSpc>
                <a:spcPct val="80000"/>
              </a:lnSpc>
              <a:spcBef>
                <a:spcPts val="200"/>
              </a:spcBef>
              <a:buClrTx/>
              <a:buSzTx/>
              <a:buFontTx/>
              <a:buNone/>
            </a:pPr>
            <a:endParaRPr lang="et-EE" altLang="et-EE" sz="2200" dirty="0">
              <a:latin typeface="Calibri" panose="020F0502020204030204" pitchFamily="34" charset="0"/>
            </a:endParaRPr>
          </a:p>
          <a:p>
            <a:pPr hangingPunct="1">
              <a:lnSpc>
                <a:spcPct val="80000"/>
              </a:lnSpc>
              <a:spcBef>
                <a:spcPts val="200"/>
              </a:spcBef>
              <a:buClrTx/>
              <a:buSzTx/>
              <a:buFontTx/>
              <a:buNone/>
            </a:pPr>
            <a:r>
              <a:rPr lang="et-EE" altLang="et-EE" sz="2200" dirty="0">
                <a:latin typeface="Calibri" panose="020F0502020204030204" pitchFamily="34" charset="0"/>
              </a:rPr>
              <a:t>  </a:t>
            </a:r>
          </a:p>
          <a:p>
            <a:pPr hangingPunct="1">
              <a:lnSpc>
                <a:spcPct val="80000"/>
              </a:lnSpc>
              <a:spcBef>
                <a:spcPts val="200"/>
              </a:spcBef>
              <a:buClrTx/>
              <a:buSzPct val="45000"/>
              <a:buFontTx/>
              <a:buNone/>
            </a:pPr>
            <a:endParaRPr lang="et-EE" altLang="et-EE" sz="2200" dirty="0">
              <a:latin typeface="Calibri" panose="020F0502020204030204" pitchFamily="34" charset="0"/>
            </a:endParaRPr>
          </a:p>
        </p:txBody>
      </p:sp>
    </p:spTree>
    <p:extLst>
      <p:ext uri="{BB962C8B-B14F-4D97-AF65-F5344CB8AC3E}">
        <p14:creationId xmlns:p14="http://schemas.microsoft.com/office/powerpoint/2010/main" val="28370214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Rectangle 1"/>
          <p:cNvSpPr>
            <a:spLocks noGrp="1" noChangeArrowheads="1"/>
          </p:cNvSpPr>
          <p:nvPr>
            <p:ph type="title" idx="4294967295"/>
          </p:nvPr>
        </p:nvSpPr>
        <p:spPr>
          <a:xfrm>
            <a:off x="457200" y="274638"/>
            <a:ext cx="8229600" cy="1143000"/>
          </a:xfrm>
          <a:ln/>
        </p:spPr>
        <p:txBody>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t-EE" altLang="et-EE" dirty="0" smtClean="0">
                <a:latin typeface="Calibri" panose="020F0502020204030204" pitchFamily="34" charset="0"/>
              </a:rPr>
              <a:t>Some nontrivial examples for otter</a:t>
            </a:r>
            <a:endParaRPr lang="et-EE" altLang="et-EE" dirty="0">
              <a:latin typeface="Calibri" panose="020F0502020204030204" pitchFamily="34" charset="0"/>
            </a:endParaRPr>
          </a:p>
        </p:txBody>
      </p:sp>
      <p:sp>
        <p:nvSpPr>
          <p:cNvPr id="33794"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9pPr>
          </a:lstStyle>
          <a:p>
            <a:pPr hangingPunct="1">
              <a:lnSpc>
                <a:spcPct val="80000"/>
              </a:lnSpc>
              <a:spcBef>
                <a:spcPts val="200"/>
              </a:spcBef>
              <a:buClrTx/>
              <a:buSzTx/>
              <a:buFontTx/>
              <a:buNone/>
            </a:pPr>
            <a:endParaRPr lang="et-EE" altLang="et-EE" sz="2200" dirty="0">
              <a:latin typeface="Calibri" panose="020F0502020204030204" pitchFamily="34" charset="0"/>
            </a:endParaRPr>
          </a:p>
          <a:p>
            <a:pPr hangingPunct="1">
              <a:lnSpc>
                <a:spcPct val="80000"/>
              </a:lnSpc>
              <a:spcBef>
                <a:spcPts val="200"/>
              </a:spcBef>
              <a:buClrTx/>
              <a:buSzTx/>
              <a:buFontTx/>
              <a:buNone/>
            </a:pPr>
            <a:r>
              <a:rPr lang="et-EE" altLang="et-EE" sz="2200" dirty="0" smtClean="0">
                <a:latin typeface="Calibri" panose="020F0502020204030204" pitchFamily="34" charset="0"/>
              </a:rPr>
              <a:t>Let us examine</a:t>
            </a:r>
          </a:p>
          <a:p>
            <a:pPr hangingPunct="1">
              <a:lnSpc>
                <a:spcPct val="80000"/>
              </a:lnSpc>
              <a:spcBef>
                <a:spcPts val="200"/>
              </a:spcBef>
              <a:buClrTx/>
              <a:buSzTx/>
              <a:buFontTx/>
              <a:buNone/>
            </a:pPr>
            <a:endParaRPr lang="et-EE" altLang="et-EE" sz="2200" dirty="0">
              <a:latin typeface="Calibri" panose="020F0502020204030204" pitchFamily="34" charset="0"/>
            </a:endParaRPr>
          </a:p>
          <a:p>
            <a:pPr hangingPunct="1">
              <a:lnSpc>
                <a:spcPct val="80000"/>
              </a:lnSpc>
              <a:spcBef>
                <a:spcPts val="200"/>
              </a:spcBef>
              <a:buClrTx/>
              <a:buSzTx/>
              <a:buFontTx/>
              <a:buNone/>
            </a:pPr>
            <a:r>
              <a:rPr lang="et-EE" altLang="et-EE" sz="2200" dirty="0">
                <a:latin typeface="Calibri" panose="020F0502020204030204" pitchFamily="34" charset="0"/>
              </a:rPr>
              <a:t>http://</a:t>
            </a:r>
            <a:r>
              <a:rPr lang="et-EE" altLang="et-EE" sz="2200" dirty="0" smtClean="0">
                <a:latin typeface="Calibri" panose="020F0502020204030204" pitchFamily="34" charset="0"/>
              </a:rPr>
              <a:t>lambda.ee/w/images/0/03/Problems.tar.gz</a:t>
            </a:r>
          </a:p>
          <a:p>
            <a:pPr hangingPunct="1">
              <a:lnSpc>
                <a:spcPct val="80000"/>
              </a:lnSpc>
              <a:spcBef>
                <a:spcPts val="200"/>
              </a:spcBef>
              <a:buClrTx/>
              <a:buSzTx/>
              <a:buFontTx/>
              <a:buNone/>
            </a:pPr>
            <a:endParaRPr lang="et-EE" altLang="et-EE" sz="2200" dirty="0">
              <a:latin typeface="Calibri" panose="020F0502020204030204" pitchFamily="34" charset="0"/>
            </a:endParaRPr>
          </a:p>
          <a:p>
            <a:pPr hangingPunct="1">
              <a:lnSpc>
                <a:spcPct val="80000"/>
              </a:lnSpc>
              <a:spcBef>
                <a:spcPts val="200"/>
              </a:spcBef>
              <a:buClrTx/>
              <a:buSzTx/>
              <a:buFontTx/>
              <a:buNone/>
            </a:pPr>
            <a:r>
              <a:rPr lang="et-EE" altLang="et-EE" sz="2200" dirty="0">
                <a:latin typeface="Calibri" panose="020F0502020204030204" pitchFamily="34" charset="0"/>
              </a:rPr>
              <a:t>Check </a:t>
            </a:r>
            <a:r>
              <a:rPr lang="et-EE" altLang="et-EE" sz="2200" dirty="0" smtClean="0">
                <a:latin typeface="Calibri" panose="020F0502020204030204" pitchFamily="34" charset="0"/>
              </a:rPr>
              <a:t>these recommendations:</a:t>
            </a:r>
          </a:p>
          <a:p>
            <a:pPr hangingPunct="1">
              <a:lnSpc>
                <a:spcPct val="80000"/>
              </a:lnSpc>
              <a:spcBef>
                <a:spcPts val="200"/>
              </a:spcBef>
              <a:buClrTx/>
              <a:buSzTx/>
              <a:buFontTx/>
              <a:buNone/>
            </a:pPr>
            <a:endParaRPr lang="et-EE" altLang="et-EE" sz="2200" dirty="0">
              <a:latin typeface="Calibri" panose="020F0502020204030204" pitchFamily="34" charset="0"/>
            </a:endParaRPr>
          </a:p>
          <a:p>
            <a:pPr hangingPunct="1">
              <a:lnSpc>
                <a:spcPct val="80000"/>
              </a:lnSpc>
              <a:spcBef>
                <a:spcPts val="200"/>
              </a:spcBef>
              <a:buClrTx/>
              <a:buSzTx/>
              <a:buFontTx/>
              <a:buNone/>
            </a:pPr>
            <a:r>
              <a:rPr lang="et-EE" altLang="et-EE" sz="2200" dirty="0" smtClean="0">
                <a:latin typeface="Calibri" panose="020F0502020204030204" pitchFamily="34" charset="0"/>
              </a:rPr>
              <a:t>http</a:t>
            </a:r>
            <a:r>
              <a:rPr lang="et-EE" altLang="et-EE" sz="2200" dirty="0">
                <a:latin typeface="Calibri" panose="020F0502020204030204" pitchFamily="34" charset="0"/>
              </a:rPr>
              <a:t>://lambda.ee/wiki/Soovitusi_Otteri_otsingu_suunamiseks</a:t>
            </a:r>
            <a:endParaRPr lang="et-EE" altLang="et-EE" sz="2200" dirty="0" smtClean="0">
              <a:latin typeface="Calibri" panose="020F0502020204030204" pitchFamily="34" charset="0"/>
            </a:endParaRPr>
          </a:p>
          <a:p>
            <a:pPr hangingPunct="1">
              <a:lnSpc>
                <a:spcPct val="80000"/>
              </a:lnSpc>
              <a:spcBef>
                <a:spcPts val="200"/>
              </a:spcBef>
              <a:buClrTx/>
              <a:buSzPct val="45000"/>
              <a:buFontTx/>
              <a:buNone/>
            </a:pPr>
            <a:endParaRPr lang="et-EE" altLang="et-EE" sz="2200" dirty="0">
              <a:latin typeface="Calibri" panose="020F0502020204030204" pitchFamily="34" charset="0"/>
            </a:endParaRPr>
          </a:p>
          <a:p>
            <a:pPr hangingPunct="1">
              <a:lnSpc>
                <a:spcPct val="80000"/>
              </a:lnSpc>
              <a:spcBef>
                <a:spcPts val="200"/>
              </a:spcBef>
              <a:buClrTx/>
              <a:buSzPct val="45000"/>
              <a:buFontTx/>
              <a:buNone/>
            </a:pPr>
            <a:endParaRPr lang="et-EE" altLang="et-EE" sz="2200" dirty="0">
              <a:latin typeface="Calibri" panose="020F0502020204030204" pitchFamily="34" charset="0"/>
            </a:endParaRPr>
          </a:p>
        </p:txBody>
      </p:sp>
    </p:spTree>
    <p:extLst>
      <p:ext uri="{BB962C8B-B14F-4D97-AF65-F5344CB8AC3E}">
        <p14:creationId xmlns:p14="http://schemas.microsoft.com/office/powerpoint/2010/main" val="36025156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Rectangle 1"/>
          <p:cNvSpPr>
            <a:spLocks noGrp="1" noChangeArrowheads="1"/>
          </p:cNvSpPr>
          <p:nvPr>
            <p:ph type="title" idx="4294967295"/>
          </p:nvPr>
        </p:nvSpPr>
        <p:spPr>
          <a:xfrm>
            <a:off x="457200" y="274638"/>
            <a:ext cx="8229600" cy="1143000"/>
          </a:xfrm>
          <a:ln/>
        </p:spPr>
        <p:txBody>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t-EE" altLang="et-EE" dirty="0" smtClean="0">
                <a:latin typeface="Calibri" panose="020F0502020204030204" pitchFamily="34" charset="0"/>
              </a:rPr>
              <a:t>Classic otter prover doing math</a:t>
            </a:r>
            <a:endParaRPr lang="et-EE" altLang="et-EE" dirty="0">
              <a:latin typeface="Calibri" panose="020F0502020204030204" pitchFamily="34" charset="0"/>
            </a:endParaRPr>
          </a:p>
        </p:txBody>
      </p:sp>
      <p:sp>
        <p:nvSpPr>
          <p:cNvPr id="33794"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9pPr>
          </a:lstStyle>
          <a:p>
            <a:pPr hangingPunct="1">
              <a:lnSpc>
                <a:spcPct val="80000"/>
              </a:lnSpc>
              <a:spcBef>
                <a:spcPts val="200"/>
              </a:spcBef>
              <a:buClrTx/>
              <a:buSzTx/>
              <a:buFont typeface="Arial" panose="020B0604020202020204" pitchFamily="34" charset="0"/>
              <a:buChar char="•"/>
            </a:pPr>
            <a:r>
              <a:rPr lang="et-EE" altLang="et-EE" sz="2200" dirty="0" smtClean="0">
                <a:latin typeface="Calibri" panose="020F0502020204030204" pitchFamily="34" charset="0"/>
              </a:rPr>
              <a:t>Old results:</a:t>
            </a:r>
          </a:p>
          <a:p>
            <a:pPr hangingPunct="1">
              <a:lnSpc>
                <a:spcPct val="80000"/>
              </a:lnSpc>
              <a:spcBef>
                <a:spcPts val="200"/>
              </a:spcBef>
              <a:buClrTx/>
              <a:buSzTx/>
              <a:buFont typeface="Arial" panose="020B0604020202020204" pitchFamily="34" charset="0"/>
              <a:buChar char="•"/>
            </a:pPr>
            <a:endParaRPr lang="et-EE" altLang="et-EE" sz="2200" dirty="0">
              <a:latin typeface="Calibri" panose="020F0502020204030204" pitchFamily="34" charset="0"/>
            </a:endParaRPr>
          </a:p>
          <a:p>
            <a:pPr marL="0" indent="0" hangingPunct="1">
              <a:lnSpc>
                <a:spcPct val="80000"/>
              </a:lnSpc>
              <a:spcBef>
                <a:spcPts val="200"/>
              </a:spcBef>
              <a:buClrTx/>
              <a:buSzTx/>
            </a:pPr>
            <a:r>
              <a:rPr lang="et-EE" altLang="et-EE" sz="2200" dirty="0" smtClean="0">
                <a:latin typeface="Calibri" panose="020F0502020204030204" pitchFamily="34" charset="0"/>
              </a:rPr>
              <a:t>	http</a:t>
            </a:r>
            <a:r>
              <a:rPr lang="et-EE" altLang="et-EE" sz="2200" dirty="0">
                <a:latin typeface="Calibri" panose="020F0502020204030204" pitchFamily="34" charset="0"/>
              </a:rPr>
              <a:t>://www.mcs.anl.gov/research/projects/AR/new_results</a:t>
            </a:r>
            <a:r>
              <a:rPr lang="et-EE" altLang="et-EE" sz="2200" dirty="0" smtClean="0">
                <a:latin typeface="Calibri" panose="020F0502020204030204" pitchFamily="34" charset="0"/>
              </a:rPr>
              <a:t>/</a:t>
            </a:r>
          </a:p>
          <a:p>
            <a:pPr hangingPunct="1">
              <a:lnSpc>
                <a:spcPct val="80000"/>
              </a:lnSpc>
              <a:spcBef>
                <a:spcPts val="200"/>
              </a:spcBef>
              <a:buClrTx/>
              <a:buSzTx/>
              <a:buFont typeface="Arial" panose="020B0604020202020204" pitchFamily="34" charset="0"/>
              <a:buChar char="•"/>
            </a:pPr>
            <a:endParaRPr lang="et-EE" altLang="et-EE" sz="2200" dirty="0" smtClean="0">
              <a:latin typeface="Calibri" panose="020F0502020204030204" pitchFamily="34" charset="0"/>
            </a:endParaRPr>
          </a:p>
          <a:p>
            <a:pPr hangingPunct="1">
              <a:lnSpc>
                <a:spcPct val="80000"/>
              </a:lnSpc>
              <a:spcBef>
                <a:spcPts val="200"/>
              </a:spcBef>
              <a:buClrTx/>
              <a:buSzTx/>
              <a:buFont typeface="Arial" panose="020B0604020202020204" pitchFamily="34" charset="0"/>
              <a:buChar char="•"/>
            </a:pPr>
            <a:endParaRPr lang="et-EE" altLang="et-EE" sz="2200" dirty="0">
              <a:latin typeface="Calibri" panose="020F0502020204030204" pitchFamily="34" charset="0"/>
            </a:endParaRPr>
          </a:p>
          <a:p>
            <a:pPr hangingPunct="1">
              <a:lnSpc>
                <a:spcPct val="80000"/>
              </a:lnSpc>
              <a:spcBef>
                <a:spcPts val="200"/>
              </a:spcBef>
              <a:buClrTx/>
              <a:buSzTx/>
              <a:buFont typeface="Arial" panose="020B0604020202020204" pitchFamily="34" charset="0"/>
              <a:buChar char="•"/>
            </a:pPr>
            <a:r>
              <a:rPr lang="et-EE" altLang="et-EE" sz="2200" dirty="0" smtClean="0">
                <a:latin typeface="Calibri" panose="020F0502020204030204" pitchFamily="34" charset="0"/>
              </a:rPr>
              <a:t>Famous result: open problem - Robbins algebra ... – solved</a:t>
            </a:r>
          </a:p>
          <a:p>
            <a:pPr hangingPunct="1">
              <a:lnSpc>
                <a:spcPct val="80000"/>
              </a:lnSpc>
              <a:spcBef>
                <a:spcPts val="200"/>
              </a:spcBef>
              <a:buClrTx/>
              <a:buSzTx/>
              <a:buFont typeface="Arial" panose="020B0604020202020204" pitchFamily="34" charset="0"/>
              <a:buChar char="•"/>
            </a:pPr>
            <a:endParaRPr lang="et-EE" altLang="et-EE" sz="2200" dirty="0" smtClean="0">
              <a:latin typeface="Calibri" panose="020F0502020204030204" pitchFamily="34" charset="0"/>
            </a:endParaRPr>
          </a:p>
          <a:p>
            <a:pPr marL="0" indent="0" hangingPunct="1">
              <a:lnSpc>
                <a:spcPct val="80000"/>
              </a:lnSpc>
              <a:spcBef>
                <a:spcPts val="200"/>
              </a:spcBef>
              <a:buClrTx/>
              <a:buSzTx/>
            </a:pPr>
            <a:r>
              <a:rPr lang="et-EE" altLang="et-EE" sz="2200" dirty="0" smtClean="0">
                <a:latin typeface="Calibri" panose="020F0502020204030204" pitchFamily="34" charset="0"/>
              </a:rPr>
              <a:t>	http</a:t>
            </a:r>
            <a:r>
              <a:rPr lang="et-EE" altLang="et-EE" sz="2200" dirty="0">
                <a:latin typeface="Calibri" panose="020F0502020204030204" pitchFamily="34" charset="0"/>
              </a:rPr>
              <a:t>://www.cs.unm.edu/~mccune/papers/robbins</a:t>
            </a:r>
            <a:r>
              <a:rPr lang="et-EE" altLang="et-EE" sz="2200" dirty="0" smtClean="0">
                <a:latin typeface="Calibri" panose="020F0502020204030204" pitchFamily="34" charset="0"/>
              </a:rPr>
              <a:t>/</a:t>
            </a:r>
          </a:p>
          <a:p>
            <a:pPr hangingPunct="1">
              <a:lnSpc>
                <a:spcPct val="80000"/>
              </a:lnSpc>
              <a:spcBef>
                <a:spcPts val="200"/>
              </a:spcBef>
              <a:buClrTx/>
              <a:buSzTx/>
              <a:buFont typeface="Arial" panose="020B0604020202020204" pitchFamily="34" charset="0"/>
              <a:buChar char="•"/>
            </a:pPr>
            <a:endParaRPr lang="et-EE" sz="2000" dirty="0" smtClean="0"/>
          </a:p>
          <a:p>
            <a:pPr hangingPunct="1">
              <a:lnSpc>
                <a:spcPct val="80000"/>
              </a:lnSpc>
              <a:spcBef>
                <a:spcPts val="200"/>
              </a:spcBef>
              <a:buClrTx/>
              <a:buSzTx/>
              <a:buFont typeface="Arial" panose="020B0604020202020204" pitchFamily="34" charset="0"/>
              <a:buChar char="•"/>
            </a:pPr>
            <a:endParaRPr lang="et-EE" sz="2000" dirty="0" smtClean="0"/>
          </a:p>
          <a:p>
            <a:pPr hangingPunct="1">
              <a:lnSpc>
                <a:spcPct val="80000"/>
              </a:lnSpc>
              <a:spcBef>
                <a:spcPts val="200"/>
              </a:spcBef>
              <a:buClrTx/>
              <a:buSzTx/>
              <a:buFont typeface="Arial" panose="020B0604020202020204" pitchFamily="34" charset="0"/>
              <a:buChar char="•"/>
            </a:pPr>
            <a:endParaRPr lang="et-EE" sz="2000" dirty="0" smtClean="0"/>
          </a:p>
          <a:p>
            <a:pPr hangingPunct="1">
              <a:lnSpc>
                <a:spcPct val="80000"/>
              </a:lnSpc>
              <a:spcBef>
                <a:spcPts val="200"/>
              </a:spcBef>
              <a:buClrTx/>
              <a:buSzTx/>
              <a:buFont typeface="Arial" panose="020B0604020202020204" pitchFamily="34" charset="0"/>
              <a:buChar char="•"/>
            </a:pPr>
            <a:r>
              <a:rPr lang="et-EE" sz="2000" dirty="0" smtClean="0"/>
              <a:t>„</a:t>
            </a:r>
            <a:r>
              <a:rPr lang="en-US" sz="2000" dirty="0" smtClean="0"/>
              <a:t>See </a:t>
            </a:r>
            <a:r>
              <a:rPr lang="en-US" sz="2000" dirty="0"/>
              <a:t>Otter digging for algebraic </a:t>
            </a:r>
            <a:r>
              <a:rPr lang="en-US" sz="2000" dirty="0" smtClean="0"/>
              <a:t>pearls</a:t>
            </a:r>
            <a:r>
              <a:rPr lang="et-EE" sz="2000" dirty="0" smtClean="0"/>
              <a:t>“:</a:t>
            </a:r>
          </a:p>
          <a:p>
            <a:pPr hangingPunct="1">
              <a:lnSpc>
                <a:spcPct val="80000"/>
              </a:lnSpc>
              <a:spcBef>
                <a:spcPts val="200"/>
              </a:spcBef>
              <a:buClrTx/>
              <a:buSzTx/>
              <a:buFont typeface="Arial" panose="020B0604020202020204" pitchFamily="34" charset="0"/>
              <a:buChar char="•"/>
            </a:pPr>
            <a:endParaRPr lang="et-EE" altLang="et-EE" sz="2200" dirty="0">
              <a:latin typeface="Calibri" panose="020F0502020204030204" pitchFamily="34" charset="0"/>
            </a:endParaRPr>
          </a:p>
          <a:p>
            <a:pPr marL="0" indent="0" hangingPunct="1">
              <a:lnSpc>
                <a:spcPct val="80000"/>
              </a:lnSpc>
              <a:spcBef>
                <a:spcPts val="200"/>
              </a:spcBef>
              <a:buClrTx/>
              <a:buSzTx/>
            </a:pPr>
            <a:r>
              <a:rPr lang="et-EE" altLang="et-EE" sz="2200" dirty="0" smtClean="0">
                <a:latin typeface="Calibri" panose="020F0502020204030204" pitchFamily="34" charset="0"/>
              </a:rPr>
              <a:t>	http</a:t>
            </a:r>
            <a:r>
              <a:rPr lang="et-EE" altLang="et-EE" sz="2200" dirty="0">
                <a:latin typeface="Calibri" panose="020F0502020204030204" pitchFamily="34" charset="0"/>
              </a:rPr>
              <a:t>://www.math.md/files/qrs/v10-n1/v10-n1-(pp95-114).</a:t>
            </a:r>
            <a:r>
              <a:rPr lang="et-EE" altLang="et-EE" sz="2200" dirty="0" smtClean="0">
                <a:latin typeface="Calibri" panose="020F0502020204030204" pitchFamily="34" charset="0"/>
              </a:rPr>
              <a:t>pdf</a:t>
            </a:r>
          </a:p>
          <a:p>
            <a:pPr hangingPunct="1">
              <a:lnSpc>
                <a:spcPct val="80000"/>
              </a:lnSpc>
              <a:spcBef>
                <a:spcPts val="200"/>
              </a:spcBef>
              <a:buClrTx/>
              <a:buSzTx/>
              <a:buFontTx/>
              <a:buNone/>
            </a:pPr>
            <a:endParaRPr lang="et-EE" altLang="et-EE" sz="2200" dirty="0">
              <a:latin typeface="Calibri" panose="020F0502020204030204" pitchFamily="34" charset="0"/>
            </a:endParaRPr>
          </a:p>
        </p:txBody>
      </p:sp>
    </p:spTree>
    <p:extLst>
      <p:ext uri="{BB962C8B-B14F-4D97-AF65-F5344CB8AC3E}">
        <p14:creationId xmlns:p14="http://schemas.microsoft.com/office/powerpoint/2010/main" val="30083327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Rectangle 1"/>
          <p:cNvSpPr>
            <a:spLocks noGrp="1" noChangeArrowheads="1"/>
          </p:cNvSpPr>
          <p:nvPr>
            <p:ph type="title" idx="4294967295"/>
          </p:nvPr>
        </p:nvSpPr>
        <p:spPr>
          <a:xfrm>
            <a:off x="457200" y="274638"/>
            <a:ext cx="8229600" cy="1143000"/>
          </a:xfrm>
          <a:ln/>
        </p:spPr>
        <p:txBody>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t-EE" altLang="et-EE" dirty="0" smtClean="0">
                <a:latin typeface="Calibri" panose="020F0502020204030204" pitchFamily="34" charset="0"/>
              </a:rPr>
              <a:t>Induction!?</a:t>
            </a:r>
            <a:endParaRPr lang="et-EE" altLang="et-EE" dirty="0">
              <a:latin typeface="Calibri" panose="020F0502020204030204" pitchFamily="34" charset="0"/>
            </a:endParaRPr>
          </a:p>
        </p:txBody>
      </p:sp>
      <p:sp>
        <p:nvSpPr>
          <p:cNvPr id="33794" name="Text Box 2"/>
          <p:cNvSpPr txBox="1">
            <a:spLocks noChangeArrowheads="1"/>
          </p:cNvSpPr>
          <p:nvPr/>
        </p:nvSpPr>
        <p:spPr bwMode="auto">
          <a:xfrm>
            <a:off x="429491" y="16288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9pPr>
          </a:lstStyle>
          <a:p>
            <a:pPr hangingPunct="1">
              <a:lnSpc>
                <a:spcPct val="80000"/>
              </a:lnSpc>
              <a:spcBef>
                <a:spcPts val="200"/>
              </a:spcBef>
              <a:buClrTx/>
              <a:buSzPct val="45000"/>
              <a:buFontTx/>
              <a:buNone/>
            </a:pPr>
            <a:endParaRPr lang="et-EE" altLang="et-EE" sz="2200" dirty="0" smtClean="0">
              <a:latin typeface="Calibri" panose="020F0502020204030204" pitchFamily="34" charset="0"/>
            </a:endParaRPr>
          </a:p>
          <a:p>
            <a:pPr hangingPunct="1">
              <a:lnSpc>
                <a:spcPct val="80000"/>
              </a:lnSpc>
              <a:spcBef>
                <a:spcPts val="200"/>
              </a:spcBef>
              <a:buClrTx/>
              <a:buSzPct val="45000"/>
              <a:buFontTx/>
              <a:buNone/>
            </a:pPr>
            <a:endParaRPr lang="et-EE" altLang="et-EE" sz="2200" dirty="0" smtClean="0">
              <a:latin typeface="Calibri" panose="020F0502020204030204" pitchFamily="34" charset="0"/>
            </a:endParaRPr>
          </a:p>
          <a:p>
            <a:pPr hangingPunct="1">
              <a:lnSpc>
                <a:spcPct val="80000"/>
              </a:lnSpc>
              <a:spcBef>
                <a:spcPts val="200"/>
              </a:spcBef>
              <a:buClrTx/>
              <a:buSzPct val="45000"/>
              <a:buFontTx/>
              <a:buNone/>
            </a:pPr>
            <a:r>
              <a:rPr lang="et-EE" altLang="et-EE" sz="2200" dirty="0" smtClean="0">
                <a:latin typeface="Calibri" panose="020F0502020204030204" pitchFamily="34" charset="0"/>
              </a:rPr>
              <a:t>     Let us define the properties of a list member function m where c  adds a new element to the list. n stands for empty list and </a:t>
            </a:r>
          </a:p>
          <a:p>
            <a:pPr hangingPunct="1">
              <a:lnSpc>
                <a:spcPct val="80000"/>
              </a:lnSpc>
              <a:spcBef>
                <a:spcPts val="200"/>
              </a:spcBef>
              <a:buClrTx/>
              <a:buSzPct val="45000"/>
              <a:buFontTx/>
              <a:buNone/>
            </a:pPr>
            <a:r>
              <a:rPr lang="et-EE" altLang="et-EE" sz="2200" dirty="0">
                <a:latin typeface="Calibri" panose="020F0502020204030204" pitchFamily="34" charset="0"/>
              </a:rPr>
              <a:t> </a:t>
            </a:r>
            <a:r>
              <a:rPr lang="et-EE" altLang="et-EE" sz="2200" dirty="0" smtClean="0">
                <a:latin typeface="Calibri" panose="020F0502020204030204" pitchFamily="34" charset="0"/>
              </a:rPr>
              <a:t>    a list [1,5] is represented as c(1, c(5, n))</a:t>
            </a:r>
          </a:p>
          <a:p>
            <a:pPr hangingPunct="1">
              <a:lnSpc>
                <a:spcPct val="80000"/>
              </a:lnSpc>
              <a:spcBef>
                <a:spcPts val="200"/>
              </a:spcBef>
              <a:buClrTx/>
              <a:buSzPct val="45000"/>
              <a:buFontTx/>
              <a:buNone/>
            </a:pPr>
            <a:endParaRPr lang="et-EE" altLang="et-EE" sz="2200" dirty="0">
              <a:latin typeface="Calibri" panose="020F0502020204030204" pitchFamily="34" charset="0"/>
            </a:endParaRPr>
          </a:p>
          <a:p>
            <a:pPr hangingPunct="1">
              <a:lnSpc>
                <a:spcPct val="80000"/>
              </a:lnSpc>
              <a:spcBef>
                <a:spcPts val="200"/>
              </a:spcBef>
              <a:buClrTx/>
              <a:buSzPct val="45000"/>
              <a:buFontTx/>
              <a:buNone/>
            </a:pPr>
            <a:r>
              <a:rPr lang="es-ES" altLang="et-EE" sz="2200" dirty="0">
                <a:latin typeface="Calibri" panose="020F0502020204030204" pitchFamily="34" charset="0"/>
              </a:rPr>
              <a:t>-m(</a:t>
            </a:r>
            <a:r>
              <a:rPr lang="es-ES" altLang="et-EE" sz="2200" dirty="0" err="1">
                <a:latin typeface="Calibri" panose="020F0502020204030204" pitchFamily="34" charset="0"/>
              </a:rPr>
              <a:t>X,n</a:t>
            </a:r>
            <a:r>
              <a:rPr lang="es-ES" altLang="et-EE" sz="2200" dirty="0">
                <a:latin typeface="Calibri" panose="020F0502020204030204" pitchFamily="34" charset="0"/>
              </a:rPr>
              <a:t>).</a:t>
            </a:r>
          </a:p>
          <a:p>
            <a:pPr hangingPunct="1">
              <a:lnSpc>
                <a:spcPct val="80000"/>
              </a:lnSpc>
              <a:spcBef>
                <a:spcPts val="200"/>
              </a:spcBef>
              <a:buClrTx/>
              <a:buSzPct val="45000"/>
              <a:buFontTx/>
              <a:buNone/>
            </a:pPr>
            <a:r>
              <a:rPr lang="es-ES" altLang="et-EE" sz="2200" dirty="0">
                <a:latin typeface="Calibri" panose="020F0502020204030204" pitchFamily="34" charset="0"/>
              </a:rPr>
              <a:t>m(</a:t>
            </a:r>
            <a:r>
              <a:rPr lang="es-ES" altLang="et-EE" sz="2200" dirty="0" err="1">
                <a:latin typeface="Calibri" panose="020F0502020204030204" pitchFamily="34" charset="0"/>
              </a:rPr>
              <a:t>X,c</a:t>
            </a:r>
            <a:r>
              <a:rPr lang="es-ES" altLang="et-EE" sz="2200" dirty="0">
                <a:latin typeface="Calibri" panose="020F0502020204030204" pitchFamily="34" charset="0"/>
              </a:rPr>
              <a:t>(X,Y)).</a:t>
            </a:r>
          </a:p>
          <a:p>
            <a:pPr hangingPunct="1">
              <a:lnSpc>
                <a:spcPct val="80000"/>
              </a:lnSpc>
              <a:spcBef>
                <a:spcPts val="200"/>
              </a:spcBef>
              <a:buClrTx/>
              <a:buSzPct val="45000"/>
              <a:buFontTx/>
              <a:buNone/>
            </a:pPr>
            <a:r>
              <a:rPr lang="es-ES" altLang="et-EE" sz="2200" dirty="0">
                <a:latin typeface="Calibri" panose="020F0502020204030204" pitchFamily="34" charset="0"/>
              </a:rPr>
              <a:t>X=Z | m(X,Y) | -m(</a:t>
            </a:r>
            <a:r>
              <a:rPr lang="es-ES" altLang="et-EE" sz="2200" dirty="0" err="1">
                <a:latin typeface="Calibri" panose="020F0502020204030204" pitchFamily="34" charset="0"/>
              </a:rPr>
              <a:t>X,c</a:t>
            </a:r>
            <a:r>
              <a:rPr lang="es-ES" altLang="et-EE" sz="2200" dirty="0">
                <a:latin typeface="Calibri" panose="020F0502020204030204" pitchFamily="34" charset="0"/>
              </a:rPr>
              <a:t>(Z,Y)).</a:t>
            </a:r>
          </a:p>
          <a:p>
            <a:pPr hangingPunct="1">
              <a:lnSpc>
                <a:spcPct val="80000"/>
              </a:lnSpc>
              <a:spcBef>
                <a:spcPts val="200"/>
              </a:spcBef>
              <a:buClrTx/>
              <a:buSzPct val="45000"/>
              <a:buFontTx/>
              <a:buNone/>
            </a:pPr>
            <a:r>
              <a:rPr lang="es-ES" altLang="et-EE" sz="2200" dirty="0">
                <a:latin typeface="Calibri" panose="020F0502020204030204" pitchFamily="34" charset="0"/>
              </a:rPr>
              <a:t>-m(X,Y) | m(</a:t>
            </a:r>
            <a:r>
              <a:rPr lang="es-ES" altLang="et-EE" sz="2200" dirty="0" err="1">
                <a:latin typeface="Calibri" panose="020F0502020204030204" pitchFamily="34" charset="0"/>
              </a:rPr>
              <a:t>X,c</a:t>
            </a:r>
            <a:r>
              <a:rPr lang="es-ES" altLang="et-EE" sz="2200" dirty="0">
                <a:latin typeface="Calibri" panose="020F0502020204030204" pitchFamily="34" charset="0"/>
              </a:rPr>
              <a:t>(Z,Y</a:t>
            </a:r>
            <a:r>
              <a:rPr lang="es-ES" altLang="et-EE" sz="2200" dirty="0" smtClean="0">
                <a:latin typeface="Calibri" panose="020F0502020204030204" pitchFamily="34" charset="0"/>
              </a:rPr>
              <a:t>)).</a:t>
            </a:r>
            <a:endParaRPr lang="et-EE" altLang="et-EE" sz="2200" dirty="0" smtClean="0">
              <a:latin typeface="Calibri" panose="020F0502020204030204" pitchFamily="34" charset="0"/>
            </a:endParaRPr>
          </a:p>
          <a:p>
            <a:pPr hangingPunct="1">
              <a:lnSpc>
                <a:spcPct val="80000"/>
              </a:lnSpc>
              <a:spcBef>
                <a:spcPts val="200"/>
              </a:spcBef>
              <a:buClrTx/>
              <a:buSzPct val="45000"/>
              <a:buFontTx/>
              <a:buNone/>
            </a:pPr>
            <a:endParaRPr lang="et-EE" altLang="et-EE" sz="2200" dirty="0" smtClean="0">
              <a:latin typeface="Calibri" panose="020F0502020204030204" pitchFamily="34" charset="0"/>
            </a:endParaRPr>
          </a:p>
          <a:p>
            <a:pPr hangingPunct="1">
              <a:lnSpc>
                <a:spcPct val="80000"/>
              </a:lnSpc>
              <a:spcBef>
                <a:spcPts val="200"/>
              </a:spcBef>
              <a:buClrTx/>
              <a:buSzPct val="45000"/>
              <a:buFontTx/>
              <a:buNone/>
            </a:pPr>
            <a:r>
              <a:rPr lang="et-EE" altLang="et-EE" sz="2200" dirty="0" smtClean="0">
                <a:latin typeface="Calibri" panose="020F0502020204030204" pitchFamily="34" charset="0"/>
              </a:rPr>
              <a:t>Your goal is to prove that m has the expected property;</a:t>
            </a:r>
          </a:p>
          <a:p>
            <a:pPr hangingPunct="1">
              <a:lnSpc>
                <a:spcPct val="80000"/>
              </a:lnSpc>
              <a:spcBef>
                <a:spcPts val="200"/>
              </a:spcBef>
              <a:buClrTx/>
              <a:buSzPct val="45000"/>
              <a:buFontTx/>
              <a:buNone/>
            </a:pPr>
            <a:endParaRPr lang="et-EE" altLang="et-EE" sz="2200" dirty="0">
              <a:latin typeface="Calibri" panose="020F0502020204030204" pitchFamily="34" charset="0"/>
            </a:endParaRPr>
          </a:p>
          <a:p>
            <a:pPr hangingPunct="1">
              <a:lnSpc>
                <a:spcPct val="80000"/>
              </a:lnSpc>
              <a:spcBef>
                <a:spcPts val="200"/>
              </a:spcBef>
              <a:buClrTx/>
              <a:buSzPct val="45000"/>
              <a:buFontTx/>
              <a:buNone/>
            </a:pPr>
            <a:r>
              <a:rPr lang="et-EE" altLang="et-EE" sz="2200" dirty="0">
                <a:latin typeface="Calibri" panose="020F0502020204030204" pitchFamily="34" charset="0"/>
              </a:rPr>
              <a:t>All x All y Exists z All u ((m(u,x) &amp; m(u,y)) &lt;=&gt; m(u,z))</a:t>
            </a:r>
            <a:endParaRPr lang="et-EE" altLang="et-EE" sz="2200" dirty="0" smtClean="0">
              <a:latin typeface="Calibri" panose="020F0502020204030204" pitchFamily="34" charset="0"/>
            </a:endParaRPr>
          </a:p>
          <a:p>
            <a:pPr hangingPunct="1">
              <a:lnSpc>
                <a:spcPct val="80000"/>
              </a:lnSpc>
              <a:spcBef>
                <a:spcPts val="200"/>
              </a:spcBef>
              <a:buClrTx/>
              <a:buSzPct val="45000"/>
              <a:buFontTx/>
              <a:buNone/>
            </a:pPr>
            <a:endParaRPr lang="et-EE" altLang="et-EE" sz="2200" dirty="0">
              <a:latin typeface="Calibri" panose="020F0502020204030204" pitchFamily="34" charset="0"/>
            </a:endParaRPr>
          </a:p>
          <a:p>
            <a:pPr hangingPunct="1">
              <a:lnSpc>
                <a:spcPct val="80000"/>
              </a:lnSpc>
              <a:spcBef>
                <a:spcPts val="200"/>
              </a:spcBef>
              <a:buClrTx/>
              <a:buSzPct val="45000"/>
              <a:buFontTx/>
              <a:buNone/>
            </a:pPr>
            <a:endParaRPr lang="et-EE" altLang="et-EE" sz="2200" dirty="0" smtClean="0">
              <a:latin typeface="Calibri" panose="020F0502020204030204" pitchFamily="34" charset="0"/>
            </a:endParaRPr>
          </a:p>
          <a:p>
            <a:pPr hangingPunct="1">
              <a:lnSpc>
                <a:spcPct val="80000"/>
              </a:lnSpc>
              <a:spcBef>
                <a:spcPts val="200"/>
              </a:spcBef>
              <a:buClrTx/>
              <a:buSzPct val="45000"/>
              <a:buFontTx/>
              <a:buNone/>
            </a:pPr>
            <a:endParaRPr lang="et-EE" altLang="et-EE" sz="2200" dirty="0" smtClean="0">
              <a:latin typeface="Calibri" panose="020F0502020204030204" pitchFamily="34" charset="0"/>
            </a:endParaRPr>
          </a:p>
          <a:p>
            <a:pPr hangingPunct="1">
              <a:lnSpc>
                <a:spcPct val="80000"/>
              </a:lnSpc>
              <a:spcBef>
                <a:spcPts val="200"/>
              </a:spcBef>
              <a:buClrTx/>
              <a:buSzPct val="45000"/>
              <a:buFontTx/>
              <a:buNone/>
            </a:pPr>
            <a:endParaRPr lang="et-EE" altLang="et-EE" sz="2200" dirty="0">
              <a:latin typeface="Calibri" panose="020F0502020204030204" pitchFamily="34" charset="0"/>
            </a:endParaRPr>
          </a:p>
          <a:p>
            <a:pPr hangingPunct="1">
              <a:lnSpc>
                <a:spcPct val="80000"/>
              </a:lnSpc>
              <a:spcBef>
                <a:spcPts val="200"/>
              </a:spcBef>
              <a:buClrTx/>
              <a:buSzPct val="45000"/>
              <a:buFontTx/>
              <a:buNone/>
            </a:pPr>
            <a:endParaRPr lang="et-EE" altLang="et-EE" sz="2200" dirty="0">
              <a:latin typeface="Calibri" panose="020F0502020204030204" pitchFamily="34" charset="0"/>
            </a:endParaRPr>
          </a:p>
        </p:txBody>
      </p:sp>
    </p:spTree>
    <p:extLst>
      <p:ext uri="{BB962C8B-B14F-4D97-AF65-F5344CB8AC3E}">
        <p14:creationId xmlns:p14="http://schemas.microsoft.com/office/powerpoint/2010/main" val="3588821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Rectangle 1"/>
          <p:cNvSpPr>
            <a:spLocks noGrp="1" noChangeArrowheads="1"/>
          </p:cNvSpPr>
          <p:nvPr>
            <p:ph type="title" idx="4294967295"/>
          </p:nvPr>
        </p:nvSpPr>
        <p:spPr>
          <a:xfrm>
            <a:off x="457200" y="274638"/>
            <a:ext cx="8229600" cy="1143000"/>
          </a:xfrm>
          <a:ln/>
        </p:spPr>
        <p:txBody>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t-EE" altLang="et-EE" dirty="0" smtClean="0">
                <a:latin typeface="Calibri" panose="020F0502020204030204" pitchFamily="34" charset="0"/>
              </a:rPr>
              <a:t>Induction!?</a:t>
            </a:r>
            <a:endParaRPr lang="et-EE" altLang="et-EE" dirty="0">
              <a:latin typeface="Calibri" panose="020F0502020204030204" pitchFamily="34" charset="0"/>
            </a:endParaRPr>
          </a:p>
        </p:txBody>
      </p:sp>
      <p:sp>
        <p:nvSpPr>
          <p:cNvPr id="33794" name="Text Box 2"/>
          <p:cNvSpPr txBox="1">
            <a:spLocks noChangeArrowheads="1"/>
          </p:cNvSpPr>
          <p:nvPr/>
        </p:nvSpPr>
        <p:spPr bwMode="auto">
          <a:xfrm>
            <a:off x="429491" y="16288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9pPr>
          </a:lstStyle>
          <a:p>
            <a:pPr hangingPunct="1">
              <a:lnSpc>
                <a:spcPct val="80000"/>
              </a:lnSpc>
              <a:spcBef>
                <a:spcPts val="200"/>
              </a:spcBef>
              <a:buClrTx/>
              <a:buSzPct val="45000"/>
              <a:buFontTx/>
              <a:buNone/>
            </a:pPr>
            <a:r>
              <a:rPr lang="et-EE" altLang="et-EE" sz="2200" dirty="0" smtClean="0">
                <a:latin typeface="Calibri" panose="020F0502020204030204" pitchFamily="34" charset="0"/>
              </a:rPr>
              <a:t>We need to prove two statements:</a:t>
            </a:r>
          </a:p>
          <a:p>
            <a:pPr hangingPunct="1">
              <a:lnSpc>
                <a:spcPct val="80000"/>
              </a:lnSpc>
              <a:spcBef>
                <a:spcPts val="200"/>
              </a:spcBef>
              <a:buClrTx/>
              <a:buSzPct val="45000"/>
              <a:buFontTx/>
              <a:buNone/>
            </a:pPr>
            <a:endParaRPr lang="et-EE" altLang="et-EE" sz="2200" dirty="0">
              <a:latin typeface="Calibri" panose="020F0502020204030204" pitchFamily="34" charset="0"/>
            </a:endParaRPr>
          </a:p>
          <a:p>
            <a:pPr hangingPunct="1">
              <a:lnSpc>
                <a:spcPct val="80000"/>
              </a:lnSpc>
              <a:spcBef>
                <a:spcPts val="200"/>
              </a:spcBef>
              <a:buClrTx/>
              <a:buSzPct val="45000"/>
              <a:buFontTx/>
              <a:buNone/>
            </a:pPr>
            <a:r>
              <a:rPr lang="et-EE" altLang="et-EE" sz="2200" dirty="0" smtClean="0">
                <a:latin typeface="Calibri" panose="020F0502020204030204" pitchFamily="34" charset="0"/>
              </a:rPr>
              <a:t>Induction base:</a:t>
            </a:r>
          </a:p>
          <a:p>
            <a:pPr hangingPunct="1">
              <a:lnSpc>
                <a:spcPct val="80000"/>
              </a:lnSpc>
              <a:spcBef>
                <a:spcPts val="200"/>
              </a:spcBef>
              <a:buClrTx/>
              <a:buSzPct val="45000"/>
              <a:buFontTx/>
              <a:buNone/>
            </a:pPr>
            <a:endParaRPr lang="et-EE" altLang="et-EE" sz="2200" dirty="0">
              <a:latin typeface="Calibri" panose="020F0502020204030204" pitchFamily="34" charset="0"/>
            </a:endParaRPr>
          </a:p>
          <a:p>
            <a:pPr hangingPunct="1">
              <a:lnSpc>
                <a:spcPct val="80000"/>
              </a:lnSpc>
              <a:spcBef>
                <a:spcPts val="200"/>
              </a:spcBef>
              <a:buClrTx/>
              <a:buSzPct val="45000"/>
              <a:buFontTx/>
              <a:buNone/>
            </a:pPr>
            <a:r>
              <a:rPr lang="et-EE" altLang="et-EE" sz="2200" dirty="0" smtClean="0">
                <a:latin typeface="Calibri" panose="020F0502020204030204" pitchFamily="34" charset="0"/>
              </a:rPr>
              <a:t>	</a:t>
            </a:r>
            <a:r>
              <a:rPr lang="es-ES" altLang="et-EE" sz="2200" dirty="0" err="1" smtClean="0">
                <a:latin typeface="Calibri" panose="020F0502020204030204" pitchFamily="34" charset="0"/>
              </a:rPr>
              <a:t>All</a:t>
            </a:r>
            <a:r>
              <a:rPr lang="es-ES" altLang="et-EE" sz="2200" dirty="0" smtClean="0">
                <a:latin typeface="Calibri" panose="020F0502020204030204" pitchFamily="34" charset="0"/>
              </a:rPr>
              <a:t> </a:t>
            </a:r>
            <a:r>
              <a:rPr lang="es-ES" altLang="et-EE" sz="2200" dirty="0">
                <a:latin typeface="Calibri" panose="020F0502020204030204" pitchFamily="34" charset="0"/>
              </a:rPr>
              <a:t>y </a:t>
            </a:r>
            <a:r>
              <a:rPr lang="es-ES" altLang="et-EE" sz="2200" dirty="0" err="1">
                <a:latin typeface="Calibri" panose="020F0502020204030204" pitchFamily="34" charset="0"/>
              </a:rPr>
              <a:t>Exists</a:t>
            </a:r>
            <a:r>
              <a:rPr lang="es-ES" altLang="et-EE" sz="2200" dirty="0">
                <a:latin typeface="Calibri" panose="020F0502020204030204" pitchFamily="34" charset="0"/>
              </a:rPr>
              <a:t> z </a:t>
            </a:r>
            <a:r>
              <a:rPr lang="es-ES" altLang="et-EE" sz="2200" dirty="0" err="1">
                <a:latin typeface="Calibri" panose="020F0502020204030204" pitchFamily="34" charset="0"/>
              </a:rPr>
              <a:t>All</a:t>
            </a:r>
            <a:r>
              <a:rPr lang="es-ES" altLang="et-EE" sz="2200" dirty="0">
                <a:latin typeface="Calibri" panose="020F0502020204030204" pitchFamily="34" charset="0"/>
              </a:rPr>
              <a:t> u ((m(</a:t>
            </a:r>
            <a:r>
              <a:rPr lang="es-ES" altLang="et-EE" sz="2200" dirty="0" err="1">
                <a:latin typeface="Calibri" panose="020F0502020204030204" pitchFamily="34" charset="0"/>
              </a:rPr>
              <a:t>u,n</a:t>
            </a:r>
            <a:r>
              <a:rPr lang="es-ES" altLang="et-EE" sz="2200" dirty="0">
                <a:latin typeface="Calibri" panose="020F0502020204030204" pitchFamily="34" charset="0"/>
              </a:rPr>
              <a:t>) &amp; m(</a:t>
            </a:r>
            <a:r>
              <a:rPr lang="es-ES" altLang="et-EE" sz="2200" dirty="0" err="1">
                <a:latin typeface="Calibri" panose="020F0502020204030204" pitchFamily="34" charset="0"/>
              </a:rPr>
              <a:t>u,y</a:t>
            </a:r>
            <a:r>
              <a:rPr lang="es-ES" altLang="et-EE" sz="2200" dirty="0">
                <a:latin typeface="Calibri" panose="020F0502020204030204" pitchFamily="34" charset="0"/>
              </a:rPr>
              <a:t>)) &lt;=&gt; m(</a:t>
            </a:r>
            <a:r>
              <a:rPr lang="es-ES" altLang="et-EE" sz="2200" dirty="0" err="1">
                <a:latin typeface="Calibri" panose="020F0502020204030204" pitchFamily="34" charset="0"/>
              </a:rPr>
              <a:t>u,z</a:t>
            </a:r>
            <a:r>
              <a:rPr lang="es-ES" altLang="et-EE" sz="2200" dirty="0" smtClean="0">
                <a:latin typeface="Calibri" panose="020F0502020204030204" pitchFamily="34" charset="0"/>
              </a:rPr>
              <a:t>))</a:t>
            </a:r>
            <a:endParaRPr lang="et-EE" altLang="et-EE" sz="2200" dirty="0" smtClean="0">
              <a:latin typeface="Calibri" panose="020F0502020204030204" pitchFamily="34" charset="0"/>
            </a:endParaRPr>
          </a:p>
          <a:p>
            <a:pPr hangingPunct="1">
              <a:lnSpc>
                <a:spcPct val="80000"/>
              </a:lnSpc>
              <a:spcBef>
                <a:spcPts val="200"/>
              </a:spcBef>
              <a:buClrTx/>
              <a:buSzPct val="45000"/>
              <a:buFontTx/>
              <a:buNone/>
            </a:pPr>
            <a:r>
              <a:rPr lang="et-EE" altLang="et-EE" sz="2200" dirty="0">
                <a:latin typeface="Calibri" panose="020F0502020204030204" pitchFamily="34" charset="0"/>
              </a:rPr>
              <a:t> </a:t>
            </a:r>
            <a:r>
              <a:rPr lang="et-EE" altLang="et-EE" sz="2200" dirty="0" smtClean="0">
                <a:latin typeface="Calibri" panose="020F0502020204030204" pitchFamily="34" charset="0"/>
              </a:rPr>
              <a:t>    where n stands for empty list</a:t>
            </a:r>
          </a:p>
          <a:p>
            <a:pPr hangingPunct="1">
              <a:lnSpc>
                <a:spcPct val="80000"/>
              </a:lnSpc>
              <a:spcBef>
                <a:spcPts val="200"/>
              </a:spcBef>
              <a:buClrTx/>
              <a:buSzPct val="45000"/>
              <a:buFontTx/>
              <a:buNone/>
            </a:pPr>
            <a:endParaRPr lang="et-EE" altLang="et-EE" sz="2200" dirty="0">
              <a:latin typeface="Calibri" panose="020F0502020204030204" pitchFamily="34" charset="0"/>
            </a:endParaRPr>
          </a:p>
          <a:p>
            <a:pPr hangingPunct="1">
              <a:lnSpc>
                <a:spcPct val="80000"/>
              </a:lnSpc>
              <a:spcBef>
                <a:spcPts val="200"/>
              </a:spcBef>
              <a:buClrTx/>
              <a:buSzPct val="45000"/>
              <a:buFontTx/>
              <a:buNone/>
            </a:pPr>
            <a:r>
              <a:rPr lang="et-EE" altLang="et-EE" sz="2200" dirty="0" smtClean="0">
                <a:latin typeface="Calibri" panose="020F0502020204030204" pitchFamily="34" charset="0"/>
              </a:rPr>
              <a:t>Induction step:</a:t>
            </a:r>
          </a:p>
          <a:p>
            <a:pPr hangingPunct="1">
              <a:lnSpc>
                <a:spcPct val="80000"/>
              </a:lnSpc>
              <a:spcBef>
                <a:spcPts val="200"/>
              </a:spcBef>
              <a:buClrTx/>
              <a:buSzPct val="45000"/>
              <a:buFontTx/>
              <a:buNone/>
            </a:pPr>
            <a:endParaRPr lang="et-EE" altLang="et-EE" sz="2200" dirty="0">
              <a:latin typeface="Calibri" panose="020F0502020204030204" pitchFamily="34" charset="0"/>
            </a:endParaRPr>
          </a:p>
          <a:p>
            <a:pPr hangingPunct="1">
              <a:lnSpc>
                <a:spcPct val="80000"/>
              </a:lnSpc>
              <a:spcBef>
                <a:spcPts val="200"/>
              </a:spcBef>
              <a:buClrTx/>
              <a:buSzPct val="45000"/>
              <a:buFontTx/>
              <a:buNone/>
            </a:pPr>
            <a:r>
              <a:rPr lang="et-EE" altLang="et-EE" sz="2200" dirty="0">
                <a:latin typeface="Calibri" panose="020F0502020204030204" pitchFamily="34" charset="0"/>
              </a:rPr>
              <a:t>	All x ((All y Exists z All u ((m(u,x) &amp; m(u,y)) &lt;=&gt; m(u,z))) </a:t>
            </a:r>
          </a:p>
          <a:p>
            <a:pPr hangingPunct="1">
              <a:lnSpc>
                <a:spcPct val="80000"/>
              </a:lnSpc>
              <a:spcBef>
                <a:spcPts val="200"/>
              </a:spcBef>
              <a:buClrTx/>
              <a:buSzPct val="45000"/>
              <a:buFontTx/>
              <a:buNone/>
            </a:pPr>
            <a:r>
              <a:rPr lang="et-EE" altLang="et-EE" sz="2200" dirty="0">
                <a:latin typeface="Calibri" panose="020F0502020204030204" pitchFamily="34" charset="0"/>
              </a:rPr>
              <a:t>       =&gt;</a:t>
            </a:r>
          </a:p>
          <a:p>
            <a:pPr hangingPunct="1">
              <a:lnSpc>
                <a:spcPct val="80000"/>
              </a:lnSpc>
              <a:spcBef>
                <a:spcPts val="200"/>
              </a:spcBef>
              <a:buClrTx/>
              <a:buSzPct val="45000"/>
              <a:buFontTx/>
              <a:buNone/>
            </a:pPr>
            <a:r>
              <a:rPr lang="et-EE" altLang="et-EE" sz="2200" dirty="0">
                <a:latin typeface="Calibri" panose="020F0502020204030204" pitchFamily="34" charset="0"/>
              </a:rPr>
              <a:t>       (All h All y1 Exists z1 All u1 ((m(u1,c(h,x)) &amp; m(u1,y1)) </a:t>
            </a:r>
          </a:p>
          <a:p>
            <a:pPr hangingPunct="1">
              <a:lnSpc>
                <a:spcPct val="80000"/>
              </a:lnSpc>
              <a:spcBef>
                <a:spcPts val="200"/>
              </a:spcBef>
              <a:buClrTx/>
              <a:buSzPct val="45000"/>
              <a:buFontTx/>
              <a:buNone/>
            </a:pPr>
            <a:r>
              <a:rPr lang="et-EE" altLang="et-EE" sz="2200" dirty="0">
                <a:latin typeface="Calibri" panose="020F0502020204030204" pitchFamily="34" charset="0"/>
              </a:rPr>
              <a:t>                                      &lt;=&gt; m(u1,z1)))</a:t>
            </a:r>
            <a:endParaRPr lang="et-EE" altLang="et-EE" sz="2200" dirty="0" smtClean="0">
              <a:latin typeface="Calibri" panose="020F0502020204030204" pitchFamily="34" charset="0"/>
            </a:endParaRPr>
          </a:p>
          <a:p>
            <a:pPr hangingPunct="1">
              <a:lnSpc>
                <a:spcPct val="80000"/>
              </a:lnSpc>
              <a:spcBef>
                <a:spcPts val="200"/>
              </a:spcBef>
              <a:buClrTx/>
              <a:buSzPct val="45000"/>
              <a:buFontTx/>
              <a:buNone/>
            </a:pPr>
            <a:endParaRPr lang="et-EE" altLang="et-EE" sz="2200" dirty="0">
              <a:latin typeface="Calibri" panose="020F0502020204030204" pitchFamily="34" charset="0"/>
            </a:endParaRPr>
          </a:p>
          <a:p>
            <a:pPr hangingPunct="1">
              <a:lnSpc>
                <a:spcPct val="80000"/>
              </a:lnSpc>
              <a:spcBef>
                <a:spcPts val="200"/>
              </a:spcBef>
              <a:buClrTx/>
              <a:buSzPct val="45000"/>
              <a:buFontTx/>
              <a:buNone/>
            </a:pPr>
            <a:endParaRPr lang="et-EE" altLang="et-EE" sz="2200" dirty="0">
              <a:latin typeface="Calibri" panose="020F0502020204030204" pitchFamily="34" charset="0"/>
            </a:endParaRPr>
          </a:p>
          <a:p>
            <a:pPr hangingPunct="1">
              <a:lnSpc>
                <a:spcPct val="80000"/>
              </a:lnSpc>
              <a:spcBef>
                <a:spcPts val="200"/>
              </a:spcBef>
              <a:buClrTx/>
              <a:buSzPct val="45000"/>
              <a:buFontTx/>
              <a:buNone/>
            </a:pPr>
            <a:r>
              <a:rPr lang="et-EE" altLang="et-EE" sz="2200" dirty="0" smtClean="0">
                <a:latin typeface="Calibri" panose="020F0502020204030204" pitchFamily="34" charset="0"/>
              </a:rPr>
              <a:t>NB! There is no „easy“ way to guess what is a required base and step.</a:t>
            </a:r>
          </a:p>
          <a:p>
            <a:pPr hangingPunct="1">
              <a:lnSpc>
                <a:spcPct val="80000"/>
              </a:lnSpc>
              <a:spcBef>
                <a:spcPts val="200"/>
              </a:spcBef>
              <a:buClrTx/>
              <a:buSzPct val="45000"/>
              <a:buFontTx/>
              <a:buNone/>
            </a:pPr>
            <a:endParaRPr lang="et-EE" altLang="et-EE" sz="2200" dirty="0" smtClean="0">
              <a:latin typeface="Calibri" panose="020F0502020204030204" pitchFamily="34" charset="0"/>
            </a:endParaRPr>
          </a:p>
          <a:p>
            <a:pPr hangingPunct="1">
              <a:lnSpc>
                <a:spcPct val="80000"/>
              </a:lnSpc>
              <a:spcBef>
                <a:spcPts val="200"/>
              </a:spcBef>
              <a:buClrTx/>
              <a:buSzPct val="45000"/>
              <a:buFontTx/>
              <a:buNone/>
            </a:pPr>
            <a:endParaRPr lang="et-EE" altLang="et-EE" sz="2200" dirty="0">
              <a:latin typeface="Calibri" panose="020F0502020204030204" pitchFamily="34" charset="0"/>
            </a:endParaRPr>
          </a:p>
          <a:p>
            <a:pPr hangingPunct="1">
              <a:lnSpc>
                <a:spcPct val="80000"/>
              </a:lnSpc>
              <a:spcBef>
                <a:spcPts val="200"/>
              </a:spcBef>
              <a:buClrTx/>
              <a:buSzPct val="45000"/>
              <a:buFontTx/>
              <a:buNone/>
            </a:pPr>
            <a:endParaRPr lang="et-EE" altLang="et-EE" sz="2200" dirty="0">
              <a:latin typeface="Calibri" panose="020F0502020204030204" pitchFamily="34" charset="0"/>
            </a:endParaRPr>
          </a:p>
        </p:txBody>
      </p:sp>
    </p:spTree>
    <p:extLst>
      <p:ext uri="{BB962C8B-B14F-4D97-AF65-F5344CB8AC3E}">
        <p14:creationId xmlns:p14="http://schemas.microsoft.com/office/powerpoint/2010/main" val="3976355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Rectangle 1"/>
          <p:cNvSpPr>
            <a:spLocks noGrp="1" noChangeArrowheads="1"/>
          </p:cNvSpPr>
          <p:nvPr>
            <p:ph type="title" idx="4294967295"/>
          </p:nvPr>
        </p:nvSpPr>
        <p:spPr>
          <a:xfrm>
            <a:off x="457200" y="274638"/>
            <a:ext cx="8229600" cy="1143000"/>
          </a:xfrm>
          <a:ln/>
        </p:spPr>
        <p:txBody>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t-EE" altLang="et-EE" dirty="0" smtClean="0">
                <a:latin typeface="Calibri" panose="020F0502020204030204" pitchFamily="34" charset="0"/>
              </a:rPr>
              <a:t/>
            </a:r>
            <a:br>
              <a:rPr lang="et-EE" altLang="et-EE" dirty="0" smtClean="0">
                <a:latin typeface="Calibri" panose="020F0502020204030204" pitchFamily="34" charset="0"/>
              </a:rPr>
            </a:br>
            <a:r>
              <a:rPr lang="et-EE" altLang="et-EE" dirty="0">
                <a:latin typeface="Calibri" panose="020F0502020204030204" pitchFamily="34" charset="0"/>
              </a:rPr>
              <a:t/>
            </a:r>
            <a:br>
              <a:rPr lang="et-EE" altLang="et-EE" dirty="0">
                <a:latin typeface="Calibri" panose="020F0502020204030204" pitchFamily="34" charset="0"/>
              </a:rPr>
            </a:br>
            <a:r>
              <a:rPr lang="et-EE" altLang="et-EE" dirty="0" smtClean="0">
                <a:latin typeface="Calibri" panose="020F0502020204030204" pitchFamily="34" charset="0"/>
              </a:rPr>
              <a:t/>
            </a:r>
            <a:br>
              <a:rPr lang="et-EE" altLang="et-EE" dirty="0" smtClean="0">
                <a:latin typeface="Calibri" panose="020F0502020204030204" pitchFamily="34" charset="0"/>
              </a:rPr>
            </a:br>
            <a:r>
              <a:rPr lang="et-EE" altLang="et-EE" dirty="0">
                <a:latin typeface="Calibri" panose="020F0502020204030204" pitchFamily="34" charset="0"/>
              </a:rPr>
              <a:t/>
            </a:r>
            <a:br>
              <a:rPr lang="et-EE" altLang="et-EE" dirty="0">
                <a:latin typeface="Calibri" panose="020F0502020204030204" pitchFamily="34" charset="0"/>
              </a:rPr>
            </a:br>
            <a:r>
              <a:rPr lang="et-EE" altLang="et-EE" dirty="0" smtClean="0">
                <a:latin typeface="Calibri" panose="020F0502020204030204" pitchFamily="34" charset="0"/>
              </a:rPr>
              <a:t/>
            </a:r>
            <a:br>
              <a:rPr lang="et-EE" altLang="et-EE" dirty="0" smtClean="0">
                <a:latin typeface="Calibri" panose="020F0502020204030204" pitchFamily="34" charset="0"/>
              </a:rPr>
            </a:br>
            <a:r>
              <a:rPr lang="et-EE" altLang="et-EE" dirty="0" smtClean="0">
                <a:latin typeface="Calibri" panose="020F0502020204030204" pitchFamily="34" charset="0"/>
              </a:rPr>
              <a:t>Formal verification</a:t>
            </a:r>
            <a:endParaRPr lang="et-EE" altLang="et-EE" dirty="0">
              <a:latin typeface="Calibri" panose="020F0502020204030204" pitchFamily="34" charset="0"/>
            </a:endParaRPr>
          </a:p>
        </p:txBody>
      </p:sp>
      <p:sp>
        <p:nvSpPr>
          <p:cNvPr id="33794" name="Text Box 2"/>
          <p:cNvSpPr txBox="1">
            <a:spLocks noChangeArrowheads="1"/>
          </p:cNvSpPr>
          <p:nvPr/>
        </p:nvSpPr>
        <p:spPr bwMode="auto">
          <a:xfrm>
            <a:off x="429491" y="16288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9pPr>
          </a:lstStyle>
          <a:p>
            <a:pPr hangingPunct="1">
              <a:lnSpc>
                <a:spcPct val="80000"/>
              </a:lnSpc>
              <a:spcBef>
                <a:spcPts val="200"/>
              </a:spcBef>
              <a:buClrTx/>
              <a:buSzPct val="45000"/>
              <a:buFontTx/>
              <a:buNone/>
            </a:pPr>
            <a:endParaRPr lang="et-EE" altLang="et-EE" sz="2200" dirty="0">
              <a:latin typeface="Calibri" panose="020F0502020204030204" pitchFamily="34" charset="0"/>
            </a:endParaRPr>
          </a:p>
        </p:txBody>
      </p:sp>
    </p:spTree>
    <p:extLst>
      <p:ext uri="{BB962C8B-B14F-4D97-AF65-F5344CB8AC3E}">
        <p14:creationId xmlns:p14="http://schemas.microsoft.com/office/powerpoint/2010/main" val="24760945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1"/>
          <p:cNvSpPr>
            <a:spLocks noGrp="1" noChangeArrowheads="1"/>
          </p:cNvSpPr>
          <p:nvPr>
            <p:ph type="title"/>
          </p:nvPr>
        </p:nvSpPr>
        <p:spPr>
          <a:xfrm>
            <a:off x="762000" y="0"/>
            <a:ext cx="7772400" cy="838200"/>
          </a:xfrm>
        </p:spPr>
        <p:txBody>
          <a:bodyPr/>
          <a:lstStyle/>
          <a:p>
            <a:pPr>
              <a:lnSpc>
                <a:spcPct val="9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t-EE" altLang="et-EE" dirty="0" smtClean="0"/>
              <a:t>Lecture overview</a:t>
            </a:r>
            <a:r>
              <a:rPr lang="en-GB" altLang="et-EE" dirty="0" smtClean="0"/>
              <a:t> </a:t>
            </a:r>
          </a:p>
        </p:txBody>
      </p:sp>
      <p:sp>
        <p:nvSpPr>
          <p:cNvPr id="40963" name="Rectangle 2"/>
          <p:cNvSpPr>
            <a:spLocks noGrp="1" noChangeArrowheads="1"/>
          </p:cNvSpPr>
          <p:nvPr>
            <p:ph type="body" idx="1"/>
          </p:nvPr>
        </p:nvSpPr>
        <p:spPr>
          <a:xfrm>
            <a:off x="838200" y="990600"/>
            <a:ext cx="7848600" cy="5430838"/>
          </a:xfrm>
        </p:spPr>
        <p:txBody>
          <a:bodyPr/>
          <a:lstStyle/>
          <a:p>
            <a:pPr marL="0" indent="0">
              <a:lnSpc>
                <a:spcPct val="97000"/>
              </a:lnSpc>
              <a:buFont typeface="Wingdings" panose="05000000000000000000"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t-EE" sz="2000" dirty="0" smtClean="0">
              <a:latin typeface="Calibri" pitchFamily="34" charset="0"/>
              <a:cs typeface="Calibri" pitchFamily="34" charset="0"/>
            </a:endParaRPr>
          </a:p>
          <a:p>
            <a:pPr marL="0" indent="0">
              <a:lnSpc>
                <a:spcPct val="97000"/>
              </a:lnSpc>
              <a:buFont typeface="Wingdings" panose="05000000000000000000"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t-EE" sz="2400" dirty="0">
              <a:latin typeface="Calibri" pitchFamily="34" charset="0"/>
              <a:cs typeface="Calibri" pitchFamily="34" charset="0"/>
            </a:endParaRPr>
          </a:p>
          <a:p>
            <a:pPr marL="0" indent="0">
              <a:lnSpc>
                <a:spcPct val="97000"/>
              </a:lnSpc>
              <a:buFont typeface="Wingdings" panose="05000000000000000000"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t-EE" sz="2400" dirty="0" smtClean="0">
                <a:latin typeface="Calibri" pitchFamily="34" charset="0"/>
                <a:cs typeface="Calibri" pitchFamily="34" charset="0"/>
              </a:rPr>
              <a:t>Recall: three  main kinds of reasoners (there ar e others ...)</a:t>
            </a:r>
          </a:p>
          <a:p>
            <a:pPr marL="0" indent="0">
              <a:lnSpc>
                <a:spcPct val="97000"/>
              </a:lnSpc>
              <a:buFont typeface="Wingdings" panose="05000000000000000000"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t-EE" sz="2400" dirty="0" smtClean="0">
                <a:latin typeface="Calibri" pitchFamily="34" charset="0"/>
                <a:cs typeface="Calibri" pitchFamily="34" charset="0"/>
              </a:rPr>
              <a:t>An overview of using first order provers: where and how</a:t>
            </a:r>
          </a:p>
          <a:p>
            <a:pPr marL="0" indent="0">
              <a:lnSpc>
                <a:spcPct val="97000"/>
              </a:lnSpc>
              <a:buFont typeface="Wingdings" panose="05000000000000000000"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t-EE" sz="2400" dirty="0" smtClean="0">
                <a:latin typeface="Calibri" pitchFamily="34" charset="0"/>
                <a:cs typeface="Calibri" pitchFamily="34" charset="0"/>
              </a:rPr>
              <a:t>Using provers in various kinds of mathematics</a:t>
            </a:r>
          </a:p>
          <a:p>
            <a:pPr marL="0" indent="0">
              <a:lnSpc>
                <a:spcPct val="97000"/>
              </a:lnSpc>
              <a:buFont typeface="Wingdings" panose="05000000000000000000"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t-EE" sz="2400" dirty="0" smtClean="0">
                <a:latin typeface="Calibri" pitchFamily="34" charset="0"/>
                <a:cs typeface="Calibri" pitchFamily="34" charset="0"/>
              </a:rPr>
              <a:t>Nontrivial examples with Otter</a:t>
            </a:r>
          </a:p>
          <a:p>
            <a:pPr marL="0" indent="0">
              <a:lnSpc>
                <a:spcPct val="97000"/>
              </a:lnSpc>
              <a:buFont typeface="Wingdings" panose="05000000000000000000"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t-EE" sz="2400" dirty="0" smtClean="0">
                <a:latin typeface="Calibri" pitchFamily="34" charset="0"/>
                <a:cs typeface="Calibri" pitchFamily="34" charset="0"/>
              </a:rPr>
              <a:t>Formal verification</a:t>
            </a:r>
          </a:p>
          <a:p>
            <a:pPr marL="0" indent="0">
              <a:lnSpc>
                <a:spcPct val="97000"/>
              </a:lnSpc>
              <a:buFont typeface="Wingdings" panose="05000000000000000000"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t-EE" sz="2400" dirty="0" smtClean="0">
                <a:latin typeface="Calibri" pitchFamily="34" charset="0"/>
                <a:cs typeface="Calibri" pitchFamily="34" charset="0"/>
              </a:rPr>
              <a:t>Using provers for commonsense reasoning in natural language processing</a:t>
            </a:r>
          </a:p>
          <a:p>
            <a:pPr marL="0" indent="0">
              <a:lnSpc>
                <a:spcPct val="97000"/>
              </a:lnSpc>
              <a:buFont typeface="Wingdings" panose="05000000000000000000"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t-EE" sz="2000" dirty="0" smtClean="0">
              <a:latin typeface="Calibri" pitchFamily="34" charset="0"/>
              <a:cs typeface="Calibri" pitchFamily="34" charset="0"/>
            </a:endParaRPr>
          </a:p>
        </p:txBody>
      </p:sp>
    </p:spTree>
    <p:extLst>
      <p:ext uri="{BB962C8B-B14F-4D97-AF65-F5344CB8AC3E}">
        <p14:creationId xmlns:p14="http://schemas.microsoft.com/office/powerpoint/2010/main" val="6283845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lide Number Placeholder 3"/>
          <p:cNvSpPr>
            <a:spLocks noGrp="1"/>
          </p:cNvSpPr>
          <p:nvPr>
            <p:ph type="sldNum" idx="10"/>
          </p:nvPr>
        </p:nvSpPr>
        <p:spPr/>
        <p:txBody>
          <a:bodyPr/>
          <a:lstStyle/>
          <a:p>
            <a:fld id="{DB6722B2-F100-4501-B208-C3A215C17605}" type="slidenum">
              <a:rPr lang="en-US" altLang="et-EE"/>
              <a:pPr/>
              <a:t>20</a:t>
            </a:fld>
            <a:endParaRPr lang="en-US" altLang="et-EE"/>
          </a:p>
        </p:txBody>
      </p:sp>
      <p:sp>
        <p:nvSpPr>
          <p:cNvPr id="6145" name="Rectangle 1"/>
          <p:cNvSpPr>
            <a:spLocks noGrp="1" noChangeArrowheads="1"/>
          </p:cNvSpPr>
          <p:nvPr>
            <p:ph type="title" idx="4294967295"/>
          </p:nvPr>
        </p:nvSpPr>
        <p:spPr>
          <a:xfrm>
            <a:off x="685800" y="198438"/>
            <a:ext cx="7772400" cy="1143000"/>
          </a:xfrm>
          <a:ln/>
        </p:spPr>
        <p:txBody>
          <a:bodyPr/>
          <a:lstStyle/>
          <a:p>
            <a:pPr rtl="1">
              <a:buClrTx/>
              <a:buFontTx/>
              <a:buNone/>
              <a:tabLst>
                <a:tab pos="0" algn="l"/>
                <a:tab pos="1017588" algn="l"/>
                <a:tab pos="2036763" algn="l"/>
                <a:tab pos="3055938" algn="l"/>
                <a:tab pos="4075113" algn="l"/>
                <a:tab pos="5094288" algn="l"/>
                <a:tab pos="6113463" algn="l"/>
                <a:tab pos="7132638" algn="l"/>
                <a:tab pos="8151813" algn="l"/>
                <a:tab pos="9170988" algn="l"/>
                <a:tab pos="10190163" algn="l"/>
              </a:tabLst>
            </a:pPr>
            <a:r>
              <a:rPr lang="en-US" altLang="et-EE" sz="2200" b="0">
                <a:cs typeface="Titr" charset="0"/>
              </a:rPr>
              <a:t>Verification vs. Simulation</a:t>
            </a:r>
          </a:p>
        </p:txBody>
      </p:sp>
      <p:sp>
        <p:nvSpPr>
          <p:cNvPr id="6146" name="Rectangle 2"/>
          <p:cNvSpPr>
            <a:spLocks noChangeArrowheads="1"/>
          </p:cNvSpPr>
          <p:nvPr/>
        </p:nvSpPr>
        <p:spPr bwMode="auto">
          <a:xfrm>
            <a:off x="0" y="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sp>
        <p:nvSpPr>
          <p:cNvPr id="6147" name="Rectangle 3"/>
          <p:cNvSpPr>
            <a:spLocks noChangeArrowheads="1"/>
          </p:cNvSpPr>
          <p:nvPr/>
        </p:nvSpPr>
        <p:spPr bwMode="auto">
          <a:xfrm>
            <a:off x="0" y="22860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sp>
        <p:nvSpPr>
          <p:cNvPr id="6148" name="Rectangle 4"/>
          <p:cNvSpPr>
            <a:spLocks noChangeArrowheads="1"/>
          </p:cNvSpPr>
          <p:nvPr/>
        </p:nvSpPr>
        <p:spPr bwMode="auto">
          <a:xfrm>
            <a:off x="0" y="331470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graphicFrame>
        <p:nvGraphicFramePr>
          <p:cNvPr id="6149" name="Object 5"/>
          <p:cNvGraphicFramePr>
            <a:graphicFrameLocks noChangeAspect="1"/>
          </p:cNvGraphicFramePr>
          <p:nvPr/>
        </p:nvGraphicFramePr>
        <p:xfrm>
          <a:off x="3646488" y="904875"/>
          <a:ext cx="1992312" cy="363538"/>
        </p:xfrm>
        <a:graphic>
          <a:graphicData uri="http://schemas.openxmlformats.org/presentationml/2006/ole">
            <mc:AlternateContent xmlns:mc="http://schemas.openxmlformats.org/markup-compatibility/2006">
              <mc:Choice xmlns:v="urn:schemas-microsoft-com:vml" Requires="v">
                <p:oleObj spid="_x0000_s2070" r:id="rId4" imgW="1245240" imgH="201960" progId="">
                  <p:embed/>
                </p:oleObj>
              </mc:Choice>
              <mc:Fallback>
                <p:oleObj r:id="rId4" imgW="1245240" imgH="201960" progId="">
                  <p:embed/>
                  <p:pic>
                    <p:nvPicPr>
                      <p:cNvPr id="614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6488" y="904875"/>
                        <a:ext cx="1992312" cy="363538"/>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0" name="Rectangle 6"/>
          <p:cNvSpPr>
            <a:spLocks noChangeArrowheads="1"/>
          </p:cNvSpPr>
          <p:nvPr/>
        </p:nvSpPr>
        <p:spPr bwMode="auto">
          <a:xfrm>
            <a:off x="0" y="354330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sp>
        <p:nvSpPr>
          <p:cNvPr id="6151" name="Rectangle 7"/>
          <p:cNvSpPr>
            <a:spLocks noChangeArrowheads="1"/>
          </p:cNvSpPr>
          <p:nvPr/>
        </p:nvSpPr>
        <p:spPr bwMode="auto">
          <a:xfrm>
            <a:off x="5006975" y="2667000"/>
            <a:ext cx="99060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9pPr>
          </a:lstStyle>
          <a:p>
            <a:pPr algn="ctr">
              <a:spcBef>
                <a:spcPts val="200"/>
              </a:spcBef>
              <a:buClrTx/>
              <a:buFontTx/>
              <a:buNone/>
            </a:pPr>
            <a:r>
              <a:rPr lang="en-US" altLang="et-EE" sz="800" b="1">
                <a:solidFill>
                  <a:srgbClr val="3333CC"/>
                </a:solidFill>
                <a:latin typeface="Arial" panose="020B0604020202020204" pitchFamily="34" charset="0"/>
              </a:rPr>
              <a:t>…</a:t>
            </a:r>
          </a:p>
        </p:txBody>
      </p:sp>
      <p:sp>
        <p:nvSpPr>
          <p:cNvPr id="6152" name="Rectangle 8"/>
          <p:cNvSpPr>
            <a:spLocks noChangeArrowheads="1"/>
          </p:cNvSpPr>
          <p:nvPr/>
        </p:nvSpPr>
        <p:spPr bwMode="auto">
          <a:xfrm>
            <a:off x="4321175" y="2667000"/>
            <a:ext cx="68580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9pPr>
          </a:lstStyle>
          <a:p>
            <a:pPr algn="ctr">
              <a:spcBef>
                <a:spcPts val="200"/>
              </a:spcBef>
              <a:buClrTx/>
              <a:buFontTx/>
              <a:buNone/>
            </a:pPr>
            <a:r>
              <a:rPr lang="en-US" altLang="et-EE" sz="800" b="1">
                <a:solidFill>
                  <a:srgbClr val="3333CC"/>
                </a:solidFill>
                <a:latin typeface="Arial" panose="020B0604020202020204" pitchFamily="34" charset="0"/>
              </a:rPr>
              <a:t>…</a:t>
            </a:r>
          </a:p>
        </p:txBody>
      </p:sp>
      <p:sp>
        <p:nvSpPr>
          <p:cNvPr id="6153" name="Rectangle 9"/>
          <p:cNvSpPr>
            <a:spLocks noChangeArrowheads="1"/>
          </p:cNvSpPr>
          <p:nvPr/>
        </p:nvSpPr>
        <p:spPr bwMode="auto">
          <a:xfrm>
            <a:off x="3635375" y="2667000"/>
            <a:ext cx="68580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9pPr>
          </a:lstStyle>
          <a:p>
            <a:pPr algn="ctr">
              <a:spcBef>
                <a:spcPts val="200"/>
              </a:spcBef>
              <a:buClrTx/>
              <a:buFontTx/>
              <a:buNone/>
            </a:pPr>
            <a:r>
              <a:rPr lang="en-US" altLang="et-EE" sz="800" b="1">
                <a:solidFill>
                  <a:srgbClr val="3333CC"/>
                </a:solidFill>
                <a:latin typeface="Arial" panose="020B0604020202020204" pitchFamily="34" charset="0"/>
              </a:rPr>
              <a:t>…</a:t>
            </a:r>
          </a:p>
        </p:txBody>
      </p:sp>
      <p:sp>
        <p:nvSpPr>
          <p:cNvPr id="6154" name="Rectangle 10"/>
          <p:cNvSpPr>
            <a:spLocks noChangeArrowheads="1"/>
          </p:cNvSpPr>
          <p:nvPr/>
        </p:nvSpPr>
        <p:spPr bwMode="auto">
          <a:xfrm>
            <a:off x="5006975" y="2343150"/>
            <a:ext cx="99060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9pPr>
          </a:lstStyle>
          <a:p>
            <a:pPr algn="ctr">
              <a:spcBef>
                <a:spcPts val="200"/>
              </a:spcBef>
              <a:buClrTx/>
              <a:buFontTx/>
              <a:buNone/>
            </a:pPr>
            <a:r>
              <a:rPr lang="en-US" altLang="et-EE" sz="800" b="1">
                <a:solidFill>
                  <a:srgbClr val="3333CC"/>
                </a:solidFill>
                <a:latin typeface="Arial" panose="020B0604020202020204" pitchFamily="34" charset="0"/>
              </a:rPr>
              <a:t>9</a:t>
            </a:r>
          </a:p>
        </p:txBody>
      </p:sp>
      <p:sp>
        <p:nvSpPr>
          <p:cNvPr id="6155" name="Rectangle 11"/>
          <p:cNvSpPr>
            <a:spLocks noChangeArrowheads="1"/>
          </p:cNvSpPr>
          <p:nvPr/>
        </p:nvSpPr>
        <p:spPr bwMode="auto">
          <a:xfrm>
            <a:off x="4321175" y="2343150"/>
            <a:ext cx="68580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9pPr>
          </a:lstStyle>
          <a:p>
            <a:pPr algn="ctr">
              <a:spcBef>
                <a:spcPts val="200"/>
              </a:spcBef>
              <a:buClrTx/>
              <a:buFontTx/>
              <a:buNone/>
            </a:pPr>
            <a:r>
              <a:rPr lang="en-US" altLang="et-EE" sz="800" b="1">
                <a:solidFill>
                  <a:srgbClr val="3333CC"/>
                </a:solidFill>
                <a:latin typeface="Arial" panose="020B0604020202020204" pitchFamily="34" charset="0"/>
              </a:rPr>
              <a:t>9</a:t>
            </a:r>
          </a:p>
        </p:txBody>
      </p:sp>
      <p:sp>
        <p:nvSpPr>
          <p:cNvPr id="6156" name="Rectangle 12"/>
          <p:cNvSpPr>
            <a:spLocks noChangeArrowheads="1"/>
          </p:cNvSpPr>
          <p:nvPr/>
        </p:nvSpPr>
        <p:spPr bwMode="auto">
          <a:xfrm>
            <a:off x="3635375" y="2343150"/>
            <a:ext cx="68580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9pPr>
          </a:lstStyle>
          <a:p>
            <a:pPr algn="ctr">
              <a:spcBef>
                <a:spcPts val="200"/>
              </a:spcBef>
              <a:buClrTx/>
              <a:buFontTx/>
              <a:buNone/>
            </a:pPr>
            <a:r>
              <a:rPr lang="en-US" altLang="et-EE" sz="800" b="1">
                <a:solidFill>
                  <a:srgbClr val="3333CC"/>
                </a:solidFill>
                <a:latin typeface="Arial" panose="020B0604020202020204" pitchFamily="34" charset="0"/>
              </a:rPr>
              <a:t>2</a:t>
            </a:r>
          </a:p>
        </p:txBody>
      </p:sp>
      <p:sp>
        <p:nvSpPr>
          <p:cNvPr id="6157" name="Rectangle 13"/>
          <p:cNvSpPr>
            <a:spLocks noChangeArrowheads="1"/>
          </p:cNvSpPr>
          <p:nvPr/>
        </p:nvSpPr>
        <p:spPr bwMode="auto">
          <a:xfrm>
            <a:off x="5006975" y="2019300"/>
            <a:ext cx="99060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9pPr>
          </a:lstStyle>
          <a:p>
            <a:pPr algn="ctr">
              <a:spcBef>
                <a:spcPts val="200"/>
              </a:spcBef>
              <a:buClrTx/>
              <a:buFontTx/>
              <a:buNone/>
            </a:pPr>
            <a:r>
              <a:rPr lang="en-US" altLang="et-EE" sz="800" b="1">
                <a:solidFill>
                  <a:srgbClr val="3333CC"/>
                </a:solidFill>
                <a:latin typeface="Arial" panose="020B0604020202020204" pitchFamily="34" charset="0"/>
              </a:rPr>
              <a:t>4</a:t>
            </a:r>
          </a:p>
        </p:txBody>
      </p:sp>
      <p:sp>
        <p:nvSpPr>
          <p:cNvPr id="6158" name="Rectangle 14"/>
          <p:cNvSpPr>
            <a:spLocks noChangeArrowheads="1"/>
          </p:cNvSpPr>
          <p:nvPr/>
        </p:nvSpPr>
        <p:spPr bwMode="auto">
          <a:xfrm>
            <a:off x="4321175" y="2019300"/>
            <a:ext cx="68580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9pPr>
          </a:lstStyle>
          <a:p>
            <a:pPr algn="ctr">
              <a:spcBef>
                <a:spcPts val="200"/>
              </a:spcBef>
              <a:buClrTx/>
              <a:buFontTx/>
              <a:buNone/>
            </a:pPr>
            <a:r>
              <a:rPr lang="en-US" altLang="et-EE" sz="800" b="1">
                <a:solidFill>
                  <a:srgbClr val="3333CC"/>
                </a:solidFill>
                <a:latin typeface="Arial" panose="020B0604020202020204" pitchFamily="34" charset="0"/>
              </a:rPr>
              <a:t>4</a:t>
            </a:r>
          </a:p>
        </p:txBody>
      </p:sp>
      <p:sp>
        <p:nvSpPr>
          <p:cNvPr id="6159" name="Rectangle 15"/>
          <p:cNvSpPr>
            <a:spLocks noChangeArrowheads="1"/>
          </p:cNvSpPr>
          <p:nvPr/>
        </p:nvSpPr>
        <p:spPr bwMode="auto">
          <a:xfrm>
            <a:off x="3635375" y="2019300"/>
            <a:ext cx="68580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9pPr>
          </a:lstStyle>
          <a:p>
            <a:pPr algn="ctr">
              <a:spcBef>
                <a:spcPts val="200"/>
              </a:spcBef>
              <a:buClrTx/>
              <a:buFontTx/>
              <a:buNone/>
            </a:pPr>
            <a:r>
              <a:rPr lang="en-US" altLang="et-EE" sz="800" b="1">
                <a:solidFill>
                  <a:srgbClr val="3333CC"/>
                </a:solidFill>
                <a:latin typeface="Arial" panose="020B0604020202020204" pitchFamily="34" charset="0"/>
              </a:rPr>
              <a:t>1</a:t>
            </a:r>
          </a:p>
        </p:txBody>
      </p:sp>
      <p:sp>
        <p:nvSpPr>
          <p:cNvPr id="6160" name="Rectangle 16"/>
          <p:cNvSpPr>
            <a:spLocks noChangeArrowheads="1"/>
          </p:cNvSpPr>
          <p:nvPr/>
        </p:nvSpPr>
        <p:spPr bwMode="auto">
          <a:xfrm>
            <a:off x="5006975" y="1695450"/>
            <a:ext cx="99060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9pPr>
          </a:lstStyle>
          <a:p>
            <a:pPr algn="ctr">
              <a:spcBef>
                <a:spcPts val="200"/>
              </a:spcBef>
              <a:buClrTx/>
              <a:buFontTx/>
              <a:buNone/>
            </a:pPr>
            <a:r>
              <a:rPr lang="en-US" altLang="et-EE" sz="800" b="1">
                <a:solidFill>
                  <a:srgbClr val="3333CC"/>
                </a:solidFill>
                <a:latin typeface="Arial" panose="020B0604020202020204" pitchFamily="34" charset="0"/>
              </a:rPr>
              <a:t>1</a:t>
            </a:r>
          </a:p>
        </p:txBody>
      </p:sp>
      <p:sp>
        <p:nvSpPr>
          <p:cNvPr id="6161" name="Rectangle 17"/>
          <p:cNvSpPr>
            <a:spLocks noChangeArrowheads="1"/>
          </p:cNvSpPr>
          <p:nvPr/>
        </p:nvSpPr>
        <p:spPr bwMode="auto">
          <a:xfrm>
            <a:off x="4321175" y="1695450"/>
            <a:ext cx="68580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9pPr>
          </a:lstStyle>
          <a:p>
            <a:pPr algn="ctr">
              <a:spcBef>
                <a:spcPts val="200"/>
              </a:spcBef>
              <a:buClrTx/>
              <a:buFontTx/>
              <a:buNone/>
            </a:pPr>
            <a:r>
              <a:rPr lang="en-US" altLang="et-EE" sz="800" b="1">
                <a:solidFill>
                  <a:srgbClr val="3333CC"/>
                </a:solidFill>
                <a:latin typeface="Arial" panose="020B0604020202020204" pitchFamily="34" charset="0"/>
              </a:rPr>
              <a:t>1</a:t>
            </a:r>
          </a:p>
        </p:txBody>
      </p:sp>
      <p:sp>
        <p:nvSpPr>
          <p:cNvPr id="6162" name="Rectangle 18"/>
          <p:cNvSpPr>
            <a:spLocks noChangeArrowheads="1"/>
          </p:cNvSpPr>
          <p:nvPr/>
        </p:nvSpPr>
        <p:spPr bwMode="auto">
          <a:xfrm>
            <a:off x="3635375" y="1695450"/>
            <a:ext cx="68580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9pPr>
          </a:lstStyle>
          <a:p>
            <a:pPr algn="ctr">
              <a:spcBef>
                <a:spcPts val="200"/>
              </a:spcBef>
              <a:buClrTx/>
              <a:buFontTx/>
              <a:buNone/>
            </a:pPr>
            <a:r>
              <a:rPr lang="en-US" altLang="et-EE" sz="800" b="1">
                <a:solidFill>
                  <a:srgbClr val="3333CC"/>
                </a:solidFill>
                <a:latin typeface="Arial" panose="020B0604020202020204" pitchFamily="34" charset="0"/>
              </a:rPr>
              <a:t>0</a:t>
            </a:r>
          </a:p>
        </p:txBody>
      </p:sp>
      <p:sp>
        <p:nvSpPr>
          <p:cNvPr id="6163" name="Rectangle 19"/>
          <p:cNvSpPr>
            <a:spLocks noChangeArrowheads="1"/>
          </p:cNvSpPr>
          <p:nvPr/>
        </p:nvSpPr>
        <p:spPr bwMode="auto">
          <a:xfrm>
            <a:off x="5006975" y="1371600"/>
            <a:ext cx="99060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9pPr>
          </a:lstStyle>
          <a:p>
            <a:pPr algn="ctr">
              <a:spcBef>
                <a:spcPts val="200"/>
              </a:spcBef>
              <a:buClrTx/>
              <a:buFontTx/>
              <a:buNone/>
            </a:pPr>
            <a:r>
              <a:rPr lang="en-US" altLang="et-EE" sz="800" b="1">
                <a:solidFill>
                  <a:srgbClr val="3333CC"/>
                </a:solidFill>
                <a:latin typeface="Arial" panose="020B0604020202020204" pitchFamily="34" charset="0"/>
              </a:rPr>
              <a:t>X</a:t>
            </a:r>
            <a:r>
              <a:rPr lang="en-US" altLang="et-EE" sz="800" b="1" baseline="30000">
                <a:solidFill>
                  <a:srgbClr val="3333CC"/>
                </a:solidFill>
                <a:latin typeface="Arial" panose="020B0604020202020204" pitchFamily="34" charset="0"/>
              </a:rPr>
              <a:t>2</a:t>
            </a:r>
            <a:r>
              <a:rPr lang="en-US" altLang="et-EE" sz="800" b="1">
                <a:solidFill>
                  <a:srgbClr val="3333CC"/>
                </a:solidFill>
                <a:latin typeface="Arial" panose="020B0604020202020204" pitchFamily="34" charset="0"/>
              </a:rPr>
              <a:t>+2X+1</a:t>
            </a:r>
          </a:p>
        </p:txBody>
      </p:sp>
      <p:sp>
        <p:nvSpPr>
          <p:cNvPr id="6164" name="Rectangle 20"/>
          <p:cNvSpPr>
            <a:spLocks noChangeArrowheads="1"/>
          </p:cNvSpPr>
          <p:nvPr/>
        </p:nvSpPr>
        <p:spPr bwMode="auto">
          <a:xfrm>
            <a:off x="4321175" y="1371600"/>
            <a:ext cx="68580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9pPr>
          </a:lstStyle>
          <a:p>
            <a:pPr algn="ctr">
              <a:spcBef>
                <a:spcPts val="200"/>
              </a:spcBef>
              <a:buClrTx/>
              <a:buFontTx/>
              <a:buNone/>
            </a:pPr>
            <a:r>
              <a:rPr lang="en-US" altLang="et-EE" sz="800" b="1">
                <a:solidFill>
                  <a:srgbClr val="3333CC"/>
                </a:solidFill>
                <a:latin typeface="Arial" panose="020B0604020202020204" pitchFamily="34" charset="0"/>
              </a:rPr>
              <a:t>(X+1)</a:t>
            </a:r>
            <a:r>
              <a:rPr lang="en-US" altLang="et-EE" sz="800" b="1" baseline="30000">
                <a:solidFill>
                  <a:srgbClr val="3333CC"/>
                </a:solidFill>
                <a:latin typeface="Arial" panose="020B0604020202020204" pitchFamily="34" charset="0"/>
              </a:rPr>
              <a:t>2</a:t>
            </a:r>
          </a:p>
        </p:txBody>
      </p:sp>
      <p:sp>
        <p:nvSpPr>
          <p:cNvPr id="6165" name="Rectangle 21"/>
          <p:cNvSpPr>
            <a:spLocks noChangeArrowheads="1"/>
          </p:cNvSpPr>
          <p:nvPr/>
        </p:nvSpPr>
        <p:spPr bwMode="auto">
          <a:xfrm>
            <a:off x="3635375" y="1371600"/>
            <a:ext cx="68580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9pPr>
          </a:lstStyle>
          <a:p>
            <a:pPr algn="ctr">
              <a:spcBef>
                <a:spcPts val="200"/>
              </a:spcBef>
              <a:buClrTx/>
              <a:buFontTx/>
              <a:buNone/>
            </a:pPr>
            <a:r>
              <a:rPr lang="en-US" altLang="et-EE" sz="800" b="1">
                <a:solidFill>
                  <a:srgbClr val="3333CC"/>
                </a:solidFill>
                <a:latin typeface="Arial" panose="020B0604020202020204" pitchFamily="34" charset="0"/>
              </a:rPr>
              <a:t>X</a:t>
            </a:r>
          </a:p>
        </p:txBody>
      </p:sp>
      <p:sp>
        <p:nvSpPr>
          <p:cNvPr id="6166" name="Line 22"/>
          <p:cNvSpPr>
            <a:spLocks noChangeShapeType="1"/>
          </p:cNvSpPr>
          <p:nvPr/>
        </p:nvSpPr>
        <p:spPr bwMode="auto">
          <a:xfrm>
            <a:off x="3635375" y="1371600"/>
            <a:ext cx="2362200" cy="1588"/>
          </a:xfrm>
          <a:prstGeom prst="line">
            <a:avLst/>
          </a:prstGeom>
          <a:noFill/>
          <a:ln w="2844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t-EE"/>
          </a:p>
        </p:txBody>
      </p:sp>
      <p:sp>
        <p:nvSpPr>
          <p:cNvPr id="6167" name="Line 23"/>
          <p:cNvSpPr>
            <a:spLocks noChangeShapeType="1"/>
          </p:cNvSpPr>
          <p:nvPr/>
        </p:nvSpPr>
        <p:spPr bwMode="auto">
          <a:xfrm>
            <a:off x="3635375" y="1695450"/>
            <a:ext cx="2362200" cy="1588"/>
          </a:xfrm>
          <a:prstGeom prst="line">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t-EE"/>
          </a:p>
        </p:txBody>
      </p:sp>
      <p:sp>
        <p:nvSpPr>
          <p:cNvPr id="6168" name="Line 24"/>
          <p:cNvSpPr>
            <a:spLocks noChangeShapeType="1"/>
          </p:cNvSpPr>
          <p:nvPr/>
        </p:nvSpPr>
        <p:spPr bwMode="auto">
          <a:xfrm>
            <a:off x="3635375" y="2019300"/>
            <a:ext cx="2362200" cy="1588"/>
          </a:xfrm>
          <a:prstGeom prst="line">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t-EE"/>
          </a:p>
        </p:txBody>
      </p:sp>
      <p:sp>
        <p:nvSpPr>
          <p:cNvPr id="6169" name="Line 25"/>
          <p:cNvSpPr>
            <a:spLocks noChangeShapeType="1"/>
          </p:cNvSpPr>
          <p:nvPr/>
        </p:nvSpPr>
        <p:spPr bwMode="auto">
          <a:xfrm>
            <a:off x="3635375" y="2343150"/>
            <a:ext cx="2362200" cy="1588"/>
          </a:xfrm>
          <a:prstGeom prst="line">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t-EE"/>
          </a:p>
        </p:txBody>
      </p:sp>
      <p:sp>
        <p:nvSpPr>
          <p:cNvPr id="6170" name="Line 26"/>
          <p:cNvSpPr>
            <a:spLocks noChangeShapeType="1"/>
          </p:cNvSpPr>
          <p:nvPr/>
        </p:nvSpPr>
        <p:spPr bwMode="auto">
          <a:xfrm>
            <a:off x="3635375" y="2990850"/>
            <a:ext cx="2362200" cy="1588"/>
          </a:xfrm>
          <a:prstGeom prst="line">
            <a:avLst/>
          </a:prstGeom>
          <a:noFill/>
          <a:ln w="2844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t-EE"/>
          </a:p>
        </p:txBody>
      </p:sp>
      <p:sp>
        <p:nvSpPr>
          <p:cNvPr id="6171" name="Line 27"/>
          <p:cNvSpPr>
            <a:spLocks noChangeShapeType="1"/>
          </p:cNvSpPr>
          <p:nvPr/>
        </p:nvSpPr>
        <p:spPr bwMode="auto">
          <a:xfrm>
            <a:off x="3635375" y="1371600"/>
            <a:ext cx="1588" cy="1619250"/>
          </a:xfrm>
          <a:prstGeom prst="line">
            <a:avLst/>
          </a:prstGeom>
          <a:noFill/>
          <a:ln w="2844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t-EE"/>
          </a:p>
        </p:txBody>
      </p:sp>
      <p:sp>
        <p:nvSpPr>
          <p:cNvPr id="6172" name="Line 28"/>
          <p:cNvSpPr>
            <a:spLocks noChangeShapeType="1"/>
          </p:cNvSpPr>
          <p:nvPr/>
        </p:nvSpPr>
        <p:spPr bwMode="auto">
          <a:xfrm>
            <a:off x="4321175" y="1371600"/>
            <a:ext cx="1588" cy="1619250"/>
          </a:xfrm>
          <a:prstGeom prst="line">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t-EE"/>
          </a:p>
        </p:txBody>
      </p:sp>
      <p:sp>
        <p:nvSpPr>
          <p:cNvPr id="6173" name="Line 29"/>
          <p:cNvSpPr>
            <a:spLocks noChangeShapeType="1"/>
          </p:cNvSpPr>
          <p:nvPr/>
        </p:nvSpPr>
        <p:spPr bwMode="auto">
          <a:xfrm>
            <a:off x="5006975" y="1371600"/>
            <a:ext cx="1588" cy="1619250"/>
          </a:xfrm>
          <a:prstGeom prst="line">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t-EE"/>
          </a:p>
        </p:txBody>
      </p:sp>
      <p:sp>
        <p:nvSpPr>
          <p:cNvPr id="6174" name="Line 30"/>
          <p:cNvSpPr>
            <a:spLocks noChangeShapeType="1"/>
          </p:cNvSpPr>
          <p:nvPr/>
        </p:nvSpPr>
        <p:spPr bwMode="auto">
          <a:xfrm>
            <a:off x="5997575" y="1371600"/>
            <a:ext cx="1588" cy="1619250"/>
          </a:xfrm>
          <a:prstGeom prst="line">
            <a:avLst/>
          </a:prstGeom>
          <a:noFill/>
          <a:ln w="2844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t-EE"/>
          </a:p>
        </p:txBody>
      </p:sp>
      <p:sp>
        <p:nvSpPr>
          <p:cNvPr id="6175" name="Line 31"/>
          <p:cNvSpPr>
            <a:spLocks noChangeShapeType="1"/>
          </p:cNvSpPr>
          <p:nvPr/>
        </p:nvSpPr>
        <p:spPr bwMode="auto">
          <a:xfrm>
            <a:off x="3635375" y="2667000"/>
            <a:ext cx="2362200" cy="1588"/>
          </a:xfrm>
          <a:prstGeom prst="line">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t-EE"/>
          </a:p>
        </p:txBody>
      </p:sp>
      <p:sp>
        <p:nvSpPr>
          <p:cNvPr id="6176" name="Rectangle 32"/>
          <p:cNvSpPr>
            <a:spLocks noChangeArrowheads="1"/>
          </p:cNvSpPr>
          <p:nvPr/>
        </p:nvSpPr>
        <p:spPr bwMode="auto">
          <a:xfrm>
            <a:off x="4092575" y="5786438"/>
            <a:ext cx="19050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9pPr>
          </a:lstStyle>
          <a:p>
            <a:pPr algn="ctr">
              <a:spcBef>
                <a:spcPts val="225"/>
              </a:spcBef>
              <a:buClrTx/>
              <a:buFontTx/>
              <a:buNone/>
            </a:pPr>
            <a:r>
              <a:rPr lang="en-US" altLang="et-EE" sz="900" b="1">
                <a:solidFill>
                  <a:srgbClr val="3333CC"/>
                </a:solidFill>
                <a:latin typeface="Arial" panose="020B0604020202020204" pitchFamily="34" charset="0"/>
              </a:rPr>
              <a:t>….</a:t>
            </a:r>
          </a:p>
        </p:txBody>
      </p:sp>
      <p:sp>
        <p:nvSpPr>
          <p:cNvPr id="6177" name="Rectangle 33"/>
          <p:cNvSpPr>
            <a:spLocks noChangeArrowheads="1"/>
          </p:cNvSpPr>
          <p:nvPr/>
        </p:nvSpPr>
        <p:spPr bwMode="auto">
          <a:xfrm>
            <a:off x="3635375" y="5786438"/>
            <a:ext cx="4572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9pPr>
          </a:lstStyle>
          <a:p>
            <a:pPr algn="ctr">
              <a:spcBef>
                <a:spcPts val="225"/>
              </a:spcBef>
              <a:buClrTx/>
              <a:buFontTx/>
              <a:buNone/>
            </a:pPr>
            <a:r>
              <a:rPr lang="en-US" altLang="et-EE" sz="900" b="1">
                <a:solidFill>
                  <a:srgbClr val="3333CC"/>
                </a:solidFill>
                <a:latin typeface="Arial" panose="020B0604020202020204" pitchFamily="34" charset="0"/>
              </a:rPr>
              <a:t>…</a:t>
            </a:r>
          </a:p>
        </p:txBody>
      </p:sp>
      <p:sp>
        <p:nvSpPr>
          <p:cNvPr id="6178" name="Rectangle 34"/>
          <p:cNvSpPr>
            <a:spLocks noChangeArrowheads="1"/>
          </p:cNvSpPr>
          <p:nvPr/>
        </p:nvSpPr>
        <p:spPr bwMode="auto">
          <a:xfrm>
            <a:off x="4092575" y="5265738"/>
            <a:ext cx="19050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9pPr>
          </a:lstStyle>
          <a:p>
            <a:pPr algn="ctr">
              <a:spcBef>
                <a:spcPts val="225"/>
              </a:spcBef>
              <a:buClrTx/>
              <a:buFontTx/>
              <a:buNone/>
            </a:pPr>
            <a:r>
              <a:rPr lang="en-US" altLang="et-EE" sz="900" b="1">
                <a:solidFill>
                  <a:srgbClr val="3333CC"/>
                </a:solidFill>
                <a:latin typeface="Arial" panose="020B0604020202020204" pitchFamily="34" charset="0"/>
              </a:rPr>
              <a:t>XX=X</a:t>
            </a:r>
            <a:r>
              <a:rPr lang="en-US" altLang="et-EE" sz="900" b="1" baseline="30000">
                <a:solidFill>
                  <a:srgbClr val="3333CC"/>
                </a:solidFill>
                <a:latin typeface="Arial" panose="020B0604020202020204" pitchFamily="34" charset="0"/>
              </a:rPr>
              <a:t>2</a:t>
            </a:r>
          </a:p>
        </p:txBody>
      </p:sp>
      <p:sp>
        <p:nvSpPr>
          <p:cNvPr id="6179" name="Rectangle 35"/>
          <p:cNvSpPr>
            <a:spLocks noChangeArrowheads="1"/>
          </p:cNvSpPr>
          <p:nvPr/>
        </p:nvSpPr>
        <p:spPr bwMode="auto">
          <a:xfrm>
            <a:off x="3635375" y="5265738"/>
            <a:ext cx="4572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9pPr>
          </a:lstStyle>
          <a:p>
            <a:pPr algn="ctr">
              <a:spcBef>
                <a:spcPts val="225"/>
              </a:spcBef>
              <a:buClrTx/>
              <a:buFontTx/>
              <a:buNone/>
            </a:pPr>
            <a:r>
              <a:rPr lang="en-US" altLang="et-EE" sz="900" b="1">
                <a:solidFill>
                  <a:srgbClr val="3333CC"/>
                </a:solidFill>
                <a:latin typeface="Arial" panose="020B0604020202020204" pitchFamily="34" charset="0"/>
              </a:rPr>
              <a:t>5</a:t>
            </a:r>
          </a:p>
        </p:txBody>
      </p:sp>
      <p:sp>
        <p:nvSpPr>
          <p:cNvPr id="6180" name="Rectangle 36"/>
          <p:cNvSpPr>
            <a:spLocks noChangeArrowheads="1"/>
          </p:cNvSpPr>
          <p:nvPr/>
        </p:nvSpPr>
        <p:spPr bwMode="auto">
          <a:xfrm>
            <a:off x="4092575" y="4745038"/>
            <a:ext cx="19050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9pPr>
          </a:lstStyle>
          <a:p>
            <a:pPr algn="ctr">
              <a:spcBef>
                <a:spcPts val="225"/>
              </a:spcBef>
              <a:buClrTx/>
              <a:buFontTx/>
              <a:buNone/>
            </a:pPr>
            <a:r>
              <a:rPr lang="en-US" altLang="et-EE" sz="900" b="1">
                <a:solidFill>
                  <a:srgbClr val="3333CC"/>
                </a:solidFill>
                <a:latin typeface="Arial" panose="020B0604020202020204" pitchFamily="34" charset="0"/>
              </a:rPr>
              <a:t>(X+1)X=XX+1X</a:t>
            </a:r>
          </a:p>
        </p:txBody>
      </p:sp>
      <p:sp>
        <p:nvSpPr>
          <p:cNvPr id="6181" name="Rectangle 37"/>
          <p:cNvSpPr>
            <a:spLocks noChangeArrowheads="1"/>
          </p:cNvSpPr>
          <p:nvPr/>
        </p:nvSpPr>
        <p:spPr bwMode="auto">
          <a:xfrm>
            <a:off x="3635375" y="4745038"/>
            <a:ext cx="4572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9pPr>
          </a:lstStyle>
          <a:p>
            <a:pPr algn="ctr">
              <a:spcBef>
                <a:spcPts val="225"/>
              </a:spcBef>
              <a:buClrTx/>
              <a:buFontTx/>
              <a:buNone/>
            </a:pPr>
            <a:r>
              <a:rPr lang="en-US" altLang="et-EE" sz="900" b="1">
                <a:solidFill>
                  <a:srgbClr val="3333CC"/>
                </a:solidFill>
                <a:latin typeface="Arial" panose="020B0604020202020204" pitchFamily="34" charset="0"/>
              </a:rPr>
              <a:t>4</a:t>
            </a:r>
          </a:p>
        </p:txBody>
      </p:sp>
      <p:sp>
        <p:nvSpPr>
          <p:cNvPr id="6182" name="Rectangle 38"/>
          <p:cNvSpPr>
            <a:spLocks noChangeArrowheads="1"/>
          </p:cNvSpPr>
          <p:nvPr/>
        </p:nvSpPr>
        <p:spPr bwMode="auto">
          <a:xfrm>
            <a:off x="4092575" y="4224338"/>
            <a:ext cx="19050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9pPr>
          </a:lstStyle>
          <a:p>
            <a:pPr algn="ctr">
              <a:spcBef>
                <a:spcPts val="225"/>
              </a:spcBef>
              <a:buClrTx/>
              <a:buFontTx/>
              <a:buNone/>
            </a:pPr>
            <a:r>
              <a:rPr lang="en-US" altLang="et-EE" sz="900" b="1">
                <a:solidFill>
                  <a:srgbClr val="3333CC"/>
                </a:solidFill>
                <a:latin typeface="Arial" panose="020B0604020202020204" pitchFamily="34" charset="0"/>
              </a:rPr>
              <a:t>(X+1)1=X+1</a:t>
            </a:r>
          </a:p>
        </p:txBody>
      </p:sp>
      <p:sp>
        <p:nvSpPr>
          <p:cNvPr id="6183" name="Rectangle 39"/>
          <p:cNvSpPr>
            <a:spLocks noChangeArrowheads="1"/>
          </p:cNvSpPr>
          <p:nvPr/>
        </p:nvSpPr>
        <p:spPr bwMode="auto">
          <a:xfrm>
            <a:off x="3635375" y="4224338"/>
            <a:ext cx="4572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9pPr>
          </a:lstStyle>
          <a:p>
            <a:pPr algn="ctr">
              <a:spcBef>
                <a:spcPts val="225"/>
              </a:spcBef>
              <a:buClrTx/>
              <a:buFontTx/>
              <a:buNone/>
            </a:pPr>
            <a:r>
              <a:rPr lang="en-US" altLang="et-EE" sz="900" b="1">
                <a:solidFill>
                  <a:srgbClr val="3333CC"/>
                </a:solidFill>
                <a:latin typeface="Arial" panose="020B0604020202020204" pitchFamily="34" charset="0"/>
              </a:rPr>
              <a:t>3</a:t>
            </a:r>
          </a:p>
        </p:txBody>
      </p:sp>
      <p:sp>
        <p:nvSpPr>
          <p:cNvPr id="6184" name="Rectangle 40"/>
          <p:cNvSpPr>
            <a:spLocks noChangeArrowheads="1"/>
          </p:cNvSpPr>
          <p:nvPr/>
        </p:nvSpPr>
        <p:spPr bwMode="auto">
          <a:xfrm>
            <a:off x="4092575" y="3644900"/>
            <a:ext cx="19050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9pPr>
          </a:lstStyle>
          <a:p>
            <a:pPr algn="ctr">
              <a:spcBef>
                <a:spcPts val="225"/>
              </a:spcBef>
              <a:buClrTx/>
              <a:buFontTx/>
              <a:buNone/>
            </a:pPr>
            <a:r>
              <a:rPr lang="en-US" altLang="et-EE" sz="900" b="1">
                <a:solidFill>
                  <a:srgbClr val="3333CC"/>
                </a:solidFill>
                <a:latin typeface="Arial" panose="020B0604020202020204" pitchFamily="34" charset="0"/>
              </a:rPr>
              <a:t>(X+1)(X+1)=(X+1)X+(X+1)1</a:t>
            </a:r>
          </a:p>
        </p:txBody>
      </p:sp>
      <p:sp>
        <p:nvSpPr>
          <p:cNvPr id="6185" name="Rectangle 41"/>
          <p:cNvSpPr>
            <a:spLocks noChangeArrowheads="1"/>
          </p:cNvSpPr>
          <p:nvPr/>
        </p:nvSpPr>
        <p:spPr bwMode="auto">
          <a:xfrm>
            <a:off x="3635375" y="3644900"/>
            <a:ext cx="4572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9pPr>
          </a:lstStyle>
          <a:p>
            <a:pPr algn="ctr">
              <a:spcBef>
                <a:spcPts val="225"/>
              </a:spcBef>
              <a:buClrTx/>
              <a:buFontTx/>
              <a:buNone/>
            </a:pPr>
            <a:r>
              <a:rPr lang="en-US" altLang="et-EE" sz="900" b="1">
                <a:solidFill>
                  <a:srgbClr val="3333CC"/>
                </a:solidFill>
                <a:latin typeface="Arial" panose="020B0604020202020204" pitchFamily="34" charset="0"/>
              </a:rPr>
              <a:t>2</a:t>
            </a:r>
          </a:p>
        </p:txBody>
      </p:sp>
      <p:sp>
        <p:nvSpPr>
          <p:cNvPr id="6186" name="Rectangle 42"/>
          <p:cNvSpPr>
            <a:spLocks noChangeArrowheads="1"/>
          </p:cNvSpPr>
          <p:nvPr/>
        </p:nvSpPr>
        <p:spPr bwMode="auto">
          <a:xfrm>
            <a:off x="4092575" y="3124200"/>
            <a:ext cx="19050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9pPr>
          </a:lstStyle>
          <a:p>
            <a:pPr algn="ctr">
              <a:spcBef>
                <a:spcPts val="225"/>
              </a:spcBef>
              <a:buClrTx/>
              <a:buFontTx/>
              <a:buNone/>
            </a:pPr>
            <a:r>
              <a:rPr lang="en-US" altLang="et-EE" sz="900" b="1">
                <a:solidFill>
                  <a:srgbClr val="3333CC"/>
                </a:solidFill>
                <a:latin typeface="Arial" panose="020B0604020202020204" pitchFamily="34" charset="0"/>
              </a:rPr>
              <a:t>(X+1)</a:t>
            </a:r>
            <a:r>
              <a:rPr lang="en-US" altLang="et-EE" sz="900" b="1" baseline="30000">
                <a:solidFill>
                  <a:srgbClr val="3333CC"/>
                </a:solidFill>
                <a:latin typeface="Arial" panose="020B0604020202020204" pitchFamily="34" charset="0"/>
              </a:rPr>
              <a:t>2</a:t>
            </a:r>
            <a:r>
              <a:rPr lang="en-US" altLang="et-EE" sz="900" b="1">
                <a:solidFill>
                  <a:srgbClr val="3333CC"/>
                </a:solidFill>
                <a:latin typeface="Arial" panose="020B0604020202020204" pitchFamily="34" charset="0"/>
              </a:rPr>
              <a:t>=(X+1)(X+1)</a:t>
            </a:r>
          </a:p>
        </p:txBody>
      </p:sp>
      <p:sp>
        <p:nvSpPr>
          <p:cNvPr id="6187" name="Rectangle 43"/>
          <p:cNvSpPr>
            <a:spLocks noChangeArrowheads="1"/>
          </p:cNvSpPr>
          <p:nvPr/>
        </p:nvSpPr>
        <p:spPr bwMode="auto">
          <a:xfrm>
            <a:off x="3635375" y="3124200"/>
            <a:ext cx="4572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9pPr>
          </a:lstStyle>
          <a:p>
            <a:pPr algn="ctr">
              <a:spcBef>
                <a:spcPts val="225"/>
              </a:spcBef>
              <a:buClrTx/>
              <a:buFontTx/>
              <a:buNone/>
            </a:pPr>
            <a:r>
              <a:rPr lang="en-US" altLang="et-EE" sz="900" b="1">
                <a:solidFill>
                  <a:srgbClr val="3333CC"/>
                </a:solidFill>
                <a:latin typeface="Arial" panose="020B0604020202020204" pitchFamily="34" charset="0"/>
              </a:rPr>
              <a:t>1</a:t>
            </a:r>
          </a:p>
        </p:txBody>
      </p:sp>
      <p:sp>
        <p:nvSpPr>
          <p:cNvPr id="6188" name="Line 44"/>
          <p:cNvSpPr>
            <a:spLocks noChangeShapeType="1"/>
          </p:cNvSpPr>
          <p:nvPr/>
        </p:nvSpPr>
        <p:spPr bwMode="auto">
          <a:xfrm>
            <a:off x="3635375" y="3124200"/>
            <a:ext cx="2362200" cy="1588"/>
          </a:xfrm>
          <a:prstGeom prst="line">
            <a:avLst/>
          </a:prstGeom>
          <a:noFill/>
          <a:ln w="2844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t-EE"/>
          </a:p>
        </p:txBody>
      </p:sp>
      <p:sp>
        <p:nvSpPr>
          <p:cNvPr id="6189" name="Line 45"/>
          <p:cNvSpPr>
            <a:spLocks noChangeShapeType="1"/>
          </p:cNvSpPr>
          <p:nvPr/>
        </p:nvSpPr>
        <p:spPr bwMode="auto">
          <a:xfrm>
            <a:off x="3635375" y="3644900"/>
            <a:ext cx="2362200" cy="1588"/>
          </a:xfrm>
          <a:prstGeom prst="line">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t-EE"/>
          </a:p>
        </p:txBody>
      </p:sp>
      <p:sp>
        <p:nvSpPr>
          <p:cNvPr id="6190" name="Line 46"/>
          <p:cNvSpPr>
            <a:spLocks noChangeShapeType="1"/>
          </p:cNvSpPr>
          <p:nvPr/>
        </p:nvSpPr>
        <p:spPr bwMode="auto">
          <a:xfrm>
            <a:off x="3635375" y="4224338"/>
            <a:ext cx="2362200" cy="1587"/>
          </a:xfrm>
          <a:prstGeom prst="line">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t-EE"/>
          </a:p>
        </p:txBody>
      </p:sp>
      <p:sp>
        <p:nvSpPr>
          <p:cNvPr id="6191" name="Line 47"/>
          <p:cNvSpPr>
            <a:spLocks noChangeShapeType="1"/>
          </p:cNvSpPr>
          <p:nvPr/>
        </p:nvSpPr>
        <p:spPr bwMode="auto">
          <a:xfrm>
            <a:off x="3635375" y="4745038"/>
            <a:ext cx="2362200" cy="1587"/>
          </a:xfrm>
          <a:prstGeom prst="line">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t-EE"/>
          </a:p>
        </p:txBody>
      </p:sp>
      <p:sp>
        <p:nvSpPr>
          <p:cNvPr id="6192" name="Line 48"/>
          <p:cNvSpPr>
            <a:spLocks noChangeShapeType="1"/>
          </p:cNvSpPr>
          <p:nvPr/>
        </p:nvSpPr>
        <p:spPr bwMode="auto">
          <a:xfrm>
            <a:off x="3635375" y="5265738"/>
            <a:ext cx="2362200" cy="1587"/>
          </a:xfrm>
          <a:prstGeom prst="line">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t-EE"/>
          </a:p>
        </p:txBody>
      </p:sp>
      <p:sp>
        <p:nvSpPr>
          <p:cNvPr id="6193" name="Line 49"/>
          <p:cNvSpPr>
            <a:spLocks noChangeShapeType="1"/>
          </p:cNvSpPr>
          <p:nvPr/>
        </p:nvSpPr>
        <p:spPr bwMode="auto">
          <a:xfrm>
            <a:off x="3635375" y="5786438"/>
            <a:ext cx="2362200" cy="1587"/>
          </a:xfrm>
          <a:prstGeom prst="line">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t-EE"/>
          </a:p>
        </p:txBody>
      </p:sp>
      <p:sp>
        <p:nvSpPr>
          <p:cNvPr id="6194" name="Line 50"/>
          <p:cNvSpPr>
            <a:spLocks noChangeShapeType="1"/>
          </p:cNvSpPr>
          <p:nvPr/>
        </p:nvSpPr>
        <p:spPr bwMode="auto">
          <a:xfrm>
            <a:off x="3635375" y="6307138"/>
            <a:ext cx="2362200" cy="1587"/>
          </a:xfrm>
          <a:prstGeom prst="line">
            <a:avLst/>
          </a:prstGeom>
          <a:noFill/>
          <a:ln w="2844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t-EE"/>
          </a:p>
        </p:txBody>
      </p:sp>
      <p:sp>
        <p:nvSpPr>
          <p:cNvPr id="6195" name="Line 51"/>
          <p:cNvSpPr>
            <a:spLocks noChangeShapeType="1"/>
          </p:cNvSpPr>
          <p:nvPr/>
        </p:nvSpPr>
        <p:spPr bwMode="auto">
          <a:xfrm>
            <a:off x="3635375" y="3124200"/>
            <a:ext cx="1588" cy="3182938"/>
          </a:xfrm>
          <a:prstGeom prst="line">
            <a:avLst/>
          </a:prstGeom>
          <a:noFill/>
          <a:ln w="2844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t-EE"/>
          </a:p>
        </p:txBody>
      </p:sp>
      <p:sp>
        <p:nvSpPr>
          <p:cNvPr id="6196" name="Line 52"/>
          <p:cNvSpPr>
            <a:spLocks noChangeShapeType="1"/>
          </p:cNvSpPr>
          <p:nvPr/>
        </p:nvSpPr>
        <p:spPr bwMode="auto">
          <a:xfrm>
            <a:off x="4092575" y="3124200"/>
            <a:ext cx="1588" cy="3182938"/>
          </a:xfrm>
          <a:prstGeom prst="line">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t-EE"/>
          </a:p>
        </p:txBody>
      </p:sp>
      <p:sp>
        <p:nvSpPr>
          <p:cNvPr id="6197" name="Line 53"/>
          <p:cNvSpPr>
            <a:spLocks noChangeShapeType="1"/>
          </p:cNvSpPr>
          <p:nvPr/>
        </p:nvSpPr>
        <p:spPr bwMode="auto">
          <a:xfrm>
            <a:off x="5997575" y="3124200"/>
            <a:ext cx="1588" cy="3182938"/>
          </a:xfrm>
          <a:prstGeom prst="line">
            <a:avLst/>
          </a:prstGeom>
          <a:noFill/>
          <a:ln w="2844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t-EE"/>
          </a:p>
        </p:txBody>
      </p:sp>
      <p:graphicFrame>
        <p:nvGraphicFramePr>
          <p:cNvPr id="6198" name="Object 5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071" r:id="rId6" imgW="72360" imgH="169560" progId="">
                  <p:embed/>
                </p:oleObj>
              </mc:Choice>
              <mc:Fallback>
                <p:oleObj r:id="rId6" imgW="72360" imgH="169560" progId="">
                  <p:embed/>
                  <p:pic>
                    <p:nvPicPr>
                      <p:cNvPr id="6198" name="Object 5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1414286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5" presetClass="entr" presetSubtype="10" fill="hold" nodeType="afterEffect">
                                  <p:stCondLst>
                                    <p:cond delay="0"/>
                                  </p:stCondLst>
                                  <p:childTnLst>
                                    <p:set>
                                      <p:cBhvr additive="repl">
                                        <p:cTn id="6" dur="1" fill="hold">
                                          <p:stCondLst>
                                            <p:cond delay="0"/>
                                          </p:stCondLst>
                                        </p:cTn>
                                        <p:tgtEl>
                                          <p:spTgt spid="6149"/>
                                        </p:tgtEl>
                                        <p:attrNameLst>
                                          <p:attrName>style.visibility</p:attrName>
                                        </p:attrNameLst>
                                      </p:cBhvr>
                                      <p:to>
                                        <p:strVal val="visible"/>
                                      </p:to>
                                    </p:set>
                                    <p:animEffect transition="in" filter="checkerboard(across)">
                                      <p:cBhvr additive="repl">
                                        <p:cTn id="7"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4294967295"/>
          </p:nvPr>
        </p:nvSpPr>
        <p:spPr/>
        <p:txBody>
          <a:bodyPr/>
          <a:lstStyle/>
          <a:p>
            <a:fld id="{36A5C5E0-21C6-4850-812B-DA5D22B75070}" type="slidenum">
              <a:rPr lang="en-US" altLang="et-EE"/>
              <a:pPr/>
              <a:t>21</a:t>
            </a:fld>
            <a:endParaRPr lang="en-US" altLang="et-EE"/>
          </a:p>
        </p:txBody>
      </p:sp>
      <p:sp>
        <p:nvSpPr>
          <p:cNvPr id="9217" name="Rectangle 1"/>
          <p:cNvSpPr>
            <a:spLocks noGrp="1" noChangeArrowheads="1"/>
          </p:cNvSpPr>
          <p:nvPr>
            <p:ph type="title" idx="4294967295"/>
          </p:nvPr>
        </p:nvSpPr>
        <p:spPr>
          <a:xfrm>
            <a:off x="692150" y="403225"/>
            <a:ext cx="7773988" cy="444500"/>
          </a:xfrm>
          <a:ln/>
        </p:spPr>
        <p:txBody>
          <a:bodyPr/>
          <a:lstStyle/>
          <a:p>
            <a:pPr>
              <a:buClrTx/>
              <a:buFontTx/>
              <a:buNone/>
              <a:tabLst>
                <a:tab pos="0" algn="l"/>
                <a:tab pos="1017588" algn="l"/>
                <a:tab pos="2036763" algn="l"/>
                <a:tab pos="3055938" algn="l"/>
                <a:tab pos="4075113" algn="l"/>
                <a:tab pos="5094288" algn="l"/>
                <a:tab pos="6113463" algn="l"/>
                <a:tab pos="7132638" algn="l"/>
                <a:tab pos="8151813" algn="l"/>
                <a:tab pos="9170988" algn="l"/>
                <a:tab pos="10190163" algn="l"/>
              </a:tabLst>
            </a:pPr>
            <a:r>
              <a:rPr lang="en-US" altLang="et-EE" dirty="0"/>
              <a:t>Exhaustive Simulation Time</a:t>
            </a:r>
          </a:p>
        </p:txBody>
      </p:sp>
      <p:sp>
        <p:nvSpPr>
          <p:cNvPr id="9218" name="Rectangle 2"/>
          <p:cNvSpPr>
            <a:spLocks noGrp="1" noChangeArrowheads="1"/>
          </p:cNvSpPr>
          <p:nvPr>
            <p:ph type="body" idx="4294967295"/>
          </p:nvPr>
        </p:nvSpPr>
        <p:spPr>
          <a:xfrm>
            <a:off x="395288" y="2060575"/>
            <a:ext cx="8550275" cy="4664075"/>
          </a:xfrm>
          <a:ln/>
        </p:spPr>
        <p:txBody>
          <a:bodyPr/>
          <a:lstStyle/>
          <a:p>
            <a:pPr marL="341313" indent="-341313">
              <a:lnSpc>
                <a:spcPct val="90000"/>
              </a:lnSpc>
              <a:spcBef>
                <a:spcPts val="400"/>
              </a:spcBef>
              <a:buClr>
                <a:srgbClr val="FF5050"/>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t-EE" sz="2400" dirty="0"/>
              <a:t>Design: a 256-bit RAM.</a:t>
            </a:r>
          </a:p>
          <a:p>
            <a:pPr marL="341313" indent="-341313">
              <a:lnSpc>
                <a:spcPct val="90000"/>
              </a:lnSpc>
              <a:spcBef>
                <a:spcPts val="400"/>
              </a:spcBef>
              <a:buClr>
                <a:srgbClr val="FF5050"/>
              </a:buClr>
              <a:buFont typeface="Arial" panose="020B060402020202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t-EE" sz="2400" dirty="0"/>
          </a:p>
          <a:p>
            <a:pPr marL="341313" indent="-341313">
              <a:lnSpc>
                <a:spcPct val="90000"/>
              </a:lnSpc>
              <a:spcBef>
                <a:spcPts val="400"/>
              </a:spcBef>
              <a:buClr>
                <a:srgbClr val="FF5050"/>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t-EE" sz="2400" dirty="0"/>
              <a:t> 2</a:t>
            </a:r>
            <a:r>
              <a:rPr lang="en-US" altLang="et-EE" sz="2400" baseline="30000" dirty="0"/>
              <a:t>256 </a:t>
            </a:r>
            <a:r>
              <a:rPr lang="en-US" altLang="et-EE" sz="2400" dirty="0"/>
              <a:t>= 10</a:t>
            </a:r>
            <a:r>
              <a:rPr lang="en-US" altLang="et-EE" sz="2400" baseline="30000" dirty="0"/>
              <a:t>80</a:t>
            </a:r>
            <a:r>
              <a:rPr lang="en-US" altLang="et-EE" sz="2400" dirty="0"/>
              <a:t> possible combinations of initial states and inputs</a:t>
            </a:r>
          </a:p>
          <a:p>
            <a:pPr marL="341313" indent="-341313">
              <a:lnSpc>
                <a:spcPct val="90000"/>
              </a:lnSpc>
              <a:spcBef>
                <a:spcPts val="400"/>
              </a:spcBef>
              <a:buClr>
                <a:srgbClr val="FF5050"/>
              </a:buClr>
              <a:buFont typeface="Arial" panose="020B060402020202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t-EE" sz="2400" dirty="0"/>
          </a:p>
          <a:p>
            <a:pPr marL="341313" indent="-341313">
              <a:lnSpc>
                <a:spcPct val="90000"/>
              </a:lnSpc>
              <a:spcBef>
                <a:spcPts val="400"/>
              </a:spcBef>
              <a:buClr>
                <a:srgbClr val="FF5050"/>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t-EE" sz="2400" dirty="0"/>
              <a:t>Assume:</a:t>
            </a:r>
          </a:p>
          <a:p>
            <a:pPr marL="739775" lvl="1" indent="-282575">
              <a:lnSpc>
                <a:spcPct val="90000"/>
              </a:lnSpc>
              <a:spcBef>
                <a:spcPts val="425"/>
              </a:spcBef>
              <a:buClr>
                <a:srgbClr val="0000FF"/>
              </a:buClr>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t-EE" sz="2400" dirty="0"/>
              <a:t>Use all matter in our galaxy (10</a:t>
            </a:r>
            <a:r>
              <a:rPr lang="en-US" altLang="et-EE" sz="2400" baseline="30000" dirty="0"/>
              <a:t>17 </a:t>
            </a:r>
            <a:r>
              <a:rPr lang="en-US" altLang="et-EE" sz="2400" dirty="0"/>
              <a:t>kg) to build computers.</a:t>
            </a:r>
          </a:p>
          <a:p>
            <a:pPr marL="739775" lvl="1" indent="-282575">
              <a:lnSpc>
                <a:spcPct val="90000"/>
              </a:lnSpc>
              <a:spcBef>
                <a:spcPts val="425"/>
              </a:spcBef>
              <a:buClr>
                <a:srgbClr val="0000FF"/>
              </a:buClr>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t-EE" sz="2400" dirty="0"/>
              <a:t>Each computer is of the size of single electron (10</a:t>
            </a:r>
            <a:r>
              <a:rPr lang="en-US" altLang="et-EE" sz="2400" baseline="30000" dirty="0"/>
              <a:t>-30</a:t>
            </a:r>
            <a:r>
              <a:rPr lang="en-US" altLang="et-EE" sz="2400" dirty="0"/>
              <a:t> kg).</a:t>
            </a:r>
          </a:p>
          <a:p>
            <a:pPr marL="739775" lvl="1" indent="-282575">
              <a:lnSpc>
                <a:spcPct val="90000"/>
              </a:lnSpc>
              <a:spcBef>
                <a:spcPts val="425"/>
              </a:spcBef>
              <a:buClr>
                <a:srgbClr val="0000FF"/>
              </a:buClr>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t-EE" sz="2400" dirty="0"/>
              <a:t>Each computer simulates  10</a:t>
            </a:r>
            <a:r>
              <a:rPr lang="en-US" altLang="et-EE" sz="2400" baseline="30000" dirty="0"/>
              <a:t>12</a:t>
            </a:r>
            <a:r>
              <a:rPr lang="en-US" altLang="et-EE" sz="2400" dirty="0"/>
              <a:t> cases per second.</a:t>
            </a:r>
          </a:p>
          <a:p>
            <a:pPr marL="739775" lvl="1" indent="-282575">
              <a:lnSpc>
                <a:spcPct val="90000"/>
              </a:lnSpc>
              <a:spcBef>
                <a:spcPts val="425"/>
              </a:spcBef>
              <a:buClr>
                <a:srgbClr val="0000FF"/>
              </a:buClr>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t-EE" sz="2400" dirty="0"/>
              <a:t>we started at the time of the Big Bang about 10</a:t>
            </a:r>
            <a:r>
              <a:rPr lang="en-US" altLang="et-EE" sz="2400" baseline="30000" dirty="0"/>
              <a:t>10 </a:t>
            </a:r>
            <a:r>
              <a:rPr lang="en-US" altLang="et-EE" sz="2400" dirty="0"/>
              <a:t> years ago</a:t>
            </a:r>
          </a:p>
          <a:p>
            <a:pPr marL="739775" lvl="1" indent="-282575">
              <a:lnSpc>
                <a:spcPct val="90000"/>
              </a:lnSpc>
              <a:spcBef>
                <a:spcPts val="425"/>
              </a:spcBef>
              <a:buClr>
                <a:srgbClr val="0000FF"/>
              </a:buClr>
              <a:buFont typeface="Wingdings" panose="05000000000000000000"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t-EE" sz="2400" dirty="0"/>
          </a:p>
          <a:p>
            <a:pPr marL="0" indent="0">
              <a:lnSpc>
                <a:spcPct val="90000"/>
              </a:lnSpc>
              <a:spcBef>
                <a:spcPts val="400"/>
              </a:spcBef>
              <a:buClr>
                <a:srgbClr val="FF5050"/>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t-EE" sz="2400" dirty="0">
                <a:latin typeface="Wingdings" panose="05000000000000000000" pitchFamily="2" charset="2"/>
              </a:rPr>
              <a:t></a:t>
            </a:r>
            <a:r>
              <a:rPr lang="en-US" altLang="et-EE" sz="2400" dirty="0"/>
              <a:t> We would just have reached the 0.05% mark of completing our task</a:t>
            </a:r>
          </a:p>
        </p:txBody>
      </p:sp>
    </p:spTree>
    <p:extLst>
      <p:ext uri="{BB962C8B-B14F-4D97-AF65-F5344CB8AC3E}">
        <p14:creationId xmlns:p14="http://schemas.microsoft.com/office/powerpoint/2010/main" val="17772225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4294967295"/>
          </p:nvPr>
        </p:nvSpPr>
        <p:spPr/>
        <p:txBody>
          <a:bodyPr/>
          <a:lstStyle/>
          <a:p>
            <a:fld id="{9D2A3A68-8DBF-4A46-BF2F-23EF1EB77258}" type="slidenum">
              <a:rPr lang="en-US" altLang="et-EE"/>
              <a:pPr/>
              <a:t>22</a:t>
            </a:fld>
            <a:endParaRPr lang="en-US" altLang="et-EE"/>
          </a:p>
        </p:txBody>
      </p:sp>
      <p:sp>
        <p:nvSpPr>
          <p:cNvPr id="13313" name="Rectangle 1"/>
          <p:cNvSpPr>
            <a:spLocks noGrp="1" noChangeArrowheads="1"/>
          </p:cNvSpPr>
          <p:nvPr>
            <p:ph type="title" idx="4294967295"/>
          </p:nvPr>
        </p:nvSpPr>
        <p:spPr>
          <a:xfrm>
            <a:off x="685800" y="609600"/>
            <a:ext cx="7772400" cy="1143000"/>
          </a:xfrm>
          <a:ln/>
        </p:spPr>
        <p:txBody>
          <a:bodyPr/>
          <a:lstStyle/>
          <a:p>
            <a:pPr>
              <a:buClrTx/>
              <a:buFontTx/>
              <a:buNone/>
              <a:tabLst>
                <a:tab pos="0" algn="l"/>
                <a:tab pos="1017588" algn="l"/>
                <a:tab pos="2036763" algn="l"/>
                <a:tab pos="3055938" algn="l"/>
                <a:tab pos="4075113" algn="l"/>
                <a:tab pos="5094288" algn="l"/>
                <a:tab pos="6113463" algn="l"/>
                <a:tab pos="7132638" algn="l"/>
                <a:tab pos="8151813" algn="l"/>
                <a:tab pos="9170988" algn="l"/>
                <a:tab pos="10190163" algn="l"/>
              </a:tabLst>
            </a:pPr>
            <a:r>
              <a:rPr lang="en-US" altLang="et-EE" dirty="0"/>
              <a:t>Detecting Design Faults</a:t>
            </a:r>
          </a:p>
        </p:txBody>
      </p:sp>
      <p:sp>
        <p:nvSpPr>
          <p:cNvPr id="13314" name="Rectangle 2"/>
          <p:cNvSpPr>
            <a:spLocks noGrp="1" noChangeArrowheads="1"/>
          </p:cNvSpPr>
          <p:nvPr>
            <p:ph type="body" idx="4294967295"/>
          </p:nvPr>
        </p:nvSpPr>
        <p:spPr>
          <a:xfrm>
            <a:off x="685800" y="1981200"/>
            <a:ext cx="7772400" cy="4114800"/>
          </a:xfrm>
          <a:ln/>
        </p:spPr>
        <p:txBody>
          <a:bodyPr/>
          <a:lstStyle/>
          <a:p>
            <a:pPr marL="0" indent="0">
              <a:lnSpc>
                <a:spcPct val="90000"/>
              </a:lnSpc>
              <a:spcBef>
                <a:spcPts val="450"/>
              </a:spcBef>
              <a:buClr>
                <a:srgbClr val="FF5050"/>
              </a:buClr>
              <a:tabLst>
                <a:tab pos="1247775" algn="l"/>
                <a:tab pos="2162175" algn="l"/>
                <a:tab pos="3076575" algn="l"/>
                <a:tab pos="3990975" algn="l"/>
                <a:tab pos="4905375" algn="l"/>
                <a:tab pos="5819775" algn="l"/>
                <a:tab pos="6734175" algn="l"/>
                <a:tab pos="7648575" algn="l"/>
                <a:tab pos="8562975" algn="l"/>
                <a:tab pos="9477375" algn="l"/>
                <a:tab pos="10391775" algn="l"/>
              </a:tabLst>
            </a:pPr>
            <a:r>
              <a:rPr lang="en-US" altLang="et-EE" sz="2400" dirty="0"/>
              <a:t>To check the new implementation for functional correctness, we need:</a:t>
            </a:r>
          </a:p>
          <a:p>
            <a:pPr marL="1101725" lvl="1" indent="-644525">
              <a:lnSpc>
                <a:spcPct val="90000"/>
              </a:lnSpc>
              <a:spcBef>
                <a:spcPts val="500"/>
              </a:spcBef>
              <a:buClr>
                <a:srgbClr val="0000FF"/>
              </a:buClr>
              <a:buFont typeface="Arial" panose="020B0604020202020204" pitchFamily="34" charset="0"/>
              <a:buAutoNum type="arabicPeriod"/>
              <a:tabLst>
                <a:tab pos="1247775" algn="l"/>
                <a:tab pos="2162175" algn="l"/>
                <a:tab pos="3076575" algn="l"/>
                <a:tab pos="3990975" algn="l"/>
                <a:tab pos="4905375" algn="l"/>
                <a:tab pos="5819775" algn="l"/>
                <a:tab pos="6734175" algn="l"/>
                <a:tab pos="7648575" algn="l"/>
                <a:tab pos="8562975" algn="l"/>
                <a:tab pos="9477375" algn="l"/>
                <a:tab pos="10391775" algn="l"/>
              </a:tabLst>
            </a:pPr>
            <a:r>
              <a:rPr lang="en-US" altLang="et-EE" dirty="0"/>
              <a:t>a reference description:</a:t>
            </a:r>
          </a:p>
          <a:p>
            <a:pPr marL="1527175" lvl="2" indent="-612775">
              <a:lnSpc>
                <a:spcPct val="90000"/>
              </a:lnSpc>
              <a:spcBef>
                <a:spcPts val="350"/>
              </a:spcBef>
              <a:buFont typeface="Arial" panose="020B0604020202020204" pitchFamily="34" charset="0"/>
              <a:buChar char="−"/>
              <a:tabLst>
                <a:tab pos="1247775" algn="l"/>
                <a:tab pos="2162175" algn="l"/>
                <a:tab pos="3076575" algn="l"/>
                <a:tab pos="3990975" algn="l"/>
                <a:tab pos="4905375" algn="l"/>
                <a:tab pos="5819775" algn="l"/>
                <a:tab pos="6734175" algn="l"/>
                <a:tab pos="7648575" algn="l"/>
                <a:tab pos="8562975" algn="l"/>
                <a:tab pos="9477375" algn="l"/>
                <a:tab pos="10391775" algn="l"/>
              </a:tabLst>
            </a:pPr>
            <a:r>
              <a:rPr lang="en-US" altLang="et-EE" sz="1800" dirty="0"/>
              <a:t>either a specification</a:t>
            </a:r>
          </a:p>
          <a:p>
            <a:pPr marL="1527175" lvl="2" indent="-612775">
              <a:lnSpc>
                <a:spcPct val="90000"/>
              </a:lnSpc>
              <a:spcBef>
                <a:spcPts val="350"/>
              </a:spcBef>
              <a:buFont typeface="Arial" panose="020B0604020202020204" pitchFamily="34" charset="0"/>
              <a:buChar char="−"/>
              <a:tabLst>
                <a:tab pos="1247775" algn="l"/>
                <a:tab pos="2162175" algn="l"/>
                <a:tab pos="3076575" algn="l"/>
                <a:tab pos="3990975" algn="l"/>
                <a:tab pos="4905375" algn="l"/>
                <a:tab pos="5819775" algn="l"/>
                <a:tab pos="6734175" algn="l"/>
                <a:tab pos="7648575" algn="l"/>
                <a:tab pos="8562975" algn="l"/>
                <a:tab pos="9477375" algn="l"/>
                <a:tab pos="10391775" algn="l"/>
              </a:tabLst>
            </a:pPr>
            <a:r>
              <a:rPr lang="en-US" altLang="et-EE" sz="1800" dirty="0"/>
              <a:t>or a previous “golden” implementation.</a:t>
            </a:r>
          </a:p>
          <a:p>
            <a:pPr marL="1101725" lvl="1" indent="-644525">
              <a:lnSpc>
                <a:spcPct val="90000"/>
              </a:lnSpc>
              <a:spcBef>
                <a:spcPts val="500"/>
              </a:spcBef>
              <a:buClr>
                <a:srgbClr val="0000FF"/>
              </a:buClr>
              <a:buFont typeface="Arial" panose="020B0604020202020204" pitchFamily="34" charset="0"/>
              <a:buAutoNum type="arabicPeriod"/>
              <a:tabLst>
                <a:tab pos="1247775" algn="l"/>
                <a:tab pos="2162175" algn="l"/>
                <a:tab pos="3076575" algn="l"/>
                <a:tab pos="3990975" algn="l"/>
                <a:tab pos="4905375" algn="l"/>
                <a:tab pos="5819775" algn="l"/>
                <a:tab pos="6734175" algn="l"/>
                <a:tab pos="7648575" algn="l"/>
                <a:tab pos="8562975" algn="l"/>
                <a:tab pos="9477375" algn="l"/>
                <a:tab pos="10391775" algn="l"/>
              </a:tabLst>
            </a:pPr>
            <a:r>
              <a:rPr lang="en-US" altLang="et-EE" dirty="0"/>
              <a:t>a new implementation, resulting from </a:t>
            </a:r>
          </a:p>
          <a:p>
            <a:pPr marL="1527175" lvl="2" indent="-612775">
              <a:lnSpc>
                <a:spcPct val="90000"/>
              </a:lnSpc>
              <a:spcBef>
                <a:spcPts val="350"/>
              </a:spcBef>
              <a:buFont typeface="Arial" panose="020B0604020202020204" pitchFamily="34" charset="0"/>
              <a:buChar char="−"/>
              <a:tabLst>
                <a:tab pos="1247775" algn="l"/>
                <a:tab pos="2162175" algn="l"/>
                <a:tab pos="3076575" algn="l"/>
                <a:tab pos="3990975" algn="l"/>
                <a:tab pos="4905375" algn="l"/>
                <a:tab pos="5819775" algn="l"/>
                <a:tab pos="6734175" algn="l"/>
                <a:tab pos="7648575" algn="l"/>
                <a:tab pos="8562975" algn="l"/>
                <a:tab pos="9477375" algn="l"/>
                <a:tab pos="10391775" algn="l"/>
              </a:tabLst>
            </a:pPr>
            <a:r>
              <a:rPr lang="en-US" altLang="et-EE" sz="1800" dirty="0"/>
              <a:t>a refinement (synthesis) of the specification</a:t>
            </a:r>
          </a:p>
          <a:p>
            <a:pPr marL="1527175" lvl="2" indent="-612775">
              <a:lnSpc>
                <a:spcPct val="90000"/>
              </a:lnSpc>
              <a:spcBef>
                <a:spcPts val="350"/>
              </a:spcBef>
              <a:buFont typeface="Arial" panose="020B0604020202020204" pitchFamily="34" charset="0"/>
              <a:buChar char="−"/>
              <a:tabLst>
                <a:tab pos="1247775" algn="l"/>
                <a:tab pos="2162175" algn="l"/>
                <a:tab pos="3076575" algn="l"/>
                <a:tab pos="3990975" algn="l"/>
                <a:tab pos="4905375" algn="l"/>
                <a:tab pos="5819775" algn="l"/>
                <a:tab pos="6734175" algn="l"/>
                <a:tab pos="7648575" algn="l"/>
                <a:tab pos="8562975" algn="l"/>
                <a:tab pos="9477375" algn="l"/>
                <a:tab pos="10391775" algn="l"/>
              </a:tabLst>
            </a:pPr>
            <a:r>
              <a:rPr lang="en-US" altLang="et-EE" sz="1800" dirty="0"/>
              <a:t>or an optimization of the reference implementation.</a:t>
            </a:r>
          </a:p>
          <a:p>
            <a:pPr marL="1101725" lvl="1" indent="-644525">
              <a:lnSpc>
                <a:spcPct val="90000"/>
              </a:lnSpc>
              <a:spcBef>
                <a:spcPts val="500"/>
              </a:spcBef>
              <a:buClr>
                <a:srgbClr val="0000FF"/>
              </a:buClr>
              <a:buFont typeface="Arial" panose="020B0604020202020204" pitchFamily="34" charset="0"/>
              <a:buAutoNum type="arabicPeriod"/>
              <a:tabLst>
                <a:tab pos="1247775" algn="l"/>
                <a:tab pos="2162175" algn="l"/>
                <a:tab pos="3076575" algn="l"/>
                <a:tab pos="3990975" algn="l"/>
                <a:tab pos="4905375" algn="l"/>
                <a:tab pos="5819775" algn="l"/>
                <a:tab pos="6734175" algn="l"/>
                <a:tab pos="7648575" algn="l"/>
                <a:tab pos="8562975" algn="l"/>
                <a:tab pos="9477375" algn="l"/>
                <a:tab pos="10391775" algn="l"/>
              </a:tabLst>
            </a:pPr>
            <a:r>
              <a:rPr lang="en-US" altLang="et-EE" dirty="0"/>
              <a:t>a correctness relation which has to be established between the two specifications</a:t>
            </a:r>
          </a:p>
          <a:p>
            <a:pPr marL="1527175" lvl="2" indent="-612775">
              <a:lnSpc>
                <a:spcPct val="90000"/>
              </a:lnSpc>
              <a:spcBef>
                <a:spcPts val="375"/>
              </a:spcBef>
              <a:buFont typeface="Arial" panose="020B0604020202020204" pitchFamily="34" charset="0"/>
              <a:buChar char="–"/>
              <a:tabLst>
                <a:tab pos="1247775" algn="l"/>
                <a:tab pos="2162175" algn="l"/>
                <a:tab pos="3076575" algn="l"/>
                <a:tab pos="3990975" algn="l"/>
                <a:tab pos="4905375" algn="l"/>
                <a:tab pos="5819775" algn="l"/>
                <a:tab pos="6734175" algn="l"/>
                <a:tab pos="7648575" algn="l"/>
                <a:tab pos="8562975" algn="l"/>
                <a:tab pos="9477375" algn="l"/>
                <a:tab pos="10391775" algn="l"/>
              </a:tabLst>
            </a:pPr>
            <a:r>
              <a:rPr lang="en-US" altLang="et-EE" sz="1800" dirty="0"/>
              <a:t>(e.g. behavioral correctness).</a:t>
            </a:r>
          </a:p>
          <a:p>
            <a:pPr marL="1101725" lvl="1" indent="-644525">
              <a:lnSpc>
                <a:spcPct val="90000"/>
              </a:lnSpc>
              <a:spcBef>
                <a:spcPts val="500"/>
              </a:spcBef>
              <a:buClr>
                <a:srgbClr val="0000FF"/>
              </a:buClr>
              <a:buFont typeface="Arial" panose="020B0604020202020204" pitchFamily="34" charset="0"/>
              <a:buNone/>
              <a:tabLst>
                <a:tab pos="1247775" algn="l"/>
                <a:tab pos="2162175" algn="l"/>
                <a:tab pos="3076575" algn="l"/>
                <a:tab pos="3990975" algn="l"/>
                <a:tab pos="4905375" algn="l"/>
                <a:tab pos="5819775" algn="l"/>
                <a:tab pos="6734175" algn="l"/>
                <a:tab pos="7648575" algn="l"/>
                <a:tab pos="8562975" algn="l"/>
                <a:tab pos="9477375" algn="l"/>
                <a:tab pos="10391775" algn="l"/>
              </a:tabLst>
            </a:pPr>
            <a:endParaRPr lang="en-US" altLang="et-EE" sz="2000" dirty="0"/>
          </a:p>
          <a:p>
            <a:pPr marL="1528763" lvl="2" indent="-612775">
              <a:lnSpc>
                <a:spcPct val="90000"/>
              </a:lnSpc>
              <a:spcBef>
                <a:spcPts val="500"/>
              </a:spcBef>
              <a:buClrTx/>
              <a:buFontTx/>
              <a:buNone/>
              <a:tabLst>
                <a:tab pos="1247775" algn="l"/>
                <a:tab pos="2162175" algn="l"/>
                <a:tab pos="3076575" algn="l"/>
                <a:tab pos="3990975" algn="l"/>
                <a:tab pos="4905375" algn="l"/>
                <a:tab pos="5819775" algn="l"/>
                <a:tab pos="6734175" algn="l"/>
                <a:tab pos="7648575" algn="l"/>
                <a:tab pos="8562975" algn="l"/>
                <a:tab pos="9477375" algn="l"/>
                <a:tab pos="10391775" algn="l"/>
              </a:tabLst>
            </a:pPr>
            <a:endParaRPr lang="en-US" altLang="et-EE" sz="2000" dirty="0"/>
          </a:p>
        </p:txBody>
      </p:sp>
    </p:spTree>
    <p:extLst>
      <p:ext uri="{BB962C8B-B14F-4D97-AF65-F5344CB8AC3E}">
        <p14:creationId xmlns:p14="http://schemas.microsoft.com/office/powerpoint/2010/main" val="12571010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additive="repl">
                                        <p:cTn id="6" dur="1" fill="hold">
                                          <p:stCondLst>
                                            <p:cond delay="0"/>
                                          </p:stCondLst>
                                        </p:cTn>
                                        <p:tgtEl>
                                          <p:spTgt spid="13314">
                                            <p:txEl>
                                              <p:pRg st="1" end="1"/>
                                            </p:txEl>
                                          </p:spTgt>
                                        </p:tgtEl>
                                        <p:attrNameLst>
                                          <p:attrName>style.visibility</p:attrName>
                                        </p:attrNameLst>
                                      </p:cBhvr>
                                      <p:to>
                                        <p:strVal val="visible"/>
                                      </p:to>
                                    </p:set>
                                    <p:animEffect transition="in" filter="box(in)">
                                      <p:cBhvr additive="repl">
                                        <p:cTn id="7" dur="500"/>
                                        <p:tgtEl>
                                          <p:spTgt spid="13314">
                                            <p:txEl>
                                              <p:pRg st="1" end="1"/>
                                            </p:txEl>
                                          </p:spTgt>
                                        </p:tgtEl>
                                      </p:cBhvr>
                                    </p:animEffect>
                                  </p:childTnLst>
                                </p:cTn>
                              </p:par>
                              <p:par>
                                <p:cTn id="8" presetID="4" presetClass="entr" presetSubtype="16" fill="hold" nodeType="withEffect">
                                  <p:stCondLst>
                                    <p:cond delay="0"/>
                                  </p:stCondLst>
                                  <p:childTnLst>
                                    <p:set>
                                      <p:cBhvr additive="repl">
                                        <p:cTn id="9" dur="1" fill="hold">
                                          <p:stCondLst>
                                            <p:cond delay="0"/>
                                          </p:stCondLst>
                                        </p:cTn>
                                        <p:tgtEl>
                                          <p:spTgt spid="13314">
                                            <p:txEl>
                                              <p:pRg st="2" end="2"/>
                                            </p:txEl>
                                          </p:spTgt>
                                        </p:tgtEl>
                                        <p:attrNameLst>
                                          <p:attrName>style.visibility</p:attrName>
                                        </p:attrNameLst>
                                      </p:cBhvr>
                                      <p:to>
                                        <p:strVal val="visible"/>
                                      </p:to>
                                    </p:set>
                                    <p:animEffect transition="in" filter="box(in)">
                                      <p:cBhvr additive="repl">
                                        <p:cTn id="10" dur="500"/>
                                        <p:tgtEl>
                                          <p:spTgt spid="13314">
                                            <p:txEl>
                                              <p:pRg st="2" end="2"/>
                                            </p:txEl>
                                          </p:spTgt>
                                        </p:tgtEl>
                                      </p:cBhvr>
                                    </p:animEffect>
                                  </p:childTnLst>
                                </p:cTn>
                              </p:par>
                              <p:par>
                                <p:cTn id="11" presetID="4" presetClass="entr" presetSubtype="16" fill="hold" nodeType="withEffect">
                                  <p:stCondLst>
                                    <p:cond delay="0"/>
                                  </p:stCondLst>
                                  <p:childTnLst>
                                    <p:set>
                                      <p:cBhvr additive="repl">
                                        <p:cTn id="12" dur="1" fill="hold">
                                          <p:stCondLst>
                                            <p:cond delay="0"/>
                                          </p:stCondLst>
                                        </p:cTn>
                                        <p:tgtEl>
                                          <p:spTgt spid="13314">
                                            <p:txEl>
                                              <p:pRg st="3" end="3"/>
                                            </p:txEl>
                                          </p:spTgt>
                                        </p:tgtEl>
                                        <p:attrNameLst>
                                          <p:attrName>style.visibility</p:attrName>
                                        </p:attrNameLst>
                                      </p:cBhvr>
                                      <p:to>
                                        <p:strVal val="visible"/>
                                      </p:to>
                                    </p:set>
                                    <p:animEffect transition="in" filter="box(in)">
                                      <p:cBhvr additive="repl">
                                        <p:cTn id="13" dur="500"/>
                                        <p:tgtEl>
                                          <p:spTgt spid="13314">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additive="repl">
                                        <p:cTn id="17" dur="1" fill="hold">
                                          <p:stCondLst>
                                            <p:cond delay="0"/>
                                          </p:stCondLst>
                                        </p:cTn>
                                        <p:tgtEl>
                                          <p:spTgt spid="13314">
                                            <p:txEl>
                                              <p:pRg st="4" end="4"/>
                                            </p:txEl>
                                          </p:spTgt>
                                        </p:tgtEl>
                                        <p:attrNameLst>
                                          <p:attrName>style.visibility</p:attrName>
                                        </p:attrNameLst>
                                      </p:cBhvr>
                                      <p:to>
                                        <p:strVal val="visible"/>
                                      </p:to>
                                    </p:set>
                                    <p:animEffect transition="in" filter="box(in)">
                                      <p:cBhvr additive="repl">
                                        <p:cTn id="18" dur="500"/>
                                        <p:tgtEl>
                                          <p:spTgt spid="13314">
                                            <p:txEl>
                                              <p:pRg st="4" end="4"/>
                                            </p:txEl>
                                          </p:spTgt>
                                        </p:tgtEl>
                                      </p:cBhvr>
                                    </p:animEffect>
                                  </p:childTnLst>
                                </p:cTn>
                              </p:par>
                              <p:par>
                                <p:cTn id="19" presetID="4" presetClass="entr" presetSubtype="16" fill="hold" nodeType="withEffect">
                                  <p:stCondLst>
                                    <p:cond delay="0"/>
                                  </p:stCondLst>
                                  <p:childTnLst>
                                    <p:set>
                                      <p:cBhvr additive="repl">
                                        <p:cTn id="20" dur="1" fill="hold">
                                          <p:stCondLst>
                                            <p:cond delay="0"/>
                                          </p:stCondLst>
                                        </p:cTn>
                                        <p:tgtEl>
                                          <p:spTgt spid="13314">
                                            <p:txEl>
                                              <p:pRg st="5" end="5"/>
                                            </p:txEl>
                                          </p:spTgt>
                                        </p:tgtEl>
                                        <p:attrNameLst>
                                          <p:attrName>style.visibility</p:attrName>
                                        </p:attrNameLst>
                                      </p:cBhvr>
                                      <p:to>
                                        <p:strVal val="visible"/>
                                      </p:to>
                                    </p:set>
                                    <p:animEffect transition="in" filter="box(in)">
                                      <p:cBhvr additive="repl">
                                        <p:cTn id="21" dur="500"/>
                                        <p:tgtEl>
                                          <p:spTgt spid="13314">
                                            <p:txEl>
                                              <p:pRg st="5" end="5"/>
                                            </p:txEl>
                                          </p:spTgt>
                                        </p:tgtEl>
                                      </p:cBhvr>
                                    </p:animEffect>
                                  </p:childTnLst>
                                </p:cTn>
                              </p:par>
                              <p:par>
                                <p:cTn id="22" presetID="4" presetClass="entr" presetSubtype="16" fill="hold" nodeType="withEffect">
                                  <p:stCondLst>
                                    <p:cond delay="0"/>
                                  </p:stCondLst>
                                  <p:childTnLst>
                                    <p:set>
                                      <p:cBhvr additive="repl">
                                        <p:cTn id="23" dur="1" fill="hold">
                                          <p:stCondLst>
                                            <p:cond delay="0"/>
                                          </p:stCondLst>
                                        </p:cTn>
                                        <p:tgtEl>
                                          <p:spTgt spid="13314">
                                            <p:txEl>
                                              <p:pRg st="6" end="6"/>
                                            </p:txEl>
                                          </p:spTgt>
                                        </p:tgtEl>
                                        <p:attrNameLst>
                                          <p:attrName>style.visibility</p:attrName>
                                        </p:attrNameLst>
                                      </p:cBhvr>
                                      <p:to>
                                        <p:strVal val="visible"/>
                                      </p:to>
                                    </p:set>
                                    <p:animEffect transition="in" filter="box(in)">
                                      <p:cBhvr additive="repl">
                                        <p:cTn id="24" dur="500"/>
                                        <p:tgtEl>
                                          <p:spTgt spid="13314">
                                            <p:txEl>
                                              <p:pRg st="6" end="6"/>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nodeType="clickEffect">
                                  <p:stCondLst>
                                    <p:cond delay="0"/>
                                  </p:stCondLst>
                                  <p:childTnLst>
                                    <p:set>
                                      <p:cBhvr additive="repl">
                                        <p:cTn id="28" dur="1" fill="hold">
                                          <p:stCondLst>
                                            <p:cond delay="0"/>
                                          </p:stCondLst>
                                        </p:cTn>
                                        <p:tgtEl>
                                          <p:spTgt spid="13314">
                                            <p:txEl>
                                              <p:pRg st="7" end="7"/>
                                            </p:txEl>
                                          </p:spTgt>
                                        </p:tgtEl>
                                        <p:attrNameLst>
                                          <p:attrName>style.visibility</p:attrName>
                                        </p:attrNameLst>
                                      </p:cBhvr>
                                      <p:to>
                                        <p:strVal val="visible"/>
                                      </p:to>
                                    </p:set>
                                    <p:animEffect transition="in" filter="box(in)">
                                      <p:cBhvr additive="repl">
                                        <p:cTn id="29" dur="500"/>
                                        <p:tgtEl>
                                          <p:spTgt spid="13314">
                                            <p:txEl>
                                              <p:pRg st="7" end="7"/>
                                            </p:txEl>
                                          </p:spTgt>
                                        </p:tgtEl>
                                      </p:cBhvr>
                                    </p:animEffect>
                                  </p:childTnLst>
                                </p:cTn>
                              </p:par>
                              <p:par>
                                <p:cTn id="30" presetID="4" presetClass="entr" presetSubtype="16" fill="hold" nodeType="withEffect">
                                  <p:stCondLst>
                                    <p:cond delay="0"/>
                                  </p:stCondLst>
                                  <p:childTnLst>
                                    <p:set>
                                      <p:cBhvr additive="repl">
                                        <p:cTn id="31" dur="1" fill="hold">
                                          <p:stCondLst>
                                            <p:cond delay="0"/>
                                          </p:stCondLst>
                                        </p:cTn>
                                        <p:tgtEl>
                                          <p:spTgt spid="13314">
                                            <p:txEl>
                                              <p:pRg st="8" end="8"/>
                                            </p:txEl>
                                          </p:spTgt>
                                        </p:tgtEl>
                                        <p:attrNameLst>
                                          <p:attrName>style.visibility</p:attrName>
                                        </p:attrNameLst>
                                      </p:cBhvr>
                                      <p:to>
                                        <p:strVal val="visible"/>
                                      </p:to>
                                    </p:set>
                                    <p:animEffect transition="in" filter="box(in)">
                                      <p:cBhvr additive="repl">
                                        <p:cTn id="32" dur="500"/>
                                        <p:tgtEl>
                                          <p:spTgt spid="1331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Slide Number Placeholder 2"/>
          <p:cNvSpPr>
            <a:spLocks noGrp="1"/>
          </p:cNvSpPr>
          <p:nvPr>
            <p:ph type="sldNum" idx="10"/>
          </p:nvPr>
        </p:nvSpPr>
        <p:spPr/>
        <p:txBody>
          <a:bodyPr/>
          <a:lstStyle/>
          <a:p>
            <a:fld id="{7ADFB00B-205D-487F-94CB-D3720AA4D3E9}" type="slidenum">
              <a:rPr lang="en-US" altLang="et-EE"/>
              <a:pPr/>
              <a:t>23</a:t>
            </a:fld>
            <a:endParaRPr lang="en-US" altLang="et-EE"/>
          </a:p>
        </p:txBody>
      </p:sp>
      <p:sp>
        <p:nvSpPr>
          <p:cNvPr id="16385" name="Rectangle 1"/>
          <p:cNvSpPr>
            <a:spLocks noGrp="1" noChangeArrowheads="1"/>
          </p:cNvSpPr>
          <p:nvPr>
            <p:ph type="title" idx="4294967295"/>
          </p:nvPr>
        </p:nvSpPr>
        <p:spPr>
          <a:xfrm>
            <a:off x="685800" y="609600"/>
            <a:ext cx="7772400" cy="1143000"/>
          </a:xfrm>
          <a:ln/>
        </p:spPr>
        <p:txBody>
          <a:bodyPr/>
          <a:lstStyle/>
          <a:p>
            <a:pPr>
              <a:buClrTx/>
              <a:buFontTx/>
              <a:buNone/>
              <a:tabLst>
                <a:tab pos="0" algn="l"/>
                <a:tab pos="1017588" algn="l"/>
                <a:tab pos="2036763" algn="l"/>
                <a:tab pos="3055938" algn="l"/>
                <a:tab pos="4075113" algn="l"/>
                <a:tab pos="5094288" algn="l"/>
                <a:tab pos="6113463" algn="l"/>
                <a:tab pos="7132638" algn="l"/>
                <a:tab pos="8151813" algn="l"/>
                <a:tab pos="9170988" algn="l"/>
                <a:tab pos="10190163" algn="l"/>
              </a:tabLst>
            </a:pPr>
            <a:r>
              <a:rPr lang="en-US" altLang="et-EE">
                <a:ea typeface="新細明體" pitchFamily="16" charset="-120"/>
                <a:cs typeface="新細明體" pitchFamily="16" charset="-120"/>
              </a:rPr>
              <a:t>Why Formal Verification?</a:t>
            </a:r>
          </a:p>
        </p:txBody>
      </p:sp>
      <p:sp>
        <p:nvSpPr>
          <p:cNvPr id="16386" name="Oval 2"/>
          <p:cNvSpPr>
            <a:spLocks noChangeArrowheads="1"/>
          </p:cNvSpPr>
          <p:nvPr/>
        </p:nvSpPr>
        <p:spPr bwMode="auto">
          <a:xfrm>
            <a:off x="2286000" y="1600200"/>
            <a:ext cx="5715000" cy="4648200"/>
          </a:xfrm>
          <a:prstGeom prst="ellipse">
            <a:avLst/>
          </a:prstGeom>
          <a:solidFill>
            <a:srgbClr val="68BA74"/>
          </a:solidFill>
          <a:ln w="1260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sp>
        <p:nvSpPr>
          <p:cNvPr id="16387" name="Text Box 3"/>
          <p:cNvSpPr txBox="1">
            <a:spLocks noChangeArrowheads="1"/>
          </p:cNvSpPr>
          <p:nvPr/>
        </p:nvSpPr>
        <p:spPr bwMode="auto">
          <a:xfrm>
            <a:off x="4037013" y="2133600"/>
            <a:ext cx="2855912"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9pPr>
          </a:lstStyle>
          <a:p>
            <a:pPr>
              <a:buClrTx/>
              <a:buFontTx/>
              <a:buNone/>
            </a:pPr>
            <a:r>
              <a:rPr lang="en-US" altLang="et-EE" sz="3600">
                <a:latin typeface="Arial" panose="020B0604020202020204" pitchFamily="34" charset="0"/>
                <a:ea typeface="新細明體" pitchFamily="16" charset="-120"/>
                <a:cs typeface="新細明體" pitchFamily="16" charset="-120"/>
              </a:rPr>
              <a:t>All Behaviors</a:t>
            </a:r>
          </a:p>
        </p:txBody>
      </p:sp>
      <p:sp>
        <p:nvSpPr>
          <p:cNvPr id="16388" name="Line 4"/>
          <p:cNvSpPr>
            <a:spLocks noChangeShapeType="1"/>
          </p:cNvSpPr>
          <p:nvPr/>
        </p:nvSpPr>
        <p:spPr bwMode="auto">
          <a:xfrm flipV="1">
            <a:off x="1981200" y="4570413"/>
            <a:ext cx="1676400" cy="765175"/>
          </a:xfrm>
          <a:prstGeom prst="line">
            <a:avLst/>
          </a:prstGeom>
          <a:noFill/>
          <a:ln w="12600" cap="sq">
            <a:solidFill>
              <a:srgbClr val="D60093"/>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t-EE"/>
          </a:p>
        </p:txBody>
      </p:sp>
      <p:sp>
        <p:nvSpPr>
          <p:cNvPr id="16389" name="Text Box 5"/>
          <p:cNvSpPr txBox="1">
            <a:spLocks noChangeArrowheads="1"/>
          </p:cNvSpPr>
          <p:nvPr/>
        </p:nvSpPr>
        <p:spPr bwMode="auto">
          <a:xfrm>
            <a:off x="536575" y="5257800"/>
            <a:ext cx="21844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9pPr>
          </a:lstStyle>
          <a:p>
            <a:pPr>
              <a:buClrTx/>
              <a:buFontTx/>
              <a:buNone/>
            </a:pPr>
            <a:r>
              <a:rPr lang="en-US" altLang="et-EE" sz="1800">
                <a:solidFill>
                  <a:srgbClr val="D60093"/>
                </a:solidFill>
                <a:latin typeface="Arial" panose="020B0604020202020204" pitchFamily="34" charset="0"/>
                <a:ea typeface="新細明體" pitchFamily="16" charset="-120"/>
                <a:cs typeface="新細明體" pitchFamily="16" charset="-120"/>
              </a:rPr>
              <a:t>Required Behaviors</a:t>
            </a:r>
          </a:p>
        </p:txBody>
      </p:sp>
      <p:sp>
        <p:nvSpPr>
          <p:cNvPr id="16390" name="Oval 6"/>
          <p:cNvSpPr>
            <a:spLocks noChangeArrowheads="1"/>
          </p:cNvSpPr>
          <p:nvPr/>
        </p:nvSpPr>
        <p:spPr bwMode="auto">
          <a:xfrm>
            <a:off x="3200400" y="2971800"/>
            <a:ext cx="2286000" cy="1524000"/>
          </a:xfrm>
          <a:prstGeom prst="ellipse">
            <a:avLst/>
          </a:prstGeom>
          <a:solidFill>
            <a:srgbClr val="68BA74"/>
          </a:solidFill>
          <a:ln w="28440" cap="sq">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sp>
        <p:nvSpPr>
          <p:cNvPr id="16391" name="Text Box 7"/>
          <p:cNvSpPr txBox="1">
            <a:spLocks noChangeArrowheads="1"/>
          </p:cNvSpPr>
          <p:nvPr/>
        </p:nvSpPr>
        <p:spPr bwMode="auto">
          <a:xfrm>
            <a:off x="3659188" y="3127375"/>
            <a:ext cx="16065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9pPr>
          </a:lstStyle>
          <a:p>
            <a:pPr>
              <a:buClrTx/>
              <a:buFontTx/>
              <a:buNone/>
            </a:pPr>
            <a:r>
              <a:rPr lang="en-US" altLang="et-EE">
                <a:latin typeface="Arial" panose="020B0604020202020204" pitchFamily="34" charset="0"/>
                <a:ea typeface="新細明體" pitchFamily="16" charset="-120"/>
                <a:cs typeface="新細明體" pitchFamily="16" charset="-120"/>
              </a:rPr>
              <a:t>Simulation</a:t>
            </a:r>
          </a:p>
        </p:txBody>
      </p:sp>
      <p:sp>
        <p:nvSpPr>
          <p:cNvPr id="16392" name="Oval 8"/>
          <p:cNvSpPr>
            <a:spLocks noChangeArrowheads="1"/>
          </p:cNvSpPr>
          <p:nvPr/>
        </p:nvSpPr>
        <p:spPr bwMode="auto">
          <a:xfrm>
            <a:off x="3886200" y="3657600"/>
            <a:ext cx="3429000" cy="2362200"/>
          </a:xfrm>
          <a:prstGeom prst="ellipse">
            <a:avLst/>
          </a:prstGeom>
          <a:noFill/>
          <a:ln w="28440" cap="sq">
            <a:solidFill>
              <a:srgbClr val="6600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sp>
        <p:nvSpPr>
          <p:cNvPr id="16393" name="Text Box 9"/>
          <p:cNvSpPr txBox="1">
            <a:spLocks noChangeArrowheads="1"/>
          </p:cNvSpPr>
          <p:nvPr/>
        </p:nvSpPr>
        <p:spPr bwMode="auto">
          <a:xfrm>
            <a:off x="4338638" y="4498975"/>
            <a:ext cx="2706687"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9pPr>
          </a:lstStyle>
          <a:p>
            <a:pPr algn="ctr">
              <a:buClrTx/>
              <a:buFontTx/>
              <a:buNone/>
            </a:pPr>
            <a:r>
              <a:rPr lang="en-US" altLang="et-EE">
                <a:latin typeface="Arial" panose="020B0604020202020204" pitchFamily="34" charset="0"/>
                <a:ea typeface="新細明體" pitchFamily="16" charset="-120"/>
                <a:cs typeface="新細明體" pitchFamily="16" charset="-120"/>
              </a:rPr>
              <a:t>Formal Verification</a:t>
            </a:r>
          </a:p>
          <a:p>
            <a:pPr algn="ctr">
              <a:buClrTx/>
              <a:buFontTx/>
              <a:buNone/>
            </a:pPr>
            <a:r>
              <a:rPr lang="en-US" altLang="et-EE">
                <a:latin typeface="Arial" panose="020B0604020202020204" pitchFamily="34" charset="0"/>
                <a:ea typeface="新細明體" pitchFamily="16" charset="-120"/>
                <a:cs typeface="新細明體" pitchFamily="16" charset="-120"/>
              </a:rPr>
              <a:t>(model checking)</a:t>
            </a:r>
          </a:p>
        </p:txBody>
      </p:sp>
      <p:sp>
        <p:nvSpPr>
          <p:cNvPr id="16394" name="Oval 10"/>
          <p:cNvSpPr>
            <a:spLocks noChangeArrowheads="1"/>
          </p:cNvSpPr>
          <p:nvPr/>
        </p:nvSpPr>
        <p:spPr bwMode="auto">
          <a:xfrm>
            <a:off x="3657600" y="3886200"/>
            <a:ext cx="838200" cy="838200"/>
          </a:xfrm>
          <a:prstGeom prst="ellipse">
            <a:avLst/>
          </a:prstGeom>
          <a:solidFill>
            <a:srgbClr val="FF99CC"/>
          </a:solidFill>
          <a:ln w="38160" cap="sq">
            <a:solidFill>
              <a:srgbClr val="D6009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sp>
        <p:nvSpPr>
          <p:cNvPr id="16395" name="Text Box 11"/>
          <p:cNvSpPr txBox="1">
            <a:spLocks noChangeArrowheads="1"/>
          </p:cNvSpPr>
          <p:nvPr/>
        </p:nvSpPr>
        <p:spPr bwMode="auto">
          <a:xfrm>
            <a:off x="604838" y="6145213"/>
            <a:ext cx="2733675"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cs typeface="Arial" panose="020B0604020202020204" pitchFamily="34" charset="0"/>
              </a:defRPr>
            </a:lvl9pPr>
          </a:lstStyle>
          <a:p>
            <a:pPr>
              <a:buClrTx/>
              <a:buFontTx/>
              <a:buNone/>
            </a:pPr>
            <a:r>
              <a:rPr lang="en-US" altLang="et-EE" sz="1200" b="1">
                <a:latin typeface="Arial" panose="020B0604020202020204" pitchFamily="34" charset="0"/>
                <a:ea typeface="新細明體" pitchFamily="16" charset="-120"/>
                <a:cs typeface="新細明體" pitchFamily="16" charset="-120"/>
              </a:rPr>
              <a:t>reference:  http://www.averant.com</a:t>
            </a:r>
          </a:p>
        </p:txBody>
      </p:sp>
    </p:spTree>
    <p:extLst>
      <p:ext uri="{BB962C8B-B14F-4D97-AF65-F5344CB8AC3E}">
        <p14:creationId xmlns:p14="http://schemas.microsoft.com/office/powerpoint/2010/main" val="2493369427"/>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4294967295"/>
          </p:nvPr>
        </p:nvSpPr>
        <p:spPr/>
        <p:txBody>
          <a:bodyPr/>
          <a:lstStyle/>
          <a:p>
            <a:fld id="{751F2F58-C0AE-4530-AE5D-2BD690F80730}" type="slidenum">
              <a:rPr lang="en-US" altLang="et-EE"/>
              <a:pPr/>
              <a:t>24</a:t>
            </a:fld>
            <a:endParaRPr lang="en-US" altLang="et-EE"/>
          </a:p>
        </p:txBody>
      </p:sp>
      <p:sp>
        <p:nvSpPr>
          <p:cNvPr id="14337" name="Rectangle 1"/>
          <p:cNvSpPr>
            <a:spLocks noGrp="1" noChangeArrowheads="1"/>
          </p:cNvSpPr>
          <p:nvPr>
            <p:ph type="title" idx="4294967295"/>
          </p:nvPr>
        </p:nvSpPr>
        <p:spPr>
          <a:xfrm>
            <a:off x="685800" y="609600"/>
            <a:ext cx="7772400" cy="1143000"/>
          </a:xfrm>
          <a:ln/>
        </p:spPr>
        <p:txBody>
          <a:bodyPr/>
          <a:lstStyle/>
          <a:p>
            <a:pPr>
              <a:buClrTx/>
              <a:buFontTx/>
              <a:buNone/>
              <a:tabLst>
                <a:tab pos="0" algn="l"/>
                <a:tab pos="1017588" algn="l"/>
                <a:tab pos="2036763" algn="l"/>
                <a:tab pos="3055938" algn="l"/>
                <a:tab pos="4075113" algn="l"/>
                <a:tab pos="5094288" algn="l"/>
                <a:tab pos="6113463" algn="l"/>
                <a:tab pos="7132638" algn="l"/>
                <a:tab pos="8151813" algn="l"/>
                <a:tab pos="9170988" algn="l"/>
                <a:tab pos="10190163" algn="l"/>
              </a:tabLst>
            </a:pPr>
            <a:r>
              <a:rPr lang="en-US" altLang="et-EE" dirty="0"/>
              <a:t>Hardware Verification</a:t>
            </a:r>
          </a:p>
        </p:txBody>
      </p:sp>
      <p:sp>
        <p:nvSpPr>
          <p:cNvPr id="14338" name="Rectangle 2"/>
          <p:cNvSpPr>
            <a:spLocks noGrp="1" noChangeArrowheads="1"/>
          </p:cNvSpPr>
          <p:nvPr>
            <p:ph type="body" idx="4294967295"/>
          </p:nvPr>
        </p:nvSpPr>
        <p:spPr>
          <a:xfrm>
            <a:off x="685800" y="1557338"/>
            <a:ext cx="7772400" cy="4538662"/>
          </a:xfrm>
          <a:ln/>
        </p:spPr>
        <p:txBody>
          <a:bodyPr/>
          <a:lstStyle/>
          <a:p>
            <a:pPr marL="0" indent="0">
              <a:lnSpc>
                <a:spcPct val="90000"/>
              </a:lnSpc>
              <a:spcBef>
                <a:spcPts val="450"/>
              </a:spcBef>
              <a:buClr>
                <a:srgbClr val="FF5050"/>
              </a:buCl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t-EE" altLang="et-EE" sz="2400" dirty="0" smtClean="0"/>
          </a:p>
          <a:p>
            <a:pPr marL="0" indent="0">
              <a:lnSpc>
                <a:spcPct val="90000"/>
              </a:lnSpc>
              <a:spcBef>
                <a:spcPts val="450"/>
              </a:spcBef>
              <a:buClr>
                <a:srgbClr val="FF5050"/>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t-EE" sz="2400" dirty="0" smtClean="0"/>
              <a:t>Definition</a:t>
            </a:r>
            <a:r>
              <a:rPr lang="en-US" altLang="et-EE" sz="2400" dirty="0"/>
              <a:t>: Hardware verification</a:t>
            </a:r>
          </a:p>
          <a:p>
            <a:pPr marL="457200" lvl="1" indent="0">
              <a:lnSpc>
                <a:spcPct val="90000"/>
              </a:lnSpc>
              <a:spcBef>
                <a:spcPts val="500"/>
              </a:spcBef>
              <a:buClr>
                <a:srgbClr val="0000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t-EE" dirty="0"/>
              <a:t> is the proof that a circuit or a system (the implementation) behaves according to a given set of requirements (the specification). </a:t>
            </a:r>
          </a:p>
          <a:p>
            <a:pPr marL="0" indent="0">
              <a:lnSpc>
                <a:spcPct val="90000"/>
              </a:lnSpc>
              <a:spcBef>
                <a:spcPts val="450"/>
              </a:spcBef>
              <a:buClr>
                <a:srgbClr val="FF5050"/>
              </a:buCl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t-EE" sz="2400" dirty="0"/>
          </a:p>
          <a:p>
            <a:pPr marL="0" indent="0">
              <a:lnSpc>
                <a:spcPct val="90000"/>
              </a:lnSpc>
              <a:spcBef>
                <a:spcPts val="450"/>
              </a:spcBef>
              <a:buClr>
                <a:srgbClr val="FF5050"/>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t-EE" sz="2400" dirty="0"/>
              <a:t>Formal verification</a:t>
            </a:r>
          </a:p>
          <a:p>
            <a:pPr marL="457200" lvl="1" indent="0">
              <a:lnSpc>
                <a:spcPct val="90000"/>
              </a:lnSpc>
              <a:spcBef>
                <a:spcPts val="500"/>
              </a:spcBef>
              <a:buClr>
                <a:srgbClr val="0000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t-EE" dirty="0"/>
              <a:t>uses </a:t>
            </a:r>
            <a:r>
              <a:rPr lang="en-US" altLang="et-EE" i="1" dirty="0"/>
              <a:t>mathematical reasoning </a:t>
            </a:r>
            <a:r>
              <a:rPr lang="en-US" altLang="et-EE" dirty="0"/>
              <a:t>to prove that an implementation satisfies a specification</a:t>
            </a:r>
          </a:p>
          <a:p>
            <a:pPr marL="457200" lvl="1" indent="0">
              <a:lnSpc>
                <a:spcPct val="90000"/>
              </a:lnSpc>
              <a:spcBef>
                <a:spcPts val="500"/>
              </a:spcBef>
              <a:buClr>
                <a:srgbClr val="0000FF"/>
              </a:buCl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t-EE" dirty="0"/>
          </a:p>
          <a:p>
            <a:pPr marL="0" indent="0">
              <a:lnSpc>
                <a:spcPct val="90000"/>
              </a:lnSpc>
              <a:spcBef>
                <a:spcPts val="450"/>
              </a:spcBef>
              <a:buClr>
                <a:srgbClr val="FF5050"/>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t-EE" sz="2400" dirty="0"/>
              <a:t>Consideration of </a:t>
            </a:r>
            <a:r>
              <a:rPr lang="en-US" altLang="et-EE" sz="2400" i="1" dirty="0"/>
              <a:t>all cases is implicit </a:t>
            </a:r>
            <a:r>
              <a:rPr lang="en-US" altLang="et-EE" sz="2400" dirty="0"/>
              <a:t>in formal verification.</a:t>
            </a:r>
          </a:p>
          <a:p>
            <a:pPr marL="341313" indent="-341313">
              <a:lnSpc>
                <a:spcPct val="90000"/>
              </a:lnSpc>
              <a:spcBef>
                <a:spcPts val="450"/>
              </a:spcBef>
              <a:buClr>
                <a:srgbClr val="FF5050"/>
              </a:buClr>
              <a:buFont typeface="Arial" panose="020B060402020202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t-EE" sz="1800" dirty="0"/>
          </a:p>
        </p:txBody>
      </p:sp>
    </p:spTree>
    <p:extLst>
      <p:ext uri="{BB962C8B-B14F-4D97-AF65-F5344CB8AC3E}">
        <p14:creationId xmlns:p14="http://schemas.microsoft.com/office/powerpoint/2010/main" val="62791380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additive="repl">
                                        <p:cTn id="6" dur="1" fill="hold">
                                          <p:stCondLst>
                                            <p:cond delay="0"/>
                                          </p:stCondLst>
                                        </p:cTn>
                                        <p:tgtEl>
                                          <p:spTgt spid="14338">
                                            <p:txEl>
                                              <p:pRg st="4" end="4"/>
                                            </p:txEl>
                                          </p:spTgt>
                                        </p:tgtEl>
                                        <p:attrNameLst>
                                          <p:attrName>style.visibility</p:attrName>
                                        </p:attrNameLst>
                                      </p:cBhvr>
                                      <p:to>
                                        <p:strVal val="visible"/>
                                      </p:to>
                                    </p:set>
                                    <p:animEffect transition="in" filter="box(in)">
                                      <p:cBhvr additive="repl">
                                        <p:cTn id="7" dur="500"/>
                                        <p:tgtEl>
                                          <p:spTgt spid="14338">
                                            <p:txEl>
                                              <p:pRg st="4" end="4"/>
                                            </p:txEl>
                                          </p:spTgt>
                                        </p:tgtEl>
                                      </p:cBhvr>
                                    </p:animEffect>
                                  </p:childTnLst>
                                </p:cTn>
                              </p:par>
                              <p:par>
                                <p:cTn id="8" presetID="4" presetClass="entr" presetSubtype="16" fill="hold" nodeType="withEffect">
                                  <p:stCondLst>
                                    <p:cond delay="0"/>
                                  </p:stCondLst>
                                  <p:childTnLst>
                                    <p:set>
                                      <p:cBhvr additive="repl">
                                        <p:cTn id="9" dur="1" fill="hold">
                                          <p:stCondLst>
                                            <p:cond delay="0"/>
                                          </p:stCondLst>
                                        </p:cTn>
                                        <p:tgtEl>
                                          <p:spTgt spid="14338">
                                            <p:txEl>
                                              <p:pRg st="5" end="5"/>
                                            </p:txEl>
                                          </p:spTgt>
                                        </p:tgtEl>
                                        <p:attrNameLst>
                                          <p:attrName>style.visibility</p:attrName>
                                        </p:attrNameLst>
                                      </p:cBhvr>
                                      <p:to>
                                        <p:strVal val="visible"/>
                                      </p:to>
                                    </p:set>
                                    <p:animEffect transition="in" filter="box(in)">
                                      <p:cBhvr additive="repl">
                                        <p:cTn id="10" dur="500"/>
                                        <p:tgtEl>
                                          <p:spTgt spid="14338">
                                            <p:txEl>
                                              <p:pRg st="5" end="5"/>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additive="repl">
                                        <p:cTn id="14" dur="1" fill="hold">
                                          <p:stCondLst>
                                            <p:cond delay="0"/>
                                          </p:stCondLst>
                                        </p:cTn>
                                        <p:tgtEl>
                                          <p:spTgt spid="14338">
                                            <p:txEl>
                                              <p:pRg st="7" end="7"/>
                                            </p:txEl>
                                          </p:spTgt>
                                        </p:tgtEl>
                                        <p:attrNameLst>
                                          <p:attrName>style.visibility</p:attrName>
                                        </p:attrNameLst>
                                      </p:cBhvr>
                                      <p:to>
                                        <p:strVal val="visible"/>
                                      </p:to>
                                    </p:set>
                                    <p:animEffect transition="in" filter="box(in)">
                                      <p:cBhvr additive="repl">
                                        <p:cTn id="15" dur="500"/>
                                        <p:tgtEl>
                                          <p:spTgt spid="1433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4294967295"/>
          </p:nvPr>
        </p:nvSpPr>
        <p:spPr/>
        <p:txBody>
          <a:bodyPr/>
          <a:lstStyle/>
          <a:p>
            <a:fld id="{F2857B78-9071-4B21-BCC7-AEC962C16F56}" type="slidenum">
              <a:rPr lang="en-US" altLang="et-EE"/>
              <a:pPr/>
              <a:t>25</a:t>
            </a:fld>
            <a:endParaRPr lang="en-US" altLang="et-EE"/>
          </a:p>
        </p:txBody>
      </p:sp>
      <p:sp>
        <p:nvSpPr>
          <p:cNvPr id="19457" name="Rectangle 1"/>
          <p:cNvSpPr>
            <a:spLocks noGrp="1" noChangeArrowheads="1"/>
          </p:cNvSpPr>
          <p:nvPr>
            <p:ph type="title" idx="4294967295"/>
          </p:nvPr>
        </p:nvSpPr>
        <p:spPr>
          <a:xfrm>
            <a:off x="611188" y="188913"/>
            <a:ext cx="8550275" cy="1295400"/>
          </a:xfrm>
          <a:ln/>
        </p:spPr>
        <p:txBody>
          <a:bodyPr/>
          <a:lstStyle/>
          <a:p>
            <a:pPr>
              <a:buClrTx/>
              <a:buFontTx/>
              <a:buNone/>
              <a:tabLst>
                <a:tab pos="0" algn="l"/>
                <a:tab pos="1017588" algn="l"/>
                <a:tab pos="2036763" algn="l"/>
                <a:tab pos="3055938" algn="l"/>
                <a:tab pos="4075113" algn="l"/>
                <a:tab pos="5094288" algn="l"/>
                <a:tab pos="6113463" algn="l"/>
                <a:tab pos="7132638" algn="l"/>
                <a:tab pos="8151813" algn="l"/>
                <a:tab pos="9170988" algn="l"/>
                <a:tab pos="10190163" algn="l"/>
              </a:tabLst>
            </a:pPr>
            <a:r>
              <a:rPr lang="en-US" altLang="et-EE" sz="4000" dirty="0"/>
              <a:t>Formal Verification Methods</a:t>
            </a:r>
          </a:p>
        </p:txBody>
      </p:sp>
      <p:sp>
        <p:nvSpPr>
          <p:cNvPr id="19458" name="Rectangle 2"/>
          <p:cNvSpPr>
            <a:spLocks noGrp="1" noChangeArrowheads="1"/>
          </p:cNvSpPr>
          <p:nvPr>
            <p:ph type="body" idx="4294967295"/>
          </p:nvPr>
        </p:nvSpPr>
        <p:spPr>
          <a:xfrm>
            <a:off x="484188" y="1219200"/>
            <a:ext cx="8243887" cy="4648200"/>
          </a:xfrm>
          <a:ln/>
        </p:spPr>
        <p:txBody>
          <a:bodyPr/>
          <a:lstStyle/>
          <a:p>
            <a:pPr marL="0" indent="0">
              <a:buClr>
                <a:srgbClr val="FF5050"/>
              </a:buClr>
              <a:tabLst>
                <a:tab pos="995363" algn="l"/>
                <a:tab pos="1909763" algn="l"/>
                <a:tab pos="2824163" algn="l"/>
                <a:tab pos="3738563" algn="l"/>
                <a:tab pos="4652963" algn="l"/>
                <a:tab pos="5567363" algn="l"/>
                <a:tab pos="6481763" algn="l"/>
                <a:tab pos="7396163" algn="l"/>
                <a:tab pos="8310563" algn="l"/>
                <a:tab pos="9224963" algn="l"/>
                <a:tab pos="10139363" algn="l"/>
              </a:tabLst>
            </a:pPr>
            <a:endParaRPr lang="et-EE" altLang="et-EE" dirty="0" smtClean="0"/>
          </a:p>
          <a:p>
            <a:pPr marL="0" indent="0">
              <a:buClr>
                <a:srgbClr val="FF5050"/>
              </a:buClr>
              <a:tabLst>
                <a:tab pos="995363" algn="l"/>
                <a:tab pos="1909763" algn="l"/>
                <a:tab pos="2824163" algn="l"/>
                <a:tab pos="3738563" algn="l"/>
                <a:tab pos="4652963" algn="l"/>
                <a:tab pos="5567363" algn="l"/>
                <a:tab pos="6481763" algn="l"/>
                <a:tab pos="7396163" algn="l"/>
                <a:tab pos="8310563" algn="l"/>
                <a:tab pos="9224963" algn="l"/>
                <a:tab pos="10139363" algn="l"/>
              </a:tabLst>
            </a:pPr>
            <a:r>
              <a:rPr lang="en-US" altLang="et-EE" dirty="0" smtClean="0"/>
              <a:t>Equivalence </a:t>
            </a:r>
            <a:r>
              <a:rPr lang="en-US" altLang="et-EE" dirty="0"/>
              <a:t>Checking</a:t>
            </a:r>
          </a:p>
          <a:p>
            <a:pPr marL="566738" lvl="1" indent="0">
              <a:buClr>
                <a:srgbClr val="0000FF"/>
              </a:buClr>
              <a:tabLst>
                <a:tab pos="995363" algn="l"/>
                <a:tab pos="1909763" algn="l"/>
                <a:tab pos="2824163" algn="l"/>
                <a:tab pos="3738563" algn="l"/>
                <a:tab pos="4652963" algn="l"/>
                <a:tab pos="5567363" algn="l"/>
                <a:tab pos="6481763" algn="l"/>
                <a:tab pos="7396163" algn="l"/>
                <a:tab pos="8310563" algn="l"/>
                <a:tab pos="9224963" algn="l"/>
                <a:tab pos="10139363" algn="l"/>
              </a:tabLst>
            </a:pPr>
            <a:r>
              <a:rPr lang="en-US" altLang="et-EE" sz="2000" dirty="0"/>
              <a:t>Compares optimized/synthesized model against original model</a:t>
            </a:r>
            <a:r>
              <a:rPr lang="en-US" altLang="et-EE" dirty="0"/>
              <a:t> </a:t>
            </a:r>
          </a:p>
          <a:p>
            <a:pPr marL="566738" lvl="1" indent="0">
              <a:buClr>
                <a:srgbClr val="0000FF"/>
              </a:buClr>
              <a:tabLst>
                <a:tab pos="995363" algn="l"/>
                <a:tab pos="1909763" algn="l"/>
                <a:tab pos="2824163" algn="l"/>
                <a:tab pos="3738563" algn="l"/>
                <a:tab pos="4652963" algn="l"/>
                <a:tab pos="5567363" algn="l"/>
                <a:tab pos="6481763" algn="l"/>
                <a:tab pos="7396163" algn="l"/>
                <a:tab pos="8310563" algn="l"/>
                <a:tab pos="9224963" algn="l"/>
                <a:tab pos="10139363" algn="l"/>
              </a:tabLst>
            </a:pPr>
            <a:endParaRPr lang="en-US" altLang="et-EE" dirty="0"/>
          </a:p>
          <a:p>
            <a:pPr marL="0" indent="0">
              <a:buClr>
                <a:srgbClr val="FF5050"/>
              </a:buClr>
              <a:tabLst>
                <a:tab pos="995363" algn="l"/>
                <a:tab pos="1909763" algn="l"/>
                <a:tab pos="2824163" algn="l"/>
                <a:tab pos="3738563" algn="l"/>
                <a:tab pos="4652963" algn="l"/>
                <a:tab pos="5567363" algn="l"/>
                <a:tab pos="6481763" algn="l"/>
                <a:tab pos="7396163" algn="l"/>
                <a:tab pos="8310563" algn="l"/>
                <a:tab pos="9224963" algn="l"/>
                <a:tab pos="10139363" algn="l"/>
              </a:tabLst>
            </a:pPr>
            <a:r>
              <a:rPr lang="en-US" altLang="et-EE" dirty="0"/>
              <a:t>Model Checking</a:t>
            </a:r>
          </a:p>
          <a:p>
            <a:pPr marL="566738" lvl="1" indent="0">
              <a:spcBef>
                <a:spcPts val="500"/>
              </a:spcBef>
              <a:buClr>
                <a:srgbClr val="0000FF"/>
              </a:buClr>
              <a:tabLst>
                <a:tab pos="995363" algn="l"/>
                <a:tab pos="1909763" algn="l"/>
                <a:tab pos="2824163" algn="l"/>
                <a:tab pos="3738563" algn="l"/>
                <a:tab pos="4652963" algn="l"/>
                <a:tab pos="5567363" algn="l"/>
                <a:tab pos="6481763" algn="l"/>
                <a:tab pos="7396163" algn="l"/>
                <a:tab pos="8310563" algn="l"/>
                <a:tab pos="9224963" algn="l"/>
                <a:tab pos="10139363" algn="l"/>
              </a:tabLst>
            </a:pPr>
            <a:r>
              <a:rPr lang="en-US" altLang="et-EE" sz="2000" dirty="0"/>
              <a:t>Checks if a model satisfies a given property</a:t>
            </a:r>
          </a:p>
          <a:p>
            <a:pPr marL="566738" lvl="1" indent="0">
              <a:spcBef>
                <a:spcPts val="500"/>
              </a:spcBef>
              <a:buClr>
                <a:srgbClr val="0000FF"/>
              </a:buClr>
              <a:tabLst>
                <a:tab pos="995363" algn="l"/>
                <a:tab pos="1909763" algn="l"/>
                <a:tab pos="2824163" algn="l"/>
                <a:tab pos="3738563" algn="l"/>
                <a:tab pos="4652963" algn="l"/>
                <a:tab pos="5567363" algn="l"/>
                <a:tab pos="6481763" algn="l"/>
                <a:tab pos="7396163" algn="l"/>
                <a:tab pos="8310563" algn="l"/>
                <a:tab pos="9224963" algn="l"/>
                <a:tab pos="10139363" algn="l"/>
              </a:tabLst>
            </a:pPr>
            <a:endParaRPr lang="en-US" altLang="et-EE" sz="2000" dirty="0"/>
          </a:p>
          <a:p>
            <a:pPr marL="0" indent="0">
              <a:buClr>
                <a:srgbClr val="FF5050"/>
              </a:buClr>
              <a:tabLst>
                <a:tab pos="995363" algn="l"/>
                <a:tab pos="1909763" algn="l"/>
                <a:tab pos="2824163" algn="l"/>
                <a:tab pos="3738563" algn="l"/>
                <a:tab pos="4652963" algn="l"/>
                <a:tab pos="5567363" algn="l"/>
                <a:tab pos="6481763" algn="l"/>
                <a:tab pos="7396163" algn="l"/>
                <a:tab pos="8310563" algn="l"/>
                <a:tab pos="9224963" algn="l"/>
                <a:tab pos="10139363" algn="l"/>
              </a:tabLst>
            </a:pPr>
            <a:r>
              <a:rPr lang="en-US" altLang="et-EE" dirty="0"/>
              <a:t>Theorem Proving</a:t>
            </a:r>
          </a:p>
          <a:p>
            <a:pPr marL="566738" lvl="1" indent="0">
              <a:spcBef>
                <a:spcPts val="500"/>
              </a:spcBef>
              <a:buClr>
                <a:srgbClr val="0000FF"/>
              </a:buClr>
              <a:tabLst>
                <a:tab pos="995363" algn="l"/>
                <a:tab pos="1909763" algn="l"/>
                <a:tab pos="2824163" algn="l"/>
                <a:tab pos="3738563" algn="l"/>
                <a:tab pos="4652963" algn="l"/>
                <a:tab pos="5567363" algn="l"/>
                <a:tab pos="6481763" algn="l"/>
                <a:tab pos="7396163" algn="l"/>
                <a:tab pos="8310563" algn="l"/>
                <a:tab pos="9224963" algn="l"/>
                <a:tab pos="10139363" algn="l"/>
              </a:tabLst>
            </a:pPr>
            <a:r>
              <a:rPr lang="en-US" altLang="et-EE" sz="2000" dirty="0"/>
              <a:t>Proves implementation is equivalent to specification in some formalism</a:t>
            </a:r>
          </a:p>
          <a:p>
            <a:pPr marL="922338" lvl="1" indent="-355600">
              <a:spcBef>
                <a:spcPts val="500"/>
              </a:spcBef>
              <a:buClr>
                <a:srgbClr val="0000FF"/>
              </a:buClr>
              <a:buFont typeface="Wingdings" panose="05000000000000000000" pitchFamily="2" charset="2"/>
              <a:buNone/>
              <a:tabLst>
                <a:tab pos="995363" algn="l"/>
                <a:tab pos="1909763" algn="l"/>
                <a:tab pos="2824163" algn="l"/>
                <a:tab pos="3738563" algn="l"/>
                <a:tab pos="4652963" algn="l"/>
                <a:tab pos="5567363" algn="l"/>
                <a:tab pos="6481763" algn="l"/>
                <a:tab pos="7396163" algn="l"/>
                <a:tab pos="8310563" algn="l"/>
                <a:tab pos="9224963" algn="l"/>
                <a:tab pos="10139363" algn="l"/>
              </a:tabLst>
            </a:pPr>
            <a:endParaRPr lang="en-US" altLang="et-EE" sz="2000" dirty="0"/>
          </a:p>
        </p:txBody>
      </p:sp>
    </p:spTree>
    <p:extLst>
      <p:ext uri="{BB962C8B-B14F-4D97-AF65-F5344CB8AC3E}">
        <p14:creationId xmlns:p14="http://schemas.microsoft.com/office/powerpoint/2010/main" val="36828872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4294967295"/>
          </p:nvPr>
        </p:nvSpPr>
        <p:spPr/>
        <p:txBody>
          <a:bodyPr/>
          <a:lstStyle/>
          <a:p>
            <a:fld id="{39F089BD-2257-4C66-8546-E3A857D7F7E7}" type="slidenum">
              <a:rPr lang="en-US" altLang="et-EE"/>
              <a:pPr/>
              <a:t>26</a:t>
            </a:fld>
            <a:endParaRPr lang="en-US" altLang="et-EE"/>
          </a:p>
        </p:txBody>
      </p:sp>
      <p:sp>
        <p:nvSpPr>
          <p:cNvPr id="22529" name="Rectangle 1"/>
          <p:cNvSpPr>
            <a:spLocks noGrp="1" noChangeArrowheads="1"/>
          </p:cNvSpPr>
          <p:nvPr>
            <p:ph type="title" idx="4294967295"/>
          </p:nvPr>
        </p:nvSpPr>
        <p:spPr>
          <a:xfrm>
            <a:off x="457200" y="457200"/>
            <a:ext cx="8305800" cy="1238250"/>
          </a:xfrm>
          <a:ln/>
        </p:spPr>
        <p:txBody>
          <a:bodyPr/>
          <a:lstStyle/>
          <a:p>
            <a:pPr>
              <a:buClrTx/>
              <a:buFontTx/>
              <a:buNone/>
              <a:tabLst>
                <a:tab pos="0" algn="l"/>
                <a:tab pos="1017588" algn="l"/>
                <a:tab pos="2036763" algn="l"/>
                <a:tab pos="3055938" algn="l"/>
                <a:tab pos="4075113" algn="l"/>
                <a:tab pos="5094288" algn="l"/>
                <a:tab pos="6113463" algn="l"/>
                <a:tab pos="7132638" algn="l"/>
                <a:tab pos="8151813" algn="l"/>
                <a:tab pos="9170988" algn="l"/>
                <a:tab pos="10190163" algn="l"/>
              </a:tabLst>
            </a:pPr>
            <a:r>
              <a:rPr lang="en-US" altLang="et-EE" dirty="0">
                <a:ea typeface="新細明體" pitchFamily="16" charset="-120"/>
                <a:cs typeface="新細明體" pitchFamily="16" charset="-120"/>
              </a:rPr>
              <a:t>What is Model Checking? </a:t>
            </a:r>
            <a:r>
              <a:rPr lang="en-US" altLang="et-EE" sz="2200" dirty="0">
                <a:ea typeface="新細明體" pitchFamily="16" charset="-120"/>
                <a:cs typeface="新細明體" pitchFamily="16" charset="-120"/>
              </a:rPr>
              <a:t>(cont.)</a:t>
            </a:r>
          </a:p>
        </p:txBody>
      </p:sp>
      <p:sp>
        <p:nvSpPr>
          <p:cNvPr id="22530" name="Rectangle 2"/>
          <p:cNvSpPr>
            <a:spLocks noGrp="1" noChangeArrowheads="1"/>
          </p:cNvSpPr>
          <p:nvPr>
            <p:ph type="body" idx="4294967295"/>
          </p:nvPr>
        </p:nvSpPr>
        <p:spPr>
          <a:xfrm>
            <a:off x="539750" y="1854200"/>
            <a:ext cx="7920038" cy="4167188"/>
          </a:xfrm>
          <a:ln/>
        </p:spPr>
        <p:txBody>
          <a:bodyPr/>
          <a:lstStyle/>
          <a:p>
            <a:pPr marL="457200" lvl="1" indent="0">
              <a:lnSpc>
                <a:spcPct val="90000"/>
              </a:lnSpc>
              <a:spcBef>
                <a:spcPts val="500"/>
              </a:spcBef>
              <a:buClr>
                <a:srgbClr val="0000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t-EE" sz="2400" dirty="0">
                <a:ea typeface="新細明體" pitchFamily="16" charset="-120"/>
                <a:cs typeface="新細明體" pitchFamily="16" charset="-120"/>
              </a:rPr>
              <a:t>Typically used during RTL code development to debug the RTL model prior to synthesis.</a:t>
            </a:r>
          </a:p>
          <a:p>
            <a:pPr marL="457200" lvl="1" indent="0">
              <a:lnSpc>
                <a:spcPct val="90000"/>
              </a:lnSpc>
              <a:spcBef>
                <a:spcPts val="500"/>
              </a:spcBef>
              <a:buClr>
                <a:srgbClr val="0000FF"/>
              </a:buCl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t-EE" sz="2400" dirty="0">
              <a:ea typeface="新細明體" pitchFamily="16" charset="-120"/>
              <a:cs typeface="新細明體" pitchFamily="16" charset="-120"/>
            </a:endParaRPr>
          </a:p>
          <a:p>
            <a:pPr marL="457200" lvl="1" indent="0">
              <a:lnSpc>
                <a:spcPct val="90000"/>
              </a:lnSpc>
              <a:spcBef>
                <a:spcPts val="500"/>
              </a:spcBef>
              <a:buClr>
                <a:srgbClr val="0000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t-EE" sz="2400" dirty="0">
                <a:ea typeface="新細明體" pitchFamily="16" charset="-120"/>
                <a:cs typeface="新細明體" pitchFamily="16" charset="-120"/>
              </a:rPr>
              <a:t>Used concurrently with and/or prior to simulation.</a:t>
            </a:r>
          </a:p>
          <a:p>
            <a:pPr marL="457200" lvl="1" indent="0">
              <a:lnSpc>
                <a:spcPct val="90000"/>
              </a:lnSpc>
              <a:spcBef>
                <a:spcPts val="500"/>
              </a:spcBef>
              <a:buClr>
                <a:srgbClr val="0000FF"/>
              </a:buCl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t-EE" sz="2400" dirty="0">
              <a:ea typeface="新細明體" pitchFamily="16" charset="-120"/>
              <a:cs typeface="新細明體" pitchFamily="16" charset="-120"/>
            </a:endParaRPr>
          </a:p>
          <a:p>
            <a:pPr marL="457200" lvl="1" indent="0">
              <a:lnSpc>
                <a:spcPct val="90000"/>
              </a:lnSpc>
              <a:spcBef>
                <a:spcPts val="500"/>
              </a:spcBef>
              <a:buClr>
                <a:srgbClr val="0000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t-EE" sz="2400" dirty="0" err="1">
                <a:ea typeface="新細明體" pitchFamily="16" charset="-120"/>
                <a:cs typeface="新細明體" pitchFamily="16" charset="-120"/>
              </a:rPr>
              <a:t>FormalCheck</a:t>
            </a:r>
            <a:r>
              <a:rPr lang="en-US" altLang="et-EE" sz="2400" dirty="0">
                <a:ea typeface="新細明體" pitchFamily="16" charset="-120"/>
                <a:cs typeface="新細明體" pitchFamily="16" charset="-120"/>
              </a:rPr>
              <a:t> is the name of Cadence’s Model Checking tool.</a:t>
            </a:r>
          </a:p>
          <a:p>
            <a:pPr marL="457200" lvl="1" indent="0">
              <a:lnSpc>
                <a:spcPct val="90000"/>
              </a:lnSpc>
              <a:spcBef>
                <a:spcPts val="500"/>
              </a:spcBef>
              <a:buClr>
                <a:srgbClr val="0000FF"/>
              </a:buCl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t-EE" sz="2400" dirty="0">
              <a:ea typeface="新細明體" pitchFamily="16" charset="-120"/>
              <a:cs typeface="新細明體" pitchFamily="16" charset="-120"/>
            </a:endParaRPr>
          </a:p>
          <a:p>
            <a:pPr marL="457200" lvl="1" indent="0">
              <a:lnSpc>
                <a:spcPct val="90000"/>
              </a:lnSpc>
              <a:spcBef>
                <a:spcPts val="500"/>
              </a:spcBef>
              <a:buClr>
                <a:srgbClr val="0000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t-EE" sz="2400" dirty="0">
                <a:ea typeface="新細明體" pitchFamily="16" charset="-120"/>
                <a:cs typeface="新細明體" pitchFamily="16" charset="-120"/>
              </a:rPr>
              <a:t>Currently the dominant formal verification tool.</a:t>
            </a:r>
          </a:p>
          <a:p>
            <a:pPr marL="341313" indent="-341313">
              <a:lnSpc>
                <a:spcPct val="90000"/>
              </a:lnSpc>
              <a:buClr>
                <a:srgbClr val="FF5050"/>
              </a:buClr>
              <a:buFont typeface="Arial" panose="020B060402020202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t-EE" dirty="0">
              <a:ea typeface="新細明體" pitchFamily="16" charset="-120"/>
              <a:cs typeface="新細明體" pitchFamily="16" charset="-120"/>
            </a:endParaRPr>
          </a:p>
        </p:txBody>
      </p:sp>
    </p:spTree>
    <p:extLst>
      <p:ext uri="{BB962C8B-B14F-4D97-AF65-F5344CB8AC3E}">
        <p14:creationId xmlns:p14="http://schemas.microsoft.com/office/powerpoint/2010/main" val="394583395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additive="repl">
                                        <p:cTn id="6" dur="1" fill="hold">
                                          <p:stCondLst>
                                            <p:cond delay="0"/>
                                          </p:stCondLst>
                                        </p:cTn>
                                        <p:tgtEl>
                                          <p:spTgt spid="22530">
                                            <p:txEl>
                                              <p:pRg st="2" end="2"/>
                                            </p:txEl>
                                          </p:spTgt>
                                        </p:tgtEl>
                                        <p:attrNameLst>
                                          <p:attrName>style.visibility</p:attrName>
                                        </p:attrNameLst>
                                      </p:cBhvr>
                                      <p:to>
                                        <p:strVal val="visible"/>
                                      </p:to>
                                    </p:set>
                                    <p:animEffect transition="in" filter="box(in)">
                                      <p:cBhvr additive="repl">
                                        <p:cTn id="7" dur="500"/>
                                        <p:tgtEl>
                                          <p:spTgt spid="22530">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additive="repl">
                                        <p:cTn id="11" dur="1" fill="hold">
                                          <p:stCondLst>
                                            <p:cond delay="0"/>
                                          </p:stCondLst>
                                        </p:cTn>
                                        <p:tgtEl>
                                          <p:spTgt spid="22530">
                                            <p:txEl>
                                              <p:pRg st="4" end="4"/>
                                            </p:txEl>
                                          </p:spTgt>
                                        </p:tgtEl>
                                        <p:attrNameLst>
                                          <p:attrName>style.visibility</p:attrName>
                                        </p:attrNameLst>
                                      </p:cBhvr>
                                      <p:to>
                                        <p:strVal val="visible"/>
                                      </p:to>
                                    </p:set>
                                    <p:animEffect transition="in" filter="box(in)">
                                      <p:cBhvr additive="repl">
                                        <p:cTn id="12" dur="500"/>
                                        <p:tgtEl>
                                          <p:spTgt spid="22530">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additive="repl">
                                        <p:cTn id="16" dur="1" fill="hold">
                                          <p:stCondLst>
                                            <p:cond delay="0"/>
                                          </p:stCondLst>
                                        </p:cTn>
                                        <p:tgtEl>
                                          <p:spTgt spid="22530">
                                            <p:txEl>
                                              <p:pRg st="6" end="6"/>
                                            </p:txEl>
                                          </p:spTgt>
                                        </p:tgtEl>
                                        <p:attrNameLst>
                                          <p:attrName>style.visibility</p:attrName>
                                        </p:attrNameLst>
                                      </p:cBhvr>
                                      <p:to>
                                        <p:strVal val="visible"/>
                                      </p:to>
                                    </p:set>
                                    <p:animEffect transition="in" filter="box(in)">
                                      <p:cBhvr additive="repl">
                                        <p:cTn id="17" dur="500"/>
                                        <p:tgtEl>
                                          <p:spTgt spid="2253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4294967295"/>
          </p:nvPr>
        </p:nvSpPr>
        <p:spPr/>
        <p:txBody>
          <a:bodyPr/>
          <a:lstStyle/>
          <a:p>
            <a:fld id="{EED19ADD-7DCF-4984-B779-52D708754196}" type="slidenum">
              <a:rPr lang="en-US" altLang="et-EE"/>
              <a:pPr/>
              <a:t>27</a:t>
            </a:fld>
            <a:endParaRPr lang="en-US" altLang="et-EE"/>
          </a:p>
        </p:txBody>
      </p:sp>
      <p:sp>
        <p:nvSpPr>
          <p:cNvPr id="21505" name="Rectangle 1"/>
          <p:cNvSpPr>
            <a:spLocks noGrp="1" noChangeArrowheads="1"/>
          </p:cNvSpPr>
          <p:nvPr>
            <p:ph type="title" idx="4294967295"/>
          </p:nvPr>
        </p:nvSpPr>
        <p:spPr>
          <a:xfrm>
            <a:off x="457200" y="457200"/>
            <a:ext cx="8305800" cy="1238250"/>
          </a:xfrm>
          <a:ln/>
        </p:spPr>
        <p:txBody>
          <a:bodyPr/>
          <a:lstStyle/>
          <a:p>
            <a:pPr>
              <a:buClrTx/>
              <a:buFontTx/>
              <a:buNone/>
              <a:tabLst>
                <a:tab pos="0" algn="l"/>
                <a:tab pos="1017588" algn="l"/>
                <a:tab pos="2036763" algn="l"/>
                <a:tab pos="3055938" algn="l"/>
                <a:tab pos="4075113" algn="l"/>
                <a:tab pos="5094288" algn="l"/>
                <a:tab pos="6113463" algn="l"/>
                <a:tab pos="7132638" algn="l"/>
                <a:tab pos="8151813" algn="l"/>
                <a:tab pos="9170988" algn="l"/>
                <a:tab pos="10190163" algn="l"/>
              </a:tabLst>
            </a:pPr>
            <a:r>
              <a:rPr lang="en-US" altLang="et-EE" dirty="0">
                <a:ea typeface="新細明體" pitchFamily="16" charset="-120"/>
                <a:cs typeface="新細明體" pitchFamily="16" charset="-120"/>
              </a:rPr>
              <a:t>What is Model Checking? </a:t>
            </a:r>
            <a:endParaRPr lang="en-US" altLang="et-EE" sz="2200" dirty="0">
              <a:ea typeface="新細明體" pitchFamily="16" charset="-120"/>
              <a:cs typeface="新細明體" pitchFamily="16" charset="-120"/>
            </a:endParaRPr>
          </a:p>
        </p:txBody>
      </p:sp>
      <p:sp>
        <p:nvSpPr>
          <p:cNvPr id="21506" name="Rectangle 2"/>
          <p:cNvSpPr>
            <a:spLocks noGrp="1" noChangeArrowheads="1"/>
          </p:cNvSpPr>
          <p:nvPr>
            <p:ph type="body" idx="4294967295"/>
          </p:nvPr>
        </p:nvSpPr>
        <p:spPr>
          <a:xfrm>
            <a:off x="539750" y="1638300"/>
            <a:ext cx="8135938" cy="4743450"/>
          </a:xfrm>
          <a:ln/>
        </p:spPr>
        <p:txBody>
          <a:bodyPr/>
          <a:lstStyle/>
          <a:p>
            <a:pPr marL="0" indent="0">
              <a:lnSpc>
                <a:spcPct val="110000"/>
              </a:lnSpc>
              <a:spcBef>
                <a:spcPts val="475"/>
              </a:spcBef>
              <a:buClr>
                <a:srgbClr val="FF5050"/>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t-EE" sz="2400" dirty="0">
                <a:ea typeface="新細明體" pitchFamily="16" charset="-120"/>
                <a:cs typeface="新細明體" pitchFamily="16" charset="-120"/>
              </a:rPr>
              <a:t>Relies on exhaustive state space search.</a:t>
            </a:r>
          </a:p>
          <a:p>
            <a:pPr marL="457200" lvl="1" indent="0">
              <a:lnSpc>
                <a:spcPct val="110000"/>
              </a:lnSpc>
              <a:spcBef>
                <a:spcPts val="500"/>
              </a:spcBef>
              <a:buClr>
                <a:srgbClr val="0000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t-EE" dirty="0">
                <a:ea typeface="新細明體" pitchFamily="16" charset="-120"/>
                <a:cs typeface="新細明體" pitchFamily="16" charset="-120"/>
              </a:rPr>
              <a:t>exhaustive state space search is guaranteed to terminate, as the model is finite.</a:t>
            </a:r>
          </a:p>
          <a:p>
            <a:pPr marL="0" indent="0">
              <a:lnSpc>
                <a:spcPct val="110000"/>
              </a:lnSpc>
              <a:spcBef>
                <a:spcPts val="475"/>
              </a:spcBef>
              <a:buClr>
                <a:srgbClr val="FF5050"/>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t-EE" sz="2400" dirty="0">
                <a:ea typeface="新細明體" pitchFamily="16" charset="-120"/>
                <a:cs typeface="新細明體" pitchFamily="16" charset="-120"/>
              </a:rPr>
              <a:t>Major challenge:</a:t>
            </a:r>
          </a:p>
          <a:p>
            <a:pPr marL="457200" lvl="1" indent="0">
              <a:lnSpc>
                <a:spcPct val="110000"/>
              </a:lnSpc>
              <a:spcBef>
                <a:spcPts val="525"/>
              </a:spcBef>
              <a:buClr>
                <a:srgbClr val="0000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t-EE" dirty="0">
                <a:ea typeface="新細明體" pitchFamily="16" charset="-120"/>
                <a:cs typeface="新細明體" pitchFamily="16" charset="-120"/>
              </a:rPr>
              <a:t>To fight state-explosion problem</a:t>
            </a:r>
          </a:p>
          <a:p>
            <a:pPr marL="0" indent="0">
              <a:lnSpc>
                <a:spcPct val="110000"/>
              </a:lnSpc>
              <a:spcBef>
                <a:spcPts val="475"/>
              </a:spcBef>
              <a:buClr>
                <a:srgbClr val="FF5050"/>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t-EE" sz="2400" dirty="0">
                <a:ea typeface="新細明體" pitchFamily="16" charset="-120"/>
                <a:cs typeface="新細明體" pitchFamily="16" charset="-120"/>
              </a:rPr>
              <a:t>Can uncover subtle design errors</a:t>
            </a:r>
          </a:p>
          <a:p>
            <a:pPr marL="0" indent="0">
              <a:lnSpc>
                <a:spcPct val="110000"/>
              </a:lnSpc>
              <a:spcBef>
                <a:spcPts val="475"/>
              </a:spcBef>
              <a:buClr>
                <a:srgbClr val="FF5050"/>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t-EE" sz="2400" dirty="0">
                <a:ea typeface="新細明體" pitchFamily="16" charset="-120"/>
                <a:cs typeface="新細明體" pitchFamily="16" charset="-120"/>
              </a:rPr>
              <a:t>Can handle large state spaces (10^120)</a:t>
            </a:r>
          </a:p>
          <a:p>
            <a:pPr marL="0" indent="0">
              <a:lnSpc>
                <a:spcPct val="110000"/>
              </a:lnSpc>
              <a:spcBef>
                <a:spcPts val="475"/>
              </a:spcBef>
              <a:buClr>
                <a:srgbClr val="FF5050"/>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t-EE" sz="2400" dirty="0">
                <a:ea typeface="新細明體" pitchFamily="16" charset="-120"/>
                <a:cs typeface="新細明體" pitchFamily="16" charset="-120"/>
              </a:rPr>
              <a:t>Quicker to start testing</a:t>
            </a:r>
          </a:p>
          <a:p>
            <a:pPr marL="457200" lvl="1" indent="0">
              <a:lnSpc>
                <a:spcPct val="110000"/>
              </a:lnSpc>
              <a:spcBef>
                <a:spcPts val="525"/>
              </a:spcBef>
              <a:buClr>
                <a:srgbClr val="0000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t-EE" dirty="0">
                <a:ea typeface="新細明體" pitchFamily="16" charset="-120"/>
                <a:cs typeface="新細明體" pitchFamily="16" charset="-120"/>
              </a:rPr>
              <a:t>as it does not require vectors or a </a:t>
            </a:r>
            <a:r>
              <a:rPr lang="en-US" altLang="et-EE" dirty="0" err="1">
                <a:ea typeface="新細明體" pitchFamily="16" charset="-120"/>
                <a:cs typeface="新細明體" pitchFamily="16" charset="-120"/>
              </a:rPr>
              <a:t>testbench</a:t>
            </a:r>
            <a:r>
              <a:rPr lang="en-US" altLang="et-EE" dirty="0">
                <a:ea typeface="新細明體" pitchFamily="16" charset="-120"/>
                <a:cs typeface="新細明體" pitchFamily="16" charset="-120"/>
              </a:rPr>
              <a:t>.</a:t>
            </a:r>
          </a:p>
          <a:p>
            <a:pPr marL="0" indent="0">
              <a:lnSpc>
                <a:spcPct val="110000"/>
              </a:lnSpc>
              <a:spcBef>
                <a:spcPts val="475"/>
              </a:spcBef>
              <a:buClr>
                <a:srgbClr val="FF5050"/>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t-EE" sz="2400" dirty="0">
                <a:ea typeface="新細明體" pitchFamily="16" charset="-120"/>
                <a:cs typeface="新細明體" pitchFamily="16" charset="-120"/>
              </a:rPr>
              <a:t>Successfully used to find bugs in published standards</a:t>
            </a:r>
          </a:p>
        </p:txBody>
      </p:sp>
    </p:spTree>
    <p:extLst>
      <p:ext uri="{BB962C8B-B14F-4D97-AF65-F5344CB8AC3E}">
        <p14:creationId xmlns:p14="http://schemas.microsoft.com/office/powerpoint/2010/main" val="327606812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additive="repl">
                                        <p:cTn id="6" dur="1" fill="hold">
                                          <p:stCondLst>
                                            <p:cond delay="0"/>
                                          </p:stCondLst>
                                        </p:cTn>
                                        <p:tgtEl>
                                          <p:spTgt spid="21506">
                                            <p:txEl>
                                              <p:pRg st="2" end="2"/>
                                            </p:txEl>
                                          </p:spTgt>
                                        </p:tgtEl>
                                        <p:attrNameLst>
                                          <p:attrName>style.visibility</p:attrName>
                                        </p:attrNameLst>
                                      </p:cBhvr>
                                      <p:to>
                                        <p:strVal val="visible"/>
                                      </p:to>
                                    </p:set>
                                    <p:animEffect transition="in" filter="box(in)">
                                      <p:cBhvr additive="repl">
                                        <p:cTn id="7" dur="500"/>
                                        <p:tgtEl>
                                          <p:spTgt spid="21506">
                                            <p:txEl>
                                              <p:pRg st="2" end="2"/>
                                            </p:txEl>
                                          </p:spTgt>
                                        </p:tgtEl>
                                      </p:cBhvr>
                                    </p:animEffect>
                                  </p:childTnLst>
                                </p:cTn>
                              </p:par>
                              <p:par>
                                <p:cTn id="8" presetID="4" presetClass="entr" presetSubtype="16" fill="hold" nodeType="withEffect">
                                  <p:stCondLst>
                                    <p:cond delay="0"/>
                                  </p:stCondLst>
                                  <p:childTnLst>
                                    <p:set>
                                      <p:cBhvr additive="repl">
                                        <p:cTn id="9" dur="1" fill="hold">
                                          <p:stCondLst>
                                            <p:cond delay="0"/>
                                          </p:stCondLst>
                                        </p:cTn>
                                        <p:tgtEl>
                                          <p:spTgt spid="21506">
                                            <p:txEl>
                                              <p:pRg st="3" end="3"/>
                                            </p:txEl>
                                          </p:spTgt>
                                        </p:tgtEl>
                                        <p:attrNameLst>
                                          <p:attrName>style.visibility</p:attrName>
                                        </p:attrNameLst>
                                      </p:cBhvr>
                                      <p:to>
                                        <p:strVal val="visible"/>
                                      </p:to>
                                    </p:set>
                                    <p:animEffect transition="in" filter="box(in)">
                                      <p:cBhvr additive="repl">
                                        <p:cTn id="10" dur="500"/>
                                        <p:tgtEl>
                                          <p:spTgt spid="21506">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additive="repl">
                                        <p:cTn id="14" dur="1" fill="hold">
                                          <p:stCondLst>
                                            <p:cond delay="0"/>
                                          </p:stCondLst>
                                        </p:cTn>
                                        <p:tgtEl>
                                          <p:spTgt spid="21506">
                                            <p:txEl>
                                              <p:pRg st="4" end="4"/>
                                            </p:txEl>
                                          </p:spTgt>
                                        </p:tgtEl>
                                        <p:attrNameLst>
                                          <p:attrName>style.visibility</p:attrName>
                                        </p:attrNameLst>
                                      </p:cBhvr>
                                      <p:to>
                                        <p:strVal val="visible"/>
                                      </p:to>
                                    </p:set>
                                    <p:animEffect transition="in" filter="box(in)">
                                      <p:cBhvr additive="repl">
                                        <p:cTn id="15" dur="500"/>
                                        <p:tgtEl>
                                          <p:spTgt spid="21506">
                                            <p:txEl>
                                              <p:pRg st="4" end="4"/>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additive="repl">
                                        <p:cTn id="19" dur="1" fill="hold">
                                          <p:stCondLst>
                                            <p:cond delay="0"/>
                                          </p:stCondLst>
                                        </p:cTn>
                                        <p:tgtEl>
                                          <p:spTgt spid="21506">
                                            <p:txEl>
                                              <p:pRg st="5" end="5"/>
                                            </p:txEl>
                                          </p:spTgt>
                                        </p:tgtEl>
                                        <p:attrNameLst>
                                          <p:attrName>style.visibility</p:attrName>
                                        </p:attrNameLst>
                                      </p:cBhvr>
                                      <p:to>
                                        <p:strVal val="visible"/>
                                      </p:to>
                                    </p:set>
                                    <p:animEffect transition="in" filter="box(in)">
                                      <p:cBhvr additive="repl">
                                        <p:cTn id="20" dur="500"/>
                                        <p:tgtEl>
                                          <p:spTgt spid="21506">
                                            <p:txEl>
                                              <p:pRg st="5" end="5"/>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additive="repl">
                                        <p:cTn id="24" dur="1" fill="hold">
                                          <p:stCondLst>
                                            <p:cond delay="0"/>
                                          </p:stCondLst>
                                        </p:cTn>
                                        <p:tgtEl>
                                          <p:spTgt spid="21506">
                                            <p:txEl>
                                              <p:pRg st="6" end="6"/>
                                            </p:txEl>
                                          </p:spTgt>
                                        </p:tgtEl>
                                        <p:attrNameLst>
                                          <p:attrName>style.visibility</p:attrName>
                                        </p:attrNameLst>
                                      </p:cBhvr>
                                      <p:to>
                                        <p:strVal val="visible"/>
                                      </p:to>
                                    </p:set>
                                    <p:animEffect transition="in" filter="box(in)">
                                      <p:cBhvr additive="repl">
                                        <p:cTn id="25" dur="500"/>
                                        <p:tgtEl>
                                          <p:spTgt spid="21506">
                                            <p:txEl>
                                              <p:pRg st="6" end="6"/>
                                            </p:txEl>
                                          </p:spTgt>
                                        </p:tgtEl>
                                      </p:cBhvr>
                                    </p:animEffect>
                                  </p:childTnLst>
                                </p:cTn>
                              </p:par>
                              <p:par>
                                <p:cTn id="26" presetID="4" presetClass="entr" presetSubtype="16" fill="hold" nodeType="withEffect">
                                  <p:stCondLst>
                                    <p:cond delay="0"/>
                                  </p:stCondLst>
                                  <p:childTnLst>
                                    <p:set>
                                      <p:cBhvr additive="repl">
                                        <p:cTn id="27" dur="1" fill="hold">
                                          <p:stCondLst>
                                            <p:cond delay="0"/>
                                          </p:stCondLst>
                                        </p:cTn>
                                        <p:tgtEl>
                                          <p:spTgt spid="21506">
                                            <p:txEl>
                                              <p:pRg st="7" end="7"/>
                                            </p:txEl>
                                          </p:spTgt>
                                        </p:tgtEl>
                                        <p:attrNameLst>
                                          <p:attrName>style.visibility</p:attrName>
                                        </p:attrNameLst>
                                      </p:cBhvr>
                                      <p:to>
                                        <p:strVal val="visible"/>
                                      </p:to>
                                    </p:set>
                                    <p:animEffect transition="in" filter="box(in)">
                                      <p:cBhvr additive="repl">
                                        <p:cTn id="28" dur="500"/>
                                        <p:tgtEl>
                                          <p:spTgt spid="21506">
                                            <p:txEl>
                                              <p:pRg st="7" end="7"/>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additive="repl">
                                        <p:cTn id="32" dur="1" fill="hold">
                                          <p:stCondLst>
                                            <p:cond delay="0"/>
                                          </p:stCondLst>
                                        </p:cTn>
                                        <p:tgtEl>
                                          <p:spTgt spid="21506">
                                            <p:txEl>
                                              <p:pRg st="8" end="8"/>
                                            </p:txEl>
                                          </p:spTgt>
                                        </p:tgtEl>
                                        <p:attrNameLst>
                                          <p:attrName>style.visibility</p:attrName>
                                        </p:attrNameLst>
                                      </p:cBhvr>
                                      <p:to>
                                        <p:strVal val="visible"/>
                                      </p:to>
                                    </p:set>
                                    <p:animEffect transition="in" filter="box(in)">
                                      <p:cBhvr additive="repl">
                                        <p:cTn id="33" dur="500"/>
                                        <p:tgtEl>
                                          <p:spTgt spid="2150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idx="4294967295"/>
          </p:nvPr>
        </p:nvSpPr>
        <p:spPr/>
        <p:txBody>
          <a:bodyPr/>
          <a:lstStyle/>
          <a:p>
            <a:fld id="{7B58509F-571F-4AC3-A2DA-526CF046B49E}" type="slidenum">
              <a:rPr lang="en-US" altLang="et-EE"/>
              <a:pPr/>
              <a:t>28</a:t>
            </a:fld>
            <a:endParaRPr lang="en-US" altLang="et-EE"/>
          </a:p>
        </p:txBody>
      </p:sp>
      <p:sp>
        <p:nvSpPr>
          <p:cNvPr id="20481" name="Rectangle 1"/>
          <p:cNvSpPr>
            <a:spLocks noGrp="1" noChangeArrowheads="1"/>
          </p:cNvSpPr>
          <p:nvPr>
            <p:ph type="title" idx="4294967295"/>
          </p:nvPr>
        </p:nvSpPr>
        <p:spPr>
          <a:xfrm>
            <a:off x="457200" y="457200"/>
            <a:ext cx="8305800" cy="1238250"/>
          </a:xfrm>
          <a:ln/>
        </p:spPr>
        <p:txBody>
          <a:bodyPr/>
          <a:lstStyle/>
          <a:p>
            <a:pPr>
              <a:buClrTx/>
              <a:buFontTx/>
              <a:buNone/>
              <a:tabLst>
                <a:tab pos="0" algn="l"/>
                <a:tab pos="1017588" algn="l"/>
                <a:tab pos="2036763" algn="l"/>
                <a:tab pos="3055938" algn="l"/>
                <a:tab pos="4075113" algn="l"/>
                <a:tab pos="5094288" algn="l"/>
                <a:tab pos="6113463" algn="l"/>
                <a:tab pos="7132638" algn="l"/>
                <a:tab pos="8151813" algn="l"/>
                <a:tab pos="9170988" algn="l"/>
                <a:tab pos="10190163" algn="l"/>
              </a:tabLst>
            </a:pPr>
            <a:r>
              <a:rPr lang="en-US" altLang="et-EE" dirty="0">
                <a:ea typeface="新細明體" pitchFamily="16" charset="-120"/>
                <a:cs typeface="新細明體" pitchFamily="16" charset="-120"/>
              </a:rPr>
              <a:t>What is Model Checking</a:t>
            </a:r>
            <a:r>
              <a:rPr lang="en-US" altLang="et-EE" dirty="0" smtClean="0">
                <a:ea typeface="新細明體" pitchFamily="16" charset="-120"/>
                <a:cs typeface="新細明體" pitchFamily="16" charset="-120"/>
              </a:rPr>
              <a:t>?</a:t>
            </a:r>
            <a:r>
              <a:rPr lang="et-EE" altLang="et-EE" dirty="0" smtClean="0">
                <a:ea typeface="新細明體" pitchFamily="16" charset="-120"/>
                <a:cs typeface="新細明體" pitchFamily="16" charset="-120"/>
              </a:rPr>
              <a:t/>
            </a:r>
            <a:br>
              <a:rPr lang="et-EE" altLang="et-EE" dirty="0" smtClean="0">
                <a:ea typeface="新細明體" pitchFamily="16" charset="-120"/>
                <a:cs typeface="新細明體" pitchFamily="16" charset="-120"/>
              </a:rPr>
            </a:br>
            <a:endParaRPr lang="en-US" altLang="et-EE" dirty="0">
              <a:ea typeface="新細明體" pitchFamily="16" charset="-120"/>
              <a:cs typeface="新細明體" pitchFamily="16" charset="-120"/>
            </a:endParaRPr>
          </a:p>
        </p:txBody>
      </p:sp>
      <p:sp>
        <p:nvSpPr>
          <p:cNvPr id="20482" name="Rectangle 2"/>
          <p:cNvSpPr>
            <a:spLocks noGrp="1" noChangeArrowheads="1"/>
          </p:cNvSpPr>
          <p:nvPr>
            <p:ph type="body" idx="4294967295"/>
          </p:nvPr>
        </p:nvSpPr>
        <p:spPr>
          <a:xfrm>
            <a:off x="250825" y="1447800"/>
            <a:ext cx="8305800" cy="4191000"/>
          </a:xfrm>
          <a:ln/>
        </p:spPr>
        <p:txBody>
          <a:bodyPr/>
          <a:lstStyle/>
          <a:p>
            <a:pPr marL="0" indent="0">
              <a:lnSpc>
                <a:spcPct val="110000"/>
              </a:lnSpc>
              <a:spcBef>
                <a:spcPts val="525"/>
              </a:spcBef>
              <a:buClr>
                <a:srgbClr val="FF5050"/>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t-EE" sz="2800" dirty="0">
                <a:ea typeface="新細明體" pitchFamily="16" charset="-120"/>
                <a:cs typeface="新細明體" pitchFamily="16" charset="-120"/>
              </a:rPr>
              <a:t>Model Checking (Property Checking):</a:t>
            </a:r>
          </a:p>
          <a:p>
            <a:pPr marL="457200" lvl="1" indent="0">
              <a:lnSpc>
                <a:spcPct val="110000"/>
              </a:lnSpc>
              <a:spcBef>
                <a:spcPts val="450"/>
              </a:spcBef>
              <a:buClr>
                <a:srgbClr val="0000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t-EE" sz="2400" dirty="0">
                <a:ea typeface="新細明體" pitchFamily="16" charset="-120"/>
                <a:cs typeface="新細明體" pitchFamily="16" charset="-120"/>
              </a:rPr>
              <a:t>An automatic technique for verifying finite-state reactive systems, (such as sequential digital circuits or communication protocols).</a:t>
            </a:r>
          </a:p>
          <a:p>
            <a:pPr marL="954088" lvl="2" indent="0">
              <a:lnSpc>
                <a:spcPct val="110000"/>
              </a:lnSpc>
              <a:spcBef>
                <a:spcPts val="37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t-EE" sz="1800" dirty="0">
                <a:ea typeface="新細明體" pitchFamily="16" charset="-120"/>
                <a:cs typeface="新細明體" pitchFamily="16" charset="-120"/>
              </a:rPr>
              <a:t>A reactive FSM is an FSM whose inputs come from the environment.</a:t>
            </a:r>
          </a:p>
          <a:p>
            <a:pPr marL="457200" lvl="1" indent="0">
              <a:lnSpc>
                <a:spcPct val="110000"/>
              </a:lnSpc>
              <a:spcBef>
                <a:spcPts val="475"/>
              </a:spcBef>
              <a:buClr>
                <a:srgbClr val="0000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t-EE" sz="2400" dirty="0">
                <a:ea typeface="新細明體" pitchFamily="16" charset="-120"/>
                <a:cs typeface="新細明體" pitchFamily="16" charset="-120"/>
              </a:rPr>
              <a:t>For checking that a desired property holds in a finite state model of a system</a:t>
            </a:r>
          </a:p>
          <a:p>
            <a:pPr marL="457200" lvl="1" indent="0">
              <a:lnSpc>
                <a:spcPct val="110000"/>
              </a:lnSpc>
              <a:spcBef>
                <a:spcPts val="475"/>
              </a:spcBef>
              <a:buClr>
                <a:srgbClr val="0000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t-EE" sz="2400" dirty="0">
                <a:ea typeface="新細明體" pitchFamily="16" charset="-120"/>
                <a:cs typeface="新細明體" pitchFamily="16" charset="-120"/>
              </a:rPr>
              <a:t>Was pioneered by Edmund Clarke, professor in the CS </a:t>
            </a:r>
            <a:r>
              <a:rPr lang="en-US" altLang="et-EE" sz="2400" dirty="0" err="1">
                <a:ea typeface="新細明體" pitchFamily="16" charset="-120"/>
                <a:cs typeface="新細明體" pitchFamily="16" charset="-120"/>
              </a:rPr>
              <a:t>Dept</a:t>
            </a:r>
            <a:r>
              <a:rPr lang="en-US" altLang="et-EE" sz="2400" dirty="0">
                <a:ea typeface="新細明體" pitchFamily="16" charset="-120"/>
                <a:cs typeface="新細明體" pitchFamily="16" charset="-120"/>
              </a:rPr>
              <a:t> of CMU, in 1981</a:t>
            </a:r>
          </a:p>
          <a:p>
            <a:pPr marL="1335087" lvl="3" indent="0">
              <a:lnSpc>
                <a:spcPct val="110000"/>
              </a:lnSpc>
              <a:spcBef>
                <a:spcPts val="3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t-EE" sz="1600" dirty="0">
                <a:latin typeface="cmr10" charset="0"/>
                <a:ea typeface="新細明體" pitchFamily="16" charset="-120"/>
                <a:cs typeface="新細明體" pitchFamily="16" charset="-120"/>
              </a:rPr>
              <a:t>(E.M. Clarke and E.A. Emerson. "</a:t>
            </a:r>
            <a:r>
              <a:rPr lang="en-US" altLang="et-EE" sz="1600" dirty="0">
                <a:latin typeface="cmti10" charset="0"/>
                <a:ea typeface="新細明體" pitchFamily="16" charset="-120"/>
                <a:cs typeface="新細明體" pitchFamily="16" charset="-120"/>
              </a:rPr>
              <a:t>Synthesis of Synchronization Skeletons for Branching Time Temporal Logi</a:t>
            </a:r>
            <a:r>
              <a:rPr lang="en-US" altLang="et-EE" sz="1600" dirty="0">
                <a:latin typeface="cmr10" charset="0"/>
                <a:ea typeface="新細明體" pitchFamily="16" charset="-120"/>
                <a:cs typeface="新細明體" pitchFamily="16" charset="-120"/>
              </a:rPr>
              <a:t>c", in Logic of Programs workshop</a:t>
            </a:r>
            <a:r>
              <a:rPr lang="en-US" altLang="et-EE" sz="1200" dirty="0">
                <a:latin typeface="cmr10" charset="0"/>
                <a:ea typeface="新細明體" pitchFamily="16" charset="-120"/>
                <a:cs typeface="新細明體" pitchFamily="16" charset="-120"/>
              </a:rPr>
              <a:t>, Yorktown Heights, NY, May 1981.).</a:t>
            </a:r>
          </a:p>
        </p:txBody>
      </p:sp>
    </p:spTree>
    <p:extLst>
      <p:ext uri="{BB962C8B-B14F-4D97-AF65-F5344CB8AC3E}">
        <p14:creationId xmlns:p14="http://schemas.microsoft.com/office/powerpoint/2010/main" val="1656300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4294967295"/>
          </p:nvPr>
        </p:nvSpPr>
        <p:spPr/>
        <p:txBody>
          <a:bodyPr/>
          <a:lstStyle/>
          <a:p>
            <a:fld id="{3C9C5E3D-BA85-41FB-9B7B-D44C9A6707EB}" type="slidenum">
              <a:rPr lang="en-US" altLang="et-EE"/>
              <a:pPr/>
              <a:t>29</a:t>
            </a:fld>
            <a:endParaRPr lang="en-US" altLang="et-EE"/>
          </a:p>
        </p:txBody>
      </p:sp>
      <p:sp>
        <p:nvSpPr>
          <p:cNvPr id="62465" name="Rectangle 1"/>
          <p:cNvSpPr>
            <a:spLocks noGrp="1" noChangeArrowheads="1"/>
          </p:cNvSpPr>
          <p:nvPr>
            <p:ph type="title" idx="4294967295"/>
          </p:nvPr>
        </p:nvSpPr>
        <p:spPr>
          <a:xfrm>
            <a:off x="685800" y="609600"/>
            <a:ext cx="7772400" cy="1143000"/>
          </a:xfrm>
          <a:ln/>
        </p:spPr>
        <p:txBody>
          <a:bodyPr/>
          <a:lstStyle/>
          <a:p>
            <a:pPr>
              <a:buClrTx/>
              <a:buFontTx/>
              <a:buNone/>
              <a:tabLst>
                <a:tab pos="0" algn="l"/>
                <a:tab pos="1017588" algn="l"/>
                <a:tab pos="2036763" algn="l"/>
                <a:tab pos="3055938" algn="l"/>
                <a:tab pos="4075113" algn="l"/>
                <a:tab pos="5094288" algn="l"/>
                <a:tab pos="6113463" algn="l"/>
                <a:tab pos="7132638" algn="l"/>
                <a:tab pos="8151813" algn="l"/>
                <a:tab pos="9170988" algn="l"/>
                <a:tab pos="10190163" algn="l"/>
              </a:tabLst>
            </a:pPr>
            <a:r>
              <a:rPr lang="en-US" altLang="et-EE" dirty="0"/>
              <a:t>Applicability</a:t>
            </a:r>
          </a:p>
        </p:txBody>
      </p:sp>
      <p:sp>
        <p:nvSpPr>
          <p:cNvPr id="62466" name="Rectangle 2"/>
          <p:cNvSpPr>
            <a:spLocks noGrp="1" noChangeArrowheads="1"/>
          </p:cNvSpPr>
          <p:nvPr>
            <p:ph type="body" idx="4294967295"/>
          </p:nvPr>
        </p:nvSpPr>
        <p:spPr>
          <a:xfrm>
            <a:off x="685800" y="1628775"/>
            <a:ext cx="7772400" cy="4467225"/>
          </a:xfrm>
          <a:ln/>
        </p:spPr>
        <p:txBody>
          <a:bodyPr/>
          <a:lstStyle/>
          <a:p>
            <a:pPr marL="0" indent="0">
              <a:lnSpc>
                <a:spcPct val="80000"/>
              </a:lnSpc>
              <a:buClr>
                <a:srgbClr val="FF5050"/>
              </a:buClr>
              <a:tabLst>
                <a:tab pos="1162050" algn="l"/>
                <a:tab pos="2076450" algn="l"/>
                <a:tab pos="2990850" algn="l"/>
                <a:tab pos="3905250" algn="l"/>
                <a:tab pos="4819650" algn="l"/>
                <a:tab pos="5734050" algn="l"/>
                <a:tab pos="6648450" algn="l"/>
                <a:tab pos="7562850" algn="l"/>
                <a:tab pos="8477250" algn="l"/>
                <a:tab pos="9391650" algn="l"/>
                <a:tab pos="10306050" algn="l"/>
              </a:tabLst>
            </a:pPr>
            <a:r>
              <a:rPr lang="en-US" altLang="et-EE" sz="2800" dirty="0"/>
              <a:t>Wrong assumptions:</a:t>
            </a:r>
          </a:p>
          <a:p>
            <a:pPr marL="457200" lvl="1" indent="0">
              <a:lnSpc>
                <a:spcPct val="80000"/>
              </a:lnSpc>
              <a:spcBef>
                <a:spcPts val="600"/>
              </a:spcBef>
              <a:buClr>
                <a:srgbClr val="0000FF"/>
              </a:buClr>
              <a:tabLst>
                <a:tab pos="1162050" algn="l"/>
                <a:tab pos="2076450" algn="l"/>
                <a:tab pos="2990850" algn="l"/>
                <a:tab pos="3905250" algn="l"/>
                <a:tab pos="4819650" algn="l"/>
                <a:tab pos="5734050" algn="l"/>
                <a:tab pos="6648450" algn="l"/>
                <a:tab pos="7562850" algn="l"/>
                <a:tab pos="8477250" algn="l"/>
                <a:tab pos="9391650" algn="l"/>
                <a:tab pos="10306050" algn="l"/>
              </a:tabLst>
            </a:pPr>
            <a:r>
              <a:rPr lang="en-US" altLang="et-EE" sz="2400" dirty="0"/>
              <a:t>Formal methods can guarantee the perfectness of systems</a:t>
            </a:r>
          </a:p>
          <a:p>
            <a:pPr marL="0" indent="0">
              <a:lnSpc>
                <a:spcPct val="80000"/>
              </a:lnSpc>
              <a:buClr>
                <a:srgbClr val="FF5050"/>
              </a:buClr>
              <a:tabLst>
                <a:tab pos="1162050" algn="l"/>
                <a:tab pos="2076450" algn="l"/>
                <a:tab pos="2990850" algn="l"/>
                <a:tab pos="3905250" algn="l"/>
                <a:tab pos="4819650" algn="l"/>
                <a:tab pos="5734050" algn="l"/>
                <a:tab pos="6648450" algn="l"/>
                <a:tab pos="7562850" algn="l"/>
                <a:tab pos="8477250" algn="l"/>
                <a:tab pos="9391650" algn="l"/>
                <a:tab pos="10306050" algn="l"/>
              </a:tabLst>
            </a:pPr>
            <a:r>
              <a:rPr lang="en-US" altLang="et-EE" sz="2800" dirty="0"/>
              <a:t>Facts:</a:t>
            </a:r>
          </a:p>
          <a:p>
            <a:pPr marL="457200" lvl="1" indent="0">
              <a:lnSpc>
                <a:spcPct val="80000"/>
              </a:lnSpc>
              <a:spcBef>
                <a:spcPts val="600"/>
              </a:spcBef>
              <a:buClr>
                <a:srgbClr val="0000FF"/>
              </a:buClr>
              <a:tabLst>
                <a:tab pos="1162050" algn="l"/>
                <a:tab pos="2076450" algn="l"/>
                <a:tab pos="2990850" algn="l"/>
                <a:tab pos="3905250" algn="l"/>
                <a:tab pos="4819650" algn="l"/>
                <a:tab pos="5734050" algn="l"/>
                <a:tab pos="6648450" algn="l"/>
                <a:tab pos="7562850" algn="l"/>
                <a:tab pos="8477250" algn="l"/>
                <a:tab pos="9391650" algn="l"/>
                <a:tab pos="10306050" algn="l"/>
              </a:tabLst>
            </a:pPr>
            <a:r>
              <a:rPr lang="en-US" altLang="et-EE" sz="2400" dirty="0"/>
              <a:t>can significantly enhance the trust, but not able to guarantee flawlessness.</a:t>
            </a:r>
          </a:p>
          <a:p>
            <a:pPr marL="0" indent="0">
              <a:lnSpc>
                <a:spcPct val="80000"/>
              </a:lnSpc>
              <a:spcBef>
                <a:spcPts val="550"/>
              </a:spcBef>
              <a:buClr>
                <a:srgbClr val="FF5050"/>
              </a:buClr>
              <a:tabLst>
                <a:tab pos="1162050" algn="l"/>
                <a:tab pos="2076450" algn="l"/>
                <a:tab pos="2990850" algn="l"/>
                <a:tab pos="3905250" algn="l"/>
                <a:tab pos="4819650" algn="l"/>
                <a:tab pos="5734050" algn="l"/>
                <a:tab pos="6648450" algn="l"/>
                <a:tab pos="7562850" algn="l"/>
                <a:tab pos="8477250" algn="l"/>
                <a:tab pos="9391650" algn="l"/>
                <a:tab pos="10306050" algn="l"/>
              </a:tabLst>
            </a:pPr>
            <a:r>
              <a:rPr lang="en-US" altLang="et-EE" sz="2800" dirty="0"/>
              <a:t>Reasons:</a:t>
            </a:r>
          </a:p>
          <a:p>
            <a:pPr marL="457200" lvl="1" indent="0">
              <a:lnSpc>
                <a:spcPct val="80000"/>
              </a:lnSpc>
              <a:buClr>
                <a:srgbClr val="0000FF"/>
              </a:buClr>
              <a:tabLst>
                <a:tab pos="1162050" algn="l"/>
                <a:tab pos="2076450" algn="l"/>
                <a:tab pos="2990850" algn="l"/>
                <a:tab pos="3905250" algn="l"/>
                <a:tab pos="4819650" algn="l"/>
                <a:tab pos="5734050" algn="l"/>
                <a:tab pos="6648450" algn="l"/>
                <a:tab pos="7562850" algn="l"/>
                <a:tab pos="8477250" algn="l"/>
                <a:tab pos="9391650" algn="l"/>
                <a:tab pos="10306050" algn="l"/>
              </a:tabLst>
            </a:pPr>
            <a:r>
              <a:rPr lang="en-US" altLang="et-EE" sz="2400" dirty="0"/>
              <a:t>Only makes correctness statements with regard to a formal specification which can be faulty itself.</a:t>
            </a:r>
          </a:p>
          <a:p>
            <a:pPr marL="457200" lvl="1" indent="0">
              <a:lnSpc>
                <a:spcPct val="80000"/>
              </a:lnSpc>
              <a:buClr>
                <a:srgbClr val="0000FF"/>
              </a:buClr>
              <a:tabLst>
                <a:tab pos="1162050" algn="l"/>
                <a:tab pos="2076450" algn="l"/>
                <a:tab pos="2990850" algn="l"/>
                <a:tab pos="3905250" algn="l"/>
                <a:tab pos="4819650" algn="l"/>
                <a:tab pos="5734050" algn="l"/>
                <a:tab pos="6648450" algn="l"/>
                <a:tab pos="7562850" algn="l"/>
                <a:tab pos="8477250" algn="l"/>
                <a:tab pos="9391650" algn="l"/>
                <a:tab pos="10306050" algn="l"/>
              </a:tabLst>
            </a:pPr>
            <a:r>
              <a:rPr lang="en-US" altLang="et-EE" sz="2400" dirty="0"/>
              <a:t>Faults in verification program.</a:t>
            </a:r>
          </a:p>
          <a:p>
            <a:pPr marL="457200" lvl="1" indent="0">
              <a:lnSpc>
                <a:spcPct val="80000"/>
              </a:lnSpc>
              <a:buClr>
                <a:srgbClr val="0000FF"/>
              </a:buClr>
              <a:tabLst>
                <a:tab pos="1162050" algn="l"/>
                <a:tab pos="2076450" algn="l"/>
                <a:tab pos="2990850" algn="l"/>
                <a:tab pos="3905250" algn="l"/>
                <a:tab pos="4819650" algn="l"/>
                <a:tab pos="5734050" algn="l"/>
                <a:tab pos="6648450" algn="l"/>
                <a:tab pos="7562850" algn="l"/>
                <a:tab pos="8477250" algn="l"/>
                <a:tab pos="9391650" algn="l"/>
                <a:tab pos="10306050" algn="l"/>
              </a:tabLst>
            </a:pPr>
            <a:r>
              <a:rPr lang="en-US" altLang="et-EE" sz="2400" dirty="0"/>
              <a:t>Only design faults but not fabrication faults or faults during system usage.</a:t>
            </a:r>
          </a:p>
        </p:txBody>
      </p:sp>
    </p:spTree>
    <p:extLst>
      <p:ext uri="{BB962C8B-B14F-4D97-AF65-F5344CB8AC3E}">
        <p14:creationId xmlns:p14="http://schemas.microsoft.com/office/powerpoint/2010/main" val="91130117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additive="repl">
                                        <p:cTn id="6" dur="1" fill="hold">
                                          <p:stCondLst>
                                            <p:cond delay="0"/>
                                          </p:stCondLst>
                                        </p:cTn>
                                        <p:tgtEl>
                                          <p:spTgt spid="62466">
                                            <p:txEl>
                                              <p:pRg st="2" end="2"/>
                                            </p:txEl>
                                          </p:spTgt>
                                        </p:tgtEl>
                                        <p:attrNameLst>
                                          <p:attrName>style.visibility</p:attrName>
                                        </p:attrNameLst>
                                      </p:cBhvr>
                                      <p:to>
                                        <p:strVal val="visible"/>
                                      </p:to>
                                    </p:set>
                                    <p:animEffect transition="in" filter="box(in)">
                                      <p:cBhvr additive="repl">
                                        <p:cTn id="7" dur="500"/>
                                        <p:tgtEl>
                                          <p:spTgt spid="62466">
                                            <p:txEl>
                                              <p:pRg st="2" end="2"/>
                                            </p:txEl>
                                          </p:spTgt>
                                        </p:tgtEl>
                                      </p:cBhvr>
                                    </p:animEffect>
                                  </p:childTnLst>
                                </p:cTn>
                              </p:par>
                              <p:par>
                                <p:cTn id="8" presetID="4" presetClass="entr" presetSubtype="16" fill="hold" nodeType="withEffect">
                                  <p:stCondLst>
                                    <p:cond delay="0"/>
                                  </p:stCondLst>
                                  <p:childTnLst>
                                    <p:set>
                                      <p:cBhvr additive="repl">
                                        <p:cTn id="9" dur="1" fill="hold">
                                          <p:stCondLst>
                                            <p:cond delay="0"/>
                                          </p:stCondLst>
                                        </p:cTn>
                                        <p:tgtEl>
                                          <p:spTgt spid="62466">
                                            <p:txEl>
                                              <p:pRg st="3" end="3"/>
                                            </p:txEl>
                                          </p:spTgt>
                                        </p:tgtEl>
                                        <p:attrNameLst>
                                          <p:attrName>style.visibility</p:attrName>
                                        </p:attrNameLst>
                                      </p:cBhvr>
                                      <p:to>
                                        <p:strVal val="visible"/>
                                      </p:to>
                                    </p:set>
                                    <p:animEffect transition="in" filter="box(in)">
                                      <p:cBhvr additive="repl">
                                        <p:cTn id="10" dur="500"/>
                                        <p:tgtEl>
                                          <p:spTgt spid="62466">
                                            <p:txEl>
                                              <p:pRg st="3" end="3"/>
                                            </p:txEl>
                                          </p:spTgt>
                                        </p:tgtEl>
                                      </p:cBhvr>
                                    </p:animEffect>
                                  </p:childTnLst>
                                </p:cTn>
                              </p:par>
                              <p:par>
                                <p:cTn id="11" presetID="4" presetClass="entr" presetSubtype="16" fill="hold" nodeType="withEffect">
                                  <p:stCondLst>
                                    <p:cond delay="0"/>
                                  </p:stCondLst>
                                  <p:childTnLst>
                                    <p:set>
                                      <p:cBhvr additive="repl">
                                        <p:cTn id="12" dur="1" fill="hold">
                                          <p:stCondLst>
                                            <p:cond delay="0"/>
                                          </p:stCondLst>
                                        </p:cTn>
                                        <p:tgtEl>
                                          <p:spTgt spid="62466">
                                            <p:txEl>
                                              <p:pRg st="4" end="4"/>
                                            </p:txEl>
                                          </p:spTgt>
                                        </p:tgtEl>
                                        <p:attrNameLst>
                                          <p:attrName>style.visibility</p:attrName>
                                        </p:attrNameLst>
                                      </p:cBhvr>
                                      <p:to>
                                        <p:strVal val="visible"/>
                                      </p:to>
                                    </p:set>
                                    <p:animEffect transition="in" filter="box(in)">
                                      <p:cBhvr additive="repl">
                                        <p:cTn id="13" dur="500"/>
                                        <p:tgtEl>
                                          <p:spTgt spid="62466">
                                            <p:txEl>
                                              <p:pRg st="4" end="4"/>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additive="repl">
                                        <p:cTn id="17" dur="1" fill="hold">
                                          <p:stCondLst>
                                            <p:cond delay="0"/>
                                          </p:stCondLst>
                                        </p:cTn>
                                        <p:tgtEl>
                                          <p:spTgt spid="62466">
                                            <p:txEl>
                                              <p:pRg st="5" end="5"/>
                                            </p:txEl>
                                          </p:spTgt>
                                        </p:tgtEl>
                                        <p:attrNameLst>
                                          <p:attrName>style.visibility</p:attrName>
                                        </p:attrNameLst>
                                      </p:cBhvr>
                                      <p:to>
                                        <p:strVal val="visible"/>
                                      </p:to>
                                    </p:set>
                                    <p:animEffect transition="in" filter="box(in)">
                                      <p:cBhvr additive="repl">
                                        <p:cTn id="18" dur="500"/>
                                        <p:tgtEl>
                                          <p:spTgt spid="62466">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additive="repl">
                                        <p:cTn id="22" dur="1" fill="hold">
                                          <p:stCondLst>
                                            <p:cond delay="0"/>
                                          </p:stCondLst>
                                        </p:cTn>
                                        <p:tgtEl>
                                          <p:spTgt spid="62466">
                                            <p:txEl>
                                              <p:pRg st="6" end="6"/>
                                            </p:txEl>
                                          </p:spTgt>
                                        </p:tgtEl>
                                        <p:attrNameLst>
                                          <p:attrName>style.visibility</p:attrName>
                                        </p:attrNameLst>
                                      </p:cBhvr>
                                      <p:to>
                                        <p:strVal val="visible"/>
                                      </p:to>
                                    </p:set>
                                    <p:animEffect transition="in" filter="box(in)">
                                      <p:cBhvr additive="repl">
                                        <p:cTn id="23" dur="500"/>
                                        <p:tgtEl>
                                          <p:spTgt spid="62466">
                                            <p:txEl>
                                              <p:pRg st="6" end="6"/>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additive="repl">
                                        <p:cTn id="27" dur="1" fill="hold">
                                          <p:stCondLst>
                                            <p:cond delay="0"/>
                                          </p:stCondLst>
                                        </p:cTn>
                                        <p:tgtEl>
                                          <p:spTgt spid="62466">
                                            <p:txEl>
                                              <p:pRg st="7" end="7"/>
                                            </p:txEl>
                                          </p:spTgt>
                                        </p:tgtEl>
                                        <p:attrNameLst>
                                          <p:attrName>style.visibility</p:attrName>
                                        </p:attrNameLst>
                                      </p:cBhvr>
                                      <p:to>
                                        <p:strVal val="visible"/>
                                      </p:to>
                                    </p:set>
                                    <p:animEffect transition="in" filter="box(in)">
                                      <p:cBhvr additive="repl">
                                        <p:cTn id="28" dur="500"/>
                                        <p:tgtEl>
                                          <p:spTgt spid="6246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Rectangle 1"/>
          <p:cNvSpPr>
            <a:spLocks noGrp="1" noChangeArrowheads="1"/>
          </p:cNvSpPr>
          <p:nvPr>
            <p:ph type="title" idx="4294967295"/>
          </p:nvPr>
        </p:nvSpPr>
        <p:spPr>
          <a:xfrm>
            <a:off x="457200" y="274638"/>
            <a:ext cx="8229600" cy="1143000"/>
          </a:xfrm>
          <a:ln/>
        </p:spPr>
        <p:txBody>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t-EE" altLang="et-EE" dirty="0" smtClean="0">
                <a:latin typeface="Calibri" panose="020F0502020204030204" pitchFamily="34" charset="0"/>
              </a:rPr>
              <a:t>Three main kinds</a:t>
            </a:r>
            <a:endParaRPr lang="et-EE" altLang="et-EE" dirty="0">
              <a:latin typeface="Calibri" panose="020F0502020204030204" pitchFamily="34" charset="0"/>
            </a:endParaRPr>
          </a:p>
        </p:txBody>
      </p:sp>
      <p:sp>
        <p:nvSpPr>
          <p:cNvPr id="33794"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9pPr>
          </a:lstStyle>
          <a:p>
            <a:pPr hangingPunct="1">
              <a:lnSpc>
                <a:spcPct val="80000"/>
              </a:lnSpc>
              <a:spcBef>
                <a:spcPts val="200"/>
              </a:spcBef>
              <a:buClrTx/>
              <a:buSzPct val="45000"/>
              <a:buFontTx/>
              <a:buNone/>
            </a:pPr>
            <a:endParaRPr lang="et-EE" altLang="et-EE" sz="2200" dirty="0" smtClean="0">
              <a:latin typeface="Calibri" panose="020F0502020204030204" pitchFamily="34" charset="0"/>
            </a:endParaRPr>
          </a:p>
          <a:p>
            <a:pPr hangingPunct="1">
              <a:lnSpc>
                <a:spcPct val="80000"/>
              </a:lnSpc>
              <a:spcBef>
                <a:spcPts val="200"/>
              </a:spcBef>
              <a:buClrTx/>
              <a:buSzPct val="45000"/>
              <a:buFontTx/>
              <a:buNone/>
            </a:pPr>
            <a:endParaRPr lang="et-EE" altLang="et-EE" sz="2200" dirty="0" smtClean="0">
              <a:latin typeface="Calibri" panose="020F0502020204030204" pitchFamily="34" charset="0"/>
            </a:endParaRPr>
          </a:p>
          <a:p>
            <a:pPr hangingPunct="1">
              <a:lnSpc>
                <a:spcPct val="80000"/>
              </a:lnSpc>
              <a:spcBef>
                <a:spcPts val="200"/>
              </a:spcBef>
              <a:buClrTx/>
              <a:buSzPct val="45000"/>
              <a:buFont typeface="Arial" panose="020B0604020202020204" pitchFamily="34" charset="0"/>
              <a:buChar char="•"/>
            </a:pPr>
            <a:r>
              <a:rPr lang="et-EE" altLang="et-EE" dirty="0" smtClean="0">
                <a:latin typeface="Calibri" panose="020F0502020204030204" pitchFamily="34" charset="0"/>
              </a:rPr>
              <a:t>First order aka predicate logic (for classical logic)</a:t>
            </a:r>
          </a:p>
          <a:p>
            <a:pPr hangingPunct="1">
              <a:lnSpc>
                <a:spcPct val="80000"/>
              </a:lnSpc>
              <a:spcBef>
                <a:spcPts val="200"/>
              </a:spcBef>
              <a:buClrTx/>
              <a:buSzPct val="45000"/>
              <a:buFont typeface="Arial" panose="020B0604020202020204" pitchFamily="34" charset="0"/>
              <a:buChar char="•"/>
            </a:pPr>
            <a:endParaRPr lang="et-EE" altLang="et-EE" dirty="0" smtClean="0">
              <a:latin typeface="Calibri" panose="020F0502020204030204" pitchFamily="34" charset="0"/>
            </a:endParaRPr>
          </a:p>
          <a:p>
            <a:pPr hangingPunct="1">
              <a:lnSpc>
                <a:spcPct val="80000"/>
              </a:lnSpc>
              <a:spcBef>
                <a:spcPts val="200"/>
              </a:spcBef>
              <a:buClrTx/>
              <a:buSzPct val="45000"/>
              <a:buFont typeface="Arial" panose="020B0604020202020204" pitchFamily="34" charset="0"/>
              <a:buChar char="•"/>
            </a:pPr>
            <a:r>
              <a:rPr lang="et-EE" altLang="et-EE" dirty="0" smtClean="0">
                <a:latin typeface="Calibri" panose="020F0502020204030204" pitchFamily="34" charset="0"/>
              </a:rPr>
              <a:t>Propositional logic</a:t>
            </a:r>
          </a:p>
          <a:p>
            <a:pPr hangingPunct="1">
              <a:lnSpc>
                <a:spcPct val="80000"/>
              </a:lnSpc>
              <a:spcBef>
                <a:spcPts val="200"/>
              </a:spcBef>
              <a:buClrTx/>
              <a:buSzPct val="45000"/>
              <a:buFont typeface="Arial" panose="020B0604020202020204" pitchFamily="34" charset="0"/>
              <a:buChar char="•"/>
            </a:pPr>
            <a:endParaRPr lang="et-EE" altLang="et-EE" dirty="0">
              <a:latin typeface="Calibri" panose="020F0502020204030204" pitchFamily="34" charset="0"/>
            </a:endParaRPr>
          </a:p>
          <a:p>
            <a:pPr hangingPunct="1">
              <a:lnSpc>
                <a:spcPct val="80000"/>
              </a:lnSpc>
              <a:spcBef>
                <a:spcPts val="200"/>
              </a:spcBef>
              <a:buClrTx/>
              <a:buSzPct val="45000"/>
              <a:buFont typeface="Arial" panose="020B0604020202020204" pitchFamily="34" charset="0"/>
              <a:buChar char="•"/>
            </a:pPr>
            <a:r>
              <a:rPr lang="et-EE" altLang="et-EE" dirty="0" smtClean="0">
                <a:latin typeface="Calibri" panose="020F0502020204030204" pitchFamily="34" charset="0"/>
              </a:rPr>
              <a:t>SMT (satisfiability modulu theories): prop logic + limited, computable parts of first order logic</a:t>
            </a:r>
          </a:p>
          <a:p>
            <a:pPr hangingPunct="1">
              <a:lnSpc>
                <a:spcPct val="80000"/>
              </a:lnSpc>
              <a:spcBef>
                <a:spcPts val="200"/>
              </a:spcBef>
              <a:buClrTx/>
              <a:buSzTx/>
              <a:buFontTx/>
              <a:buNone/>
            </a:pPr>
            <a:endParaRPr lang="et-EE" altLang="et-EE" sz="2200" dirty="0">
              <a:latin typeface="Calibri" panose="020F0502020204030204" pitchFamily="34" charset="0"/>
            </a:endParaRPr>
          </a:p>
          <a:p>
            <a:pPr hangingPunct="1">
              <a:lnSpc>
                <a:spcPct val="80000"/>
              </a:lnSpc>
              <a:spcBef>
                <a:spcPts val="200"/>
              </a:spcBef>
              <a:buClrTx/>
              <a:buSzTx/>
              <a:buFontTx/>
              <a:buNone/>
            </a:pPr>
            <a:r>
              <a:rPr lang="et-EE" altLang="et-EE" sz="2200" dirty="0">
                <a:latin typeface="Calibri" panose="020F0502020204030204" pitchFamily="34" charset="0"/>
              </a:rPr>
              <a:t>  </a:t>
            </a:r>
          </a:p>
          <a:p>
            <a:pPr hangingPunct="1">
              <a:lnSpc>
                <a:spcPct val="80000"/>
              </a:lnSpc>
              <a:spcBef>
                <a:spcPts val="200"/>
              </a:spcBef>
              <a:buClrTx/>
              <a:buSzPct val="45000"/>
              <a:buFontTx/>
              <a:buNone/>
            </a:pPr>
            <a:endParaRPr lang="et-EE" altLang="et-EE" sz="2200" dirty="0">
              <a:latin typeface="Calibri" panose="020F0502020204030204" pitchFamily="34" charset="0"/>
            </a:endParaRPr>
          </a:p>
        </p:txBody>
      </p:sp>
    </p:spTree>
    <p:extLst>
      <p:ext uri="{BB962C8B-B14F-4D97-AF65-F5344CB8AC3E}">
        <p14:creationId xmlns:p14="http://schemas.microsoft.com/office/powerpoint/2010/main" val="17731755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4294967295"/>
          </p:nvPr>
        </p:nvSpPr>
        <p:spPr/>
        <p:txBody>
          <a:bodyPr/>
          <a:lstStyle/>
          <a:p>
            <a:fld id="{E1B663E8-8532-4BA9-AB2E-9C531AA0307F}" type="slidenum">
              <a:rPr lang="en-US" altLang="et-EE"/>
              <a:pPr/>
              <a:t>30</a:t>
            </a:fld>
            <a:endParaRPr lang="en-US" altLang="et-EE"/>
          </a:p>
        </p:txBody>
      </p:sp>
      <p:sp>
        <p:nvSpPr>
          <p:cNvPr id="63489" name="Rectangle 1"/>
          <p:cNvSpPr>
            <a:spLocks noGrp="1" noChangeArrowheads="1"/>
          </p:cNvSpPr>
          <p:nvPr>
            <p:ph type="title" idx="4294967295"/>
          </p:nvPr>
        </p:nvSpPr>
        <p:spPr>
          <a:xfrm>
            <a:off x="692150" y="403225"/>
            <a:ext cx="7773988" cy="444500"/>
          </a:xfrm>
          <a:ln/>
        </p:spPr>
        <p:txBody>
          <a:bodyPr/>
          <a:lstStyle/>
          <a:p>
            <a:pPr>
              <a:buClrTx/>
              <a:buFontTx/>
              <a:buNone/>
              <a:tabLst>
                <a:tab pos="0" algn="l"/>
                <a:tab pos="1017588" algn="l"/>
                <a:tab pos="2036763" algn="l"/>
                <a:tab pos="3055938" algn="l"/>
                <a:tab pos="4075113" algn="l"/>
                <a:tab pos="5094288" algn="l"/>
                <a:tab pos="6113463" algn="l"/>
                <a:tab pos="7132638" algn="l"/>
                <a:tab pos="8151813" algn="l"/>
                <a:tab pos="9170988" algn="l"/>
                <a:tab pos="10190163" algn="l"/>
              </a:tabLst>
            </a:pPr>
            <a:r>
              <a:rPr lang="et-EE" altLang="et-EE" dirty="0" smtClean="0"/>
              <a:t>Some </a:t>
            </a:r>
            <a:r>
              <a:rPr lang="et-EE" altLang="et-EE" dirty="0"/>
              <a:t>t</a:t>
            </a:r>
            <a:r>
              <a:rPr lang="en-US" altLang="et-EE" dirty="0" err="1" smtClean="0"/>
              <a:t>ools</a:t>
            </a:r>
            <a:endParaRPr lang="en-US" altLang="et-EE" dirty="0"/>
          </a:p>
        </p:txBody>
      </p:sp>
      <p:sp>
        <p:nvSpPr>
          <p:cNvPr id="63490" name="Rectangle 2"/>
          <p:cNvSpPr>
            <a:spLocks noGrp="1" noChangeArrowheads="1"/>
          </p:cNvSpPr>
          <p:nvPr>
            <p:ph type="body" idx="4294967295"/>
          </p:nvPr>
        </p:nvSpPr>
        <p:spPr>
          <a:xfrm>
            <a:off x="754063" y="1268413"/>
            <a:ext cx="8550275" cy="4664075"/>
          </a:xfrm>
          <a:ln/>
        </p:spPr>
        <p:txBody>
          <a:bodyPr/>
          <a:lstStyle/>
          <a:p>
            <a:pPr marL="0" indent="0">
              <a:lnSpc>
                <a:spcPct val="80000"/>
              </a:lnSpc>
              <a:spcBef>
                <a:spcPts val="450"/>
              </a:spcBef>
              <a:buClr>
                <a:srgbClr val="FF5050"/>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t-EE" sz="1800" dirty="0"/>
              <a:t>Verification Languages:</a:t>
            </a:r>
          </a:p>
          <a:p>
            <a:pPr marL="457200" lvl="1" indent="0">
              <a:lnSpc>
                <a:spcPct val="80000"/>
              </a:lnSpc>
              <a:spcBef>
                <a:spcPts val="500"/>
              </a:spcBef>
              <a:buClr>
                <a:srgbClr val="0000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t-EE" sz="2000" dirty="0"/>
              <a:t>"e".</a:t>
            </a:r>
          </a:p>
          <a:p>
            <a:pPr marL="457200" lvl="1" indent="0">
              <a:lnSpc>
                <a:spcPct val="80000"/>
              </a:lnSpc>
              <a:spcBef>
                <a:spcPts val="500"/>
              </a:spcBef>
              <a:buClr>
                <a:srgbClr val="0000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t-EE" sz="2000" dirty="0"/>
              <a:t>Synopsys Vera : </a:t>
            </a:r>
          </a:p>
          <a:p>
            <a:pPr marL="457200" lvl="1" indent="0">
              <a:lnSpc>
                <a:spcPct val="80000"/>
              </a:lnSpc>
              <a:spcBef>
                <a:spcPts val="500"/>
              </a:spcBef>
              <a:buClr>
                <a:srgbClr val="0000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t-EE" sz="2000" dirty="0" err="1"/>
              <a:t>SystemC</a:t>
            </a:r>
            <a:r>
              <a:rPr lang="en-US" altLang="et-EE" sz="2000" dirty="0"/>
              <a:t> SCV</a:t>
            </a:r>
          </a:p>
          <a:p>
            <a:pPr marL="0" indent="0">
              <a:lnSpc>
                <a:spcPct val="80000"/>
              </a:lnSpc>
              <a:spcBef>
                <a:spcPts val="450"/>
              </a:spcBef>
              <a:buClr>
                <a:srgbClr val="FF5050"/>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t-EE" sz="1800" dirty="0"/>
              <a:t>Equivalence Checkers:</a:t>
            </a:r>
          </a:p>
          <a:p>
            <a:pPr marL="457200" lvl="1" indent="0">
              <a:lnSpc>
                <a:spcPct val="80000"/>
              </a:lnSpc>
              <a:spcBef>
                <a:spcPts val="500"/>
              </a:spcBef>
              <a:buClr>
                <a:srgbClr val="0000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t-EE" sz="2000" dirty="0"/>
              <a:t>Cadence </a:t>
            </a:r>
            <a:r>
              <a:rPr lang="en-US" altLang="et-EE" sz="2000" dirty="0" err="1"/>
              <a:t>Verplex</a:t>
            </a:r>
            <a:r>
              <a:rPr lang="en-US" altLang="et-EE" sz="2000" dirty="0"/>
              <a:t> : </a:t>
            </a:r>
          </a:p>
          <a:p>
            <a:pPr marL="457200" lvl="1" indent="0">
              <a:lnSpc>
                <a:spcPct val="80000"/>
              </a:lnSpc>
              <a:spcBef>
                <a:spcPts val="500"/>
              </a:spcBef>
              <a:buClr>
                <a:srgbClr val="0000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t-EE" sz="2000" dirty="0"/>
              <a:t>Synopsys Formality : </a:t>
            </a:r>
          </a:p>
          <a:p>
            <a:pPr marL="457200" lvl="1" indent="0">
              <a:lnSpc>
                <a:spcPct val="80000"/>
              </a:lnSpc>
              <a:spcBef>
                <a:spcPts val="500"/>
              </a:spcBef>
              <a:buClr>
                <a:srgbClr val="0000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t-EE" sz="2000" dirty="0"/>
              <a:t>Mentor </a:t>
            </a:r>
            <a:r>
              <a:rPr lang="en-US" altLang="et-EE" sz="2000" dirty="0" err="1"/>
              <a:t>FormalPro</a:t>
            </a:r>
            <a:r>
              <a:rPr lang="en-US" altLang="et-EE" sz="2000" dirty="0"/>
              <a:t> : </a:t>
            </a:r>
          </a:p>
          <a:p>
            <a:pPr marL="457200" lvl="1" indent="0">
              <a:lnSpc>
                <a:spcPct val="80000"/>
              </a:lnSpc>
              <a:spcBef>
                <a:spcPts val="500"/>
              </a:spcBef>
              <a:buClr>
                <a:srgbClr val="0000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t-EE" sz="2000" dirty="0"/>
              <a:t> Prover </a:t>
            </a:r>
            <a:r>
              <a:rPr lang="en-US" altLang="et-EE" sz="2000" dirty="0" err="1"/>
              <a:t>eCheck</a:t>
            </a:r>
            <a:r>
              <a:rPr lang="en-US" altLang="et-EE" sz="2000" dirty="0"/>
              <a:t> : </a:t>
            </a:r>
          </a:p>
          <a:p>
            <a:pPr marL="457200" lvl="1" indent="0">
              <a:lnSpc>
                <a:spcPct val="80000"/>
              </a:lnSpc>
              <a:spcBef>
                <a:spcPts val="500"/>
              </a:spcBef>
              <a:buClr>
                <a:srgbClr val="0000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t-EE" sz="2000" dirty="0"/>
              <a:t> homebrew EC </a:t>
            </a:r>
          </a:p>
          <a:p>
            <a:pPr marL="0" indent="0">
              <a:lnSpc>
                <a:spcPct val="80000"/>
              </a:lnSpc>
              <a:spcBef>
                <a:spcPts val="450"/>
              </a:spcBef>
              <a:buClr>
                <a:srgbClr val="FF5050"/>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t-EE" sz="1800" dirty="0"/>
              <a:t>Assertion Languages:</a:t>
            </a:r>
          </a:p>
          <a:p>
            <a:pPr marL="457200" lvl="1" indent="0">
              <a:lnSpc>
                <a:spcPct val="80000"/>
              </a:lnSpc>
              <a:spcBef>
                <a:spcPts val="500"/>
              </a:spcBef>
              <a:buClr>
                <a:srgbClr val="0000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t-EE" sz="2000" dirty="0"/>
              <a:t>IBM Sugar/PSL </a:t>
            </a:r>
          </a:p>
          <a:p>
            <a:pPr marL="457200" lvl="1" indent="0">
              <a:lnSpc>
                <a:spcPct val="80000"/>
              </a:lnSpc>
              <a:spcBef>
                <a:spcPts val="500"/>
              </a:spcBef>
              <a:buClr>
                <a:srgbClr val="0000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t-EE" sz="2000" dirty="0"/>
              <a:t>0-in </a:t>
            </a:r>
            <a:r>
              <a:rPr lang="en-US" altLang="et-EE" sz="2000" dirty="0" err="1"/>
              <a:t>Checkerware</a:t>
            </a:r>
            <a:r>
              <a:rPr lang="en-US" altLang="et-EE" sz="2000" dirty="0"/>
              <a:t> </a:t>
            </a:r>
          </a:p>
          <a:p>
            <a:pPr marL="457200" lvl="1" indent="0">
              <a:lnSpc>
                <a:spcPct val="80000"/>
              </a:lnSpc>
              <a:spcBef>
                <a:spcPts val="500"/>
              </a:spcBef>
              <a:buClr>
                <a:srgbClr val="0000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t-EE" sz="2000" dirty="0" err="1"/>
              <a:t>Verplex</a:t>
            </a:r>
            <a:r>
              <a:rPr lang="en-US" altLang="et-EE" sz="2000" dirty="0"/>
              <a:t> OVL </a:t>
            </a:r>
          </a:p>
          <a:p>
            <a:pPr marL="457200" lvl="1" indent="0">
              <a:lnSpc>
                <a:spcPct val="80000"/>
              </a:lnSpc>
              <a:spcBef>
                <a:spcPts val="500"/>
              </a:spcBef>
              <a:buClr>
                <a:srgbClr val="0000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t-EE" sz="2000" dirty="0"/>
              <a:t>System Verilog SVA </a:t>
            </a:r>
          </a:p>
          <a:p>
            <a:pPr marL="457200" lvl="1" indent="0">
              <a:lnSpc>
                <a:spcPct val="80000"/>
              </a:lnSpc>
              <a:spcBef>
                <a:spcPts val="500"/>
              </a:spcBef>
              <a:buClr>
                <a:srgbClr val="0000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t-EE" sz="2000" dirty="0"/>
              <a:t>Synopsys Vera OVA </a:t>
            </a:r>
          </a:p>
        </p:txBody>
      </p:sp>
    </p:spTree>
    <p:extLst>
      <p:ext uri="{BB962C8B-B14F-4D97-AF65-F5344CB8AC3E}">
        <p14:creationId xmlns:p14="http://schemas.microsoft.com/office/powerpoint/2010/main" val="14189407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Rectangle 1"/>
          <p:cNvSpPr>
            <a:spLocks noGrp="1" noChangeArrowheads="1"/>
          </p:cNvSpPr>
          <p:nvPr>
            <p:ph type="title" idx="4294967295"/>
          </p:nvPr>
        </p:nvSpPr>
        <p:spPr>
          <a:xfrm>
            <a:off x="457200" y="274638"/>
            <a:ext cx="8229600" cy="1143000"/>
          </a:xfrm>
          <a:ln/>
        </p:spPr>
        <p:txBody>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t-EE" altLang="et-EE" dirty="0" smtClean="0">
                <a:latin typeface="Calibri" panose="020F0502020204030204" pitchFamily="34" charset="0"/>
              </a:rPr>
              <a:t/>
            </a:r>
            <a:br>
              <a:rPr lang="et-EE" altLang="et-EE" dirty="0" smtClean="0">
                <a:latin typeface="Calibri" panose="020F0502020204030204" pitchFamily="34" charset="0"/>
              </a:rPr>
            </a:br>
            <a:r>
              <a:rPr lang="et-EE" altLang="et-EE" dirty="0">
                <a:latin typeface="Calibri" panose="020F0502020204030204" pitchFamily="34" charset="0"/>
              </a:rPr>
              <a:t/>
            </a:r>
            <a:br>
              <a:rPr lang="et-EE" altLang="et-EE" dirty="0">
                <a:latin typeface="Calibri" panose="020F0502020204030204" pitchFamily="34" charset="0"/>
              </a:rPr>
            </a:br>
            <a:r>
              <a:rPr lang="et-EE" altLang="et-EE" dirty="0" smtClean="0">
                <a:latin typeface="Calibri" panose="020F0502020204030204" pitchFamily="34" charset="0"/>
              </a:rPr>
              <a:t/>
            </a:r>
            <a:br>
              <a:rPr lang="et-EE" altLang="et-EE" dirty="0" smtClean="0">
                <a:latin typeface="Calibri" panose="020F0502020204030204" pitchFamily="34" charset="0"/>
              </a:rPr>
            </a:br>
            <a:r>
              <a:rPr lang="et-EE" altLang="et-EE" dirty="0">
                <a:latin typeface="Calibri" panose="020F0502020204030204" pitchFamily="34" charset="0"/>
              </a:rPr>
              <a:t/>
            </a:r>
            <a:br>
              <a:rPr lang="et-EE" altLang="et-EE" dirty="0">
                <a:latin typeface="Calibri" panose="020F0502020204030204" pitchFamily="34" charset="0"/>
              </a:rPr>
            </a:br>
            <a:r>
              <a:rPr lang="et-EE" altLang="et-EE" dirty="0" smtClean="0">
                <a:latin typeface="Calibri" panose="020F0502020204030204" pitchFamily="34" charset="0"/>
              </a:rPr>
              <a:t/>
            </a:r>
            <a:br>
              <a:rPr lang="et-EE" altLang="et-EE" dirty="0" smtClean="0">
                <a:latin typeface="Calibri" panose="020F0502020204030204" pitchFamily="34" charset="0"/>
              </a:rPr>
            </a:br>
            <a:r>
              <a:rPr lang="et-EE" altLang="et-EE" dirty="0" smtClean="0">
                <a:latin typeface="Calibri" panose="020F0502020204030204" pitchFamily="34" charset="0"/>
              </a:rPr>
              <a:t>NLP processing</a:t>
            </a:r>
            <a:endParaRPr lang="et-EE" altLang="et-EE" dirty="0">
              <a:latin typeface="Calibri" panose="020F0502020204030204" pitchFamily="34" charset="0"/>
            </a:endParaRPr>
          </a:p>
        </p:txBody>
      </p:sp>
      <p:sp>
        <p:nvSpPr>
          <p:cNvPr id="33794" name="Text Box 2"/>
          <p:cNvSpPr txBox="1">
            <a:spLocks noChangeArrowheads="1"/>
          </p:cNvSpPr>
          <p:nvPr/>
        </p:nvSpPr>
        <p:spPr bwMode="auto">
          <a:xfrm>
            <a:off x="429491" y="16288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9pPr>
          </a:lstStyle>
          <a:p>
            <a:pPr hangingPunct="1">
              <a:lnSpc>
                <a:spcPct val="80000"/>
              </a:lnSpc>
              <a:spcBef>
                <a:spcPts val="200"/>
              </a:spcBef>
              <a:buClrTx/>
              <a:buSzPct val="45000"/>
              <a:buFont typeface="Arial" panose="020B0604020202020204" pitchFamily="34" charset="0"/>
              <a:buChar char="•"/>
            </a:pPr>
            <a:endParaRPr lang="et-EE" altLang="et-EE" sz="2200" dirty="0">
              <a:latin typeface="Calibri" panose="020F0502020204030204" pitchFamily="34" charset="0"/>
            </a:endParaRPr>
          </a:p>
        </p:txBody>
      </p:sp>
    </p:spTree>
    <p:extLst>
      <p:ext uri="{BB962C8B-B14F-4D97-AF65-F5344CB8AC3E}">
        <p14:creationId xmlns:p14="http://schemas.microsoft.com/office/powerpoint/2010/main" val="286471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Rectangle 1"/>
          <p:cNvSpPr>
            <a:spLocks noGrp="1" noChangeArrowheads="1"/>
          </p:cNvSpPr>
          <p:nvPr>
            <p:ph type="title" idx="4294967295"/>
          </p:nvPr>
        </p:nvSpPr>
        <p:spPr>
          <a:xfrm>
            <a:off x="457200" y="274638"/>
            <a:ext cx="8229600" cy="1143000"/>
          </a:xfrm>
          <a:ln/>
        </p:spPr>
        <p:txBody>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t-EE" altLang="et-EE" dirty="0" smtClean="0">
                <a:latin typeface="Calibri" panose="020F0502020204030204" pitchFamily="34" charset="0"/>
              </a:rPr>
              <a:t>NLP processing</a:t>
            </a:r>
            <a:endParaRPr lang="et-EE" altLang="et-EE" dirty="0">
              <a:latin typeface="Calibri" panose="020F0502020204030204" pitchFamily="34" charset="0"/>
            </a:endParaRPr>
          </a:p>
        </p:txBody>
      </p:sp>
      <p:sp>
        <p:nvSpPr>
          <p:cNvPr id="33794" name="Text Box 2"/>
          <p:cNvSpPr txBox="1">
            <a:spLocks noChangeArrowheads="1"/>
          </p:cNvSpPr>
          <p:nvPr/>
        </p:nvSpPr>
        <p:spPr bwMode="auto">
          <a:xfrm>
            <a:off x="429491" y="16288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9pPr>
          </a:lstStyle>
          <a:p>
            <a:pPr hangingPunct="1">
              <a:lnSpc>
                <a:spcPct val="80000"/>
              </a:lnSpc>
              <a:spcBef>
                <a:spcPts val="200"/>
              </a:spcBef>
              <a:buClrTx/>
              <a:buSzPct val="45000"/>
              <a:buFontTx/>
              <a:buNone/>
            </a:pPr>
            <a:r>
              <a:rPr lang="et-EE" altLang="et-EE" sz="2200" dirty="0" smtClean="0">
                <a:latin typeface="Calibri" panose="020F0502020204030204" pitchFamily="34" charset="0"/>
              </a:rPr>
              <a:t>„Simple“ parts can be done using either:</a:t>
            </a:r>
          </a:p>
          <a:p>
            <a:pPr hangingPunct="1">
              <a:lnSpc>
                <a:spcPct val="80000"/>
              </a:lnSpc>
              <a:spcBef>
                <a:spcPts val="200"/>
              </a:spcBef>
              <a:buClrTx/>
              <a:buSzPct val="45000"/>
              <a:buFontTx/>
              <a:buNone/>
            </a:pPr>
            <a:endParaRPr lang="et-EE" altLang="et-EE" sz="2200" dirty="0">
              <a:latin typeface="Calibri" panose="020F0502020204030204" pitchFamily="34" charset="0"/>
            </a:endParaRPr>
          </a:p>
          <a:p>
            <a:pPr hangingPunct="1">
              <a:lnSpc>
                <a:spcPct val="80000"/>
              </a:lnSpc>
              <a:spcBef>
                <a:spcPts val="200"/>
              </a:spcBef>
              <a:buClrTx/>
              <a:buSzPct val="45000"/>
              <a:buFont typeface="Arial" panose="020B0604020202020204" pitchFamily="34" charset="0"/>
              <a:buChar char="•"/>
            </a:pPr>
            <a:r>
              <a:rPr lang="et-EE" altLang="et-EE" sz="2200" dirty="0" smtClean="0">
                <a:latin typeface="Calibri" panose="020F0502020204030204" pitchFamily="34" charset="0"/>
              </a:rPr>
              <a:t>„Simple“ rules (grammar, presence in Wikipedia, etc)</a:t>
            </a:r>
          </a:p>
          <a:p>
            <a:pPr hangingPunct="1">
              <a:lnSpc>
                <a:spcPct val="80000"/>
              </a:lnSpc>
              <a:spcBef>
                <a:spcPts val="200"/>
              </a:spcBef>
              <a:buClrTx/>
              <a:buSzPct val="45000"/>
              <a:buFont typeface="Arial" panose="020B0604020202020204" pitchFamily="34" charset="0"/>
              <a:buChar char="•"/>
            </a:pPr>
            <a:endParaRPr lang="et-EE" altLang="et-EE" sz="2200" dirty="0">
              <a:latin typeface="Calibri" panose="020F0502020204030204" pitchFamily="34" charset="0"/>
            </a:endParaRPr>
          </a:p>
          <a:p>
            <a:pPr hangingPunct="1">
              <a:lnSpc>
                <a:spcPct val="80000"/>
              </a:lnSpc>
              <a:spcBef>
                <a:spcPts val="200"/>
              </a:spcBef>
              <a:buClrTx/>
              <a:buSzPct val="45000"/>
              <a:buFont typeface="Arial" panose="020B0604020202020204" pitchFamily="34" charset="0"/>
              <a:buChar char="•"/>
            </a:pPr>
            <a:r>
              <a:rPr lang="et-EE" altLang="et-EE" sz="2200" dirty="0" smtClean="0">
                <a:latin typeface="Calibri" panose="020F0502020204030204" pitchFamily="34" charset="0"/>
              </a:rPr>
              <a:t>Statistics and learned weight networks from large annotated text corpora</a:t>
            </a:r>
          </a:p>
          <a:p>
            <a:pPr hangingPunct="1">
              <a:lnSpc>
                <a:spcPct val="80000"/>
              </a:lnSpc>
              <a:spcBef>
                <a:spcPts val="200"/>
              </a:spcBef>
              <a:buClrTx/>
              <a:buSzPct val="45000"/>
              <a:buFont typeface="Arial" panose="020B0604020202020204" pitchFamily="34" charset="0"/>
              <a:buChar char="•"/>
            </a:pPr>
            <a:endParaRPr lang="et-EE" altLang="et-EE" sz="2200" dirty="0">
              <a:latin typeface="Calibri" panose="020F0502020204030204" pitchFamily="34" charset="0"/>
            </a:endParaRPr>
          </a:p>
          <a:p>
            <a:pPr hangingPunct="1">
              <a:lnSpc>
                <a:spcPct val="80000"/>
              </a:lnSpc>
              <a:spcBef>
                <a:spcPts val="200"/>
              </a:spcBef>
              <a:buClrTx/>
              <a:buSzPct val="45000"/>
              <a:buFont typeface="Arial" panose="020B0604020202020204" pitchFamily="34" charset="0"/>
              <a:buChar char="•"/>
            </a:pPr>
            <a:endParaRPr lang="et-EE" altLang="et-EE" sz="2200" dirty="0" smtClean="0">
              <a:latin typeface="Calibri" panose="020F0502020204030204" pitchFamily="34" charset="0"/>
            </a:endParaRPr>
          </a:p>
          <a:p>
            <a:pPr marL="0" indent="0" hangingPunct="1">
              <a:lnSpc>
                <a:spcPct val="80000"/>
              </a:lnSpc>
              <a:spcBef>
                <a:spcPts val="200"/>
              </a:spcBef>
              <a:buClrTx/>
              <a:buSzPct val="45000"/>
            </a:pPr>
            <a:r>
              <a:rPr lang="et-EE" altLang="et-EE" sz="2200" dirty="0" smtClean="0">
                <a:latin typeface="Calibri" panose="020F0502020204030204" pitchFamily="34" charset="0"/>
              </a:rPr>
              <a:t>Hard parts require </a:t>
            </a:r>
            <a:r>
              <a:rPr lang="et-EE" altLang="et-EE" sz="2200" b="1" dirty="0" smtClean="0">
                <a:latin typeface="Calibri" panose="020F0502020204030204" pitchFamily="34" charset="0"/>
              </a:rPr>
              <a:t>commonsense understanding of the world</a:t>
            </a:r>
            <a:r>
              <a:rPr lang="et-EE" altLang="et-EE" sz="2200" dirty="0" smtClean="0">
                <a:latin typeface="Calibri" panose="020F0502020204030204" pitchFamily="34" charset="0"/>
              </a:rPr>
              <a:t>:</a:t>
            </a:r>
          </a:p>
          <a:p>
            <a:pPr marL="0" indent="0" hangingPunct="1">
              <a:lnSpc>
                <a:spcPct val="80000"/>
              </a:lnSpc>
              <a:spcBef>
                <a:spcPts val="200"/>
              </a:spcBef>
              <a:buClrTx/>
              <a:buSzPct val="45000"/>
            </a:pPr>
            <a:endParaRPr lang="et-EE" altLang="et-EE" sz="2200" dirty="0">
              <a:latin typeface="Calibri" panose="020F0502020204030204" pitchFamily="34" charset="0"/>
            </a:endParaRPr>
          </a:p>
          <a:p>
            <a:pPr hangingPunct="1">
              <a:lnSpc>
                <a:spcPct val="80000"/>
              </a:lnSpc>
              <a:spcBef>
                <a:spcPts val="200"/>
              </a:spcBef>
              <a:buClrTx/>
              <a:buSzPct val="45000"/>
              <a:buFont typeface="Arial" panose="020B0604020202020204" pitchFamily="34" charset="0"/>
              <a:buChar char="•"/>
            </a:pPr>
            <a:r>
              <a:rPr lang="et-EE" altLang="et-EE" sz="2200" dirty="0" smtClean="0">
                <a:latin typeface="Calibri" panose="020F0502020204030204" pitchFamily="34" charset="0"/>
              </a:rPr>
              <a:t>Huge amounts of facts commonly known</a:t>
            </a:r>
          </a:p>
          <a:p>
            <a:pPr hangingPunct="1">
              <a:lnSpc>
                <a:spcPct val="80000"/>
              </a:lnSpc>
              <a:spcBef>
                <a:spcPts val="200"/>
              </a:spcBef>
              <a:buClrTx/>
              <a:buSzPct val="45000"/>
              <a:buFont typeface="Arial" panose="020B0604020202020204" pitchFamily="34" charset="0"/>
              <a:buChar char="•"/>
            </a:pPr>
            <a:endParaRPr lang="et-EE" altLang="et-EE" sz="2200" dirty="0">
              <a:latin typeface="Calibri" panose="020F0502020204030204" pitchFamily="34" charset="0"/>
            </a:endParaRPr>
          </a:p>
          <a:p>
            <a:pPr hangingPunct="1">
              <a:lnSpc>
                <a:spcPct val="80000"/>
              </a:lnSpc>
              <a:spcBef>
                <a:spcPts val="200"/>
              </a:spcBef>
              <a:buClrTx/>
              <a:buSzPct val="45000"/>
              <a:buFont typeface="Arial" panose="020B0604020202020204" pitchFamily="34" charset="0"/>
              <a:buChar char="•"/>
            </a:pPr>
            <a:r>
              <a:rPr lang="et-EE" altLang="et-EE" sz="2200" dirty="0" smtClean="0">
                <a:latin typeface="Calibri" panose="020F0502020204030204" pitchFamily="34" charset="0"/>
              </a:rPr>
              <a:t>Huge amounts of probabilistic/fuzzy rules</a:t>
            </a:r>
          </a:p>
          <a:p>
            <a:pPr hangingPunct="1">
              <a:lnSpc>
                <a:spcPct val="80000"/>
              </a:lnSpc>
              <a:spcBef>
                <a:spcPts val="200"/>
              </a:spcBef>
              <a:buClrTx/>
              <a:buSzPct val="45000"/>
              <a:buFont typeface="Arial" panose="020B0604020202020204" pitchFamily="34" charset="0"/>
              <a:buChar char="•"/>
            </a:pPr>
            <a:endParaRPr lang="et-EE" altLang="et-EE" sz="2200" dirty="0">
              <a:latin typeface="Calibri" panose="020F0502020204030204" pitchFamily="34" charset="0"/>
            </a:endParaRPr>
          </a:p>
          <a:p>
            <a:pPr hangingPunct="1">
              <a:lnSpc>
                <a:spcPct val="80000"/>
              </a:lnSpc>
              <a:spcBef>
                <a:spcPts val="200"/>
              </a:spcBef>
              <a:buClrTx/>
              <a:buSzPct val="45000"/>
              <a:buFont typeface="Arial" panose="020B0604020202020204" pitchFamily="34" charset="0"/>
              <a:buChar char="•"/>
            </a:pPr>
            <a:r>
              <a:rPr lang="et-EE" altLang="et-EE" sz="2200" dirty="0" smtClean="0">
                <a:latin typeface="Calibri" panose="020F0502020204030204" pitchFamily="34" charset="0"/>
              </a:rPr>
              <a:t>Weights for popularities, common usage patterns, etc</a:t>
            </a:r>
          </a:p>
          <a:p>
            <a:pPr hangingPunct="1">
              <a:lnSpc>
                <a:spcPct val="80000"/>
              </a:lnSpc>
              <a:spcBef>
                <a:spcPts val="200"/>
              </a:spcBef>
              <a:buClrTx/>
              <a:buSzPct val="45000"/>
              <a:buFont typeface="Arial" panose="020B0604020202020204" pitchFamily="34" charset="0"/>
              <a:buChar char="•"/>
            </a:pPr>
            <a:endParaRPr lang="et-EE" altLang="et-EE" sz="2200" dirty="0">
              <a:latin typeface="Calibri" panose="020F0502020204030204" pitchFamily="34" charset="0"/>
            </a:endParaRPr>
          </a:p>
        </p:txBody>
      </p:sp>
    </p:spTree>
    <p:extLst>
      <p:ext uri="{BB962C8B-B14F-4D97-AF65-F5344CB8AC3E}">
        <p14:creationId xmlns:p14="http://schemas.microsoft.com/office/powerpoint/2010/main" val="27841752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456481" y="314281"/>
            <a:ext cx="8228160" cy="1062720"/>
          </a:xfrm>
        </p:spPr>
        <p:txBody>
          <a:bodyPr vert="horz" wrap="square" lIns="90000" tIns="35201" rIns="90000" bIns="46800" numCol="1" anchor="ctr" anchorCtr="0" compatLnSpc="1">
            <a:prstTxWarp prst="textNoShape">
              <a:avLst/>
            </a:prstTxWarp>
          </a:bodyPr>
          <a:lstStyle/>
          <a:p>
            <a:pPr eaLnBrk="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t-EE" altLang="et-EE" dirty="0" smtClean="0"/>
              <a:t>Ambiguity in grammar</a:t>
            </a:r>
            <a:endParaRPr lang="en-US" altLang="et-EE" dirty="0" smtClean="0"/>
          </a:p>
        </p:txBody>
      </p:sp>
      <p:sp>
        <p:nvSpPr>
          <p:cNvPr id="28675" name="Rectangle 2"/>
          <p:cNvSpPr>
            <a:spLocks noGrp="1" noChangeArrowheads="1"/>
          </p:cNvSpPr>
          <p:nvPr>
            <p:ph type="body" idx="1"/>
          </p:nvPr>
        </p:nvSpPr>
        <p:spPr>
          <a:xfrm>
            <a:off x="456481" y="1604521"/>
            <a:ext cx="8228160" cy="4443840"/>
          </a:xfrm>
        </p:spPr>
        <p:txBody>
          <a:bodyPr/>
          <a:lstStyle/>
          <a:p>
            <a:r>
              <a:rPr lang="et-EE" altLang="et-EE" sz="2000" dirty="0" smtClean="0"/>
              <a:t>Different possible parses of the sentence „I </a:t>
            </a:r>
            <a:r>
              <a:rPr lang="et-EE" altLang="et-EE" sz="2000" dirty="0"/>
              <a:t>shot an elephant in my pajamas</a:t>
            </a:r>
            <a:r>
              <a:rPr lang="et-EE" altLang="et-EE" sz="2000" dirty="0" smtClean="0"/>
              <a:t>.“</a:t>
            </a:r>
            <a:endParaRPr lang="et-EE" altLang="et-EE" sz="2000" dirty="0"/>
          </a:p>
          <a:p>
            <a:endParaRPr lang="et-EE" altLang="et-EE" sz="1814" dirty="0"/>
          </a:p>
          <a:p>
            <a:endParaRPr lang="et-EE" altLang="et-EE" sz="1814" dirty="0"/>
          </a:p>
          <a:p>
            <a:endParaRPr lang="et-EE" altLang="et-EE" sz="1814" dirty="0"/>
          </a:p>
          <a:p>
            <a:endParaRPr lang="et-EE" altLang="et-EE" sz="1814" dirty="0"/>
          </a:p>
        </p:txBody>
      </p:sp>
      <p:pic>
        <p:nvPicPr>
          <p:cNvPr id="2867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041" y="2323081"/>
            <a:ext cx="3932640" cy="255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48481" y="2253961"/>
            <a:ext cx="3620160" cy="276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26571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ext Box 1"/>
          <p:cNvSpPr txBox="1">
            <a:spLocks noChangeArrowheads="1"/>
          </p:cNvSpPr>
          <p:nvPr/>
        </p:nvSpPr>
        <p:spPr bwMode="auto">
          <a:xfrm>
            <a:off x="6934200" y="64008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cs typeface="Noto Sans CJK SC Regular" charset="0"/>
              </a:defRPr>
            </a:lvl9pPr>
          </a:lstStyle>
          <a:p>
            <a:pPr algn="r" eaLnBrk="1" hangingPunct="1">
              <a:buClrTx/>
              <a:buFontTx/>
              <a:buNone/>
            </a:pPr>
            <a:fld id="{247BF4C4-8BD8-4002-8474-32DF8CF01BE5}" type="slidenum">
              <a:rPr lang="en-US" altLang="et-EE" sz="1200">
                <a:latin typeface="Arial" panose="020B0604020202020204" pitchFamily="34" charset="0"/>
                <a:cs typeface="Arial" panose="020B0604020202020204" pitchFamily="34" charset="0"/>
              </a:rPr>
              <a:pPr algn="r" eaLnBrk="1" hangingPunct="1">
                <a:buClrTx/>
                <a:buFontTx/>
                <a:buNone/>
              </a:pPr>
              <a:t>34</a:t>
            </a:fld>
            <a:endParaRPr lang="en-US" altLang="et-EE" sz="1200">
              <a:latin typeface="Arial" panose="020B0604020202020204" pitchFamily="34" charset="0"/>
              <a:cs typeface="Arial" panose="020B0604020202020204" pitchFamily="34" charset="0"/>
            </a:endParaRPr>
          </a:p>
        </p:txBody>
      </p:sp>
      <p:sp>
        <p:nvSpPr>
          <p:cNvPr id="118786" name="Text Box 2"/>
          <p:cNvSpPr txBox="1">
            <a:spLocks noChangeArrowheads="1"/>
          </p:cNvSpPr>
          <p:nvPr/>
        </p:nvSpPr>
        <p:spPr bwMode="auto">
          <a:xfrm>
            <a:off x="685800" y="228600"/>
            <a:ext cx="77724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cs typeface="Noto Sans CJK SC Regular" charset="0"/>
              </a:defRPr>
            </a:lvl9pPr>
          </a:lstStyle>
          <a:p>
            <a:pPr algn="ctr" eaLnBrk="1" hangingPunct="1">
              <a:buClrTx/>
              <a:buFontTx/>
              <a:buNone/>
            </a:pPr>
            <a:r>
              <a:rPr lang="et-EE" altLang="et-EE" sz="4000" dirty="0" smtClean="0">
                <a:solidFill>
                  <a:schemeClr val="tx1"/>
                </a:solidFill>
                <a:latin typeface="+mn-lt"/>
                <a:cs typeface="Arial" panose="020B0604020202020204" pitchFamily="34" charset="0"/>
              </a:rPr>
              <a:t>Example</a:t>
            </a:r>
            <a:endParaRPr lang="en-US" altLang="et-EE" sz="4000" dirty="0">
              <a:solidFill>
                <a:schemeClr val="tx1"/>
              </a:solidFill>
              <a:latin typeface="+mn-lt"/>
              <a:cs typeface="Arial" panose="020B0604020202020204" pitchFamily="34" charset="0"/>
            </a:endParaRPr>
          </a:p>
        </p:txBody>
      </p:sp>
      <p:sp>
        <p:nvSpPr>
          <p:cNvPr id="118787" name="Text Box 3"/>
          <p:cNvSpPr txBox="1">
            <a:spLocks noChangeArrowheads="1"/>
          </p:cNvSpPr>
          <p:nvPr/>
        </p:nvSpPr>
        <p:spPr bwMode="auto">
          <a:xfrm>
            <a:off x="685800" y="1408113"/>
            <a:ext cx="7772400" cy="5297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ahoma" panose="020B0604030504040204" pitchFamily="34" charset="0"/>
                <a:cs typeface="Noto Sans CJK SC Regular"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ahoma" panose="020B0604030504040204" pitchFamily="34" charset="0"/>
                <a:cs typeface="Noto Sans CJK SC Regular"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ahoma" panose="020B0604030504040204" pitchFamily="34" charset="0"/>
                <a:cs typeface="Noto Sans CJK SC Regular"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ahoma" panose="020B0604030504040204" pitchFamily="34" charset="0"/>
                <a:cs typeface="Noto Sans CJK SC Regular"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ahoma" panose="020B060403050404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ahoma" panose="020B060403050404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ahoma" panose="020B060403050404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ahoma" panose="020B060403050404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ahoma" panose="020B0604030504040204" pitchFamily="34" charset="0"/>
                <a:cs typeface="Noto Sans CJK SC Regular" charset="0"/>
              </a:defRPr>
            </a:lvl9pPr>
          </a:lstStyle>
          <a:p>
            <a:pPr eaLnBrk="1" hangingPunct="1">
              <a:lnSpc>
                <a:spcPct val="90000"/>
              </a:lnSpc>
              <a:spcBef>
                <a:spcPts val="600"/>
              </a:spcBef>
              <a:buClr>
                <a:srgbClr val="FF0000"/>
              </a:buClr>
              <a:buFont typeface="Times New Roman" panose="02020603050405020304" pitchFamily="18" charset="0"/>
              <a:buChar char="•"/>
            </a:pPr>
            <a:r>
              <a:rPr lang="en-US" altLang="et-EE" dirty="0">
                <a:latin typeface="Times New Roman" panose="02020603050405020304" pitchFamily="18" charset="0"/>
                <a:cs typeface="Arial" panose="020B0604020202020204" pitchFamily="34" charset="0"/>
              </a:rPr>
              <a:t>Some roles prefer to be filled by certain kinds of NPs.</a:t>
            </a:r>
          </a:p>
          <a:p>
            <a:pPr eaLnBrk="1" hangingPunct="1">
              <a:lnSpc>
                <a:spcPct val="90000"/>
              </a:lnSpc>
              <a:spcBef>
                <a:spcPts val="600"/>
              </a:spcBef>
              <a:buClr>
                <a:srgbClr val="FF0000"/>
              </a:buClr>
              <a:buFont typeface="Times New Roman" panose="02020603050405020304" pitchFamily="18" charset="0"/>
              <a:buChar char="•"/>
            </a:pPr>
            <a:r>
              <a:rPr lang="en-US" altLang="et-EE" dirty="0">
                <a:latin typeface="Times New Roman" panose="02020603050405020304" pitchFamily="18" charset="0"/>
                <a:cs typeface="Arial" panose="020B0604020202020204" pitchFamily="34" charset="0"/>
              </a:rPr>
              <a:t>This can give us useful features for classifying accurately:</a:t>
            </a:r>
          </a:p>
          <a:p>
            <a:pPr lvl="1" eaLnBrk="1" hangingPunct="1">
              <a:lnSpc>
                <a:spcPct val="90000"/>
              </a:lnSpc>
              <a:spcBef>
                <a:spcPts val="500"/>
              </a:spcBef>
              <a:buClr>
                <a:srgbClr val="00CC00"/>
              </a:buClr>
              <a:buFont typeface="Times New Roman" panose="02020603050405020304" pitchFamily="18" charset="0"/>
              <a:buChar char="–"/>
            </a:pPr>
            <a:r>
              <a:rPr lang="en-US" altLang="et-EE" sz="2000" dirty="0">
                <a:solidFill>
                  <a:srgbClr val="333399"/>
                </a:solidFill>
                <a:latin typeface="Times New Roman" panose="02020603050405020304" pitchFamily="18" charset="0"/>
                <a:cs typeface="Arial" panose="020B0604020202020204" pitchFamily="34" charset="0"/>
              </a:rPr>
              <a:t>“</a:t>
            </a:r>
            <a:r>
              <a:rPr lang="en-US" altLang="et-EE" sz="2000" dirty="0">
                <a:solidFill>
                  <a:srgbClr val="FF3300"/>
                </a:solidFill>
                <a:latin typeface="Times New Roman" panose="02020603050405020304" pitchFamily="18" charset="0"/>
                <a:cs typeface="Arial" panose="020B0604020202020204" pitchFamily="34" charset="0"/>
              </a:rPr>
              <a:t>John</a:t>
            </a:r>
            <a:r>
              <a:rPr lang="en-US" altLang="et-EE" sz="2000" dirty="0">
                <a:solidFill>
                  <a:srgbClr val="333399"/>
                </a:solidFill>
                <a:latin typeface="Times New Roman" panose="02020603050405020304" pitchFamily="18" charset="0"/>
                <a:cs typeface="Arial" panose="020B0604020202020204" pitchFamily="34" charset="0"/>
              </a:rPr>
              <a:t> </a:t>
            </a:r>
            <a:r>
              <a:rPr lang="en-US" altLang="et-EE" sz="2000" u="sng" dirty="0">
                <a:solidFill>
                  <a:srgbClr val="333399"/>
                </a:solidFill>
                <a:latin typeface="Times New Roman" panose="02020603050405020304" pitchFamily="18" charset="0"/>
                <a:cs typeface="Arial" panose="020B0604020202020204" pitchFamily="34" charset="0"/>
              </a:rPr>
              <a:t>ate</a:t>
            </a:r>
            <a:r>
              <a:rPr lang="en-US" altLang="et-EE" sz="2000" dirty="0">
                <a:solidFill>
                  <a:srgbClr val="333399"/>
                </a:solidFill>
                <a:latin typeface="Times New Roman" panose="02020603050405020304" pitchFamily="18" charset="0"/>
                <a:cs typeface="Arial" panose="020B0604020202020204" pitchFamily="34" charset="0"/>
              </a:rPr>
              <a:t> the </a:t>
            </a:r>
            <a:r>
              <a:rPr lang="en-US" altLang="et-EE" sz="2000" dirty="0">
                <a:solidFill>
                  <a:srgbClr val="FF9900"/>
                </a:solidFill>
                <a:latin typeface="Times New Roman" panose="02020603050405020304" pitchFamily="18" charset="0"/>
                <a:cs typeface="Arial" panose="020B0604020202020204" pitchFamily="34" charset="0"/>
              </a:rPr>
              <a:t>spaghetti</a:t>
            </a:r>
            <a:r>
              <a:rPr lang="en-US" altLang="et-EE" sz="2000" dirty="0">
                <a:solidFill>
                  <a:srgbClr val="333399"/>
                </a:solidFill>
                <a:latin typeface="Times New Roman" panose="02020603050405020304" pitchFamily="18" charset="0"/>
                <a:cs typeface="Arial" panose="020B0604020202020204" pitchFamily="34" charset="0"/>
              </a:rPr>
              <a:t> with </a:t>
            </a:r>
            <a:r>
              <a:rPr lang="en-US" altLang="et-EE" sz="2000" dirty="0">
                <a:solidFill>
                  <a:srgbClr val="CC3399"/>
                </a:solidFill>
                <a:latin typeface="Times New Roman" panose="02020603050405020304" pitchFamily="18" charset="0"/>
                <a:cs typeface="Arial" panose="020B0604020202020204" pitchFamily="34" charset="0"/>
              </a:rPr>
              <a:t>chopsticks</a:t>
            </a:r>
            <a:r>
              <a:rPr lang="en-US" altLang="et-EE" sz="2000" dirty="0">
                <a:solidFill>
                  <a:srgbClr val="333399"/>
                </a:solidFill>
                <a:latin typeface="Times New Roman" panose="02020603050405020304" pitchFamily="18" charset="0"/>
                <a:cs typeface="Arial" panose="020B0604020202020204" pitchFamily="34" charset="0"/>
              </a:rPr>
              <a:t>.”  </a:t>
            </a:r>
            <a:r>
              <a:rPr lang="en-US" altLang="et-EE" sz="2000" b="1" dirty="0">
                <a:solidFill>
                  <a:srgbClr val="CC3399"/>
                </a:solidFill>
                <a:latin typeface="Times New Roman" panose="02020603050405020304" pitchFamily="18" charset="0"/>
                <a:cs typeface="Arial" panose="020B0604020202020204" pitchFamily="34" charset="0"/>
              </a:rPr>
              <a:t>(instrument)</a:t>
            </a:r>
          </a:p>
          <a:p>
            <a:pPr lvl="1" indent="-282575" eaLnBrk="1" hangingPunct="1">
              <a:lnSpc>
                <a:spcPct val="90000"/>
              </a:lnSpc>
              <a:spcBef>
                <a:spcPts val="500"/>
              </a:spcBef>
              <a:buClrTx/>
              <a:buFontTx/>
              <a:buNone/>
            </a:pPr>
            <a:r>
              <a:rPr lang="en-US" altLang="et-EE" sz="2000" dirty="0">
                <a:solidFill>
                  <a:srgbClr val="333399"/>
                </a:solidFill>
                <a:latin typeface="Times New Roman" panose="02020603050405020304" pitchFamily="18" charset="0"/>
                <a:cs typeface="Arial" panose="020B0604020202020204" pitchFamily="34" charset="0"/>
              </a:rPr>
              <a:t>	“</a:t>
            </a:r>
            <a:r>
              <a:rPr lang="en-US" altLang="et-EE" sz="2000" dirty="0">
                <a:solidFill>
                  <a:srgbClr val="FF3300"/>
                </a:solidFill>
                <a:latin typeface="Times New Roman" panose="02020603050405020304" pitchFamily="18" charset="0"/>
                <a:cs typeface="Arial" panose="020B0604020202020204" pitchFamily="34" charset="0"/>
              </a:rPr>
              <a:t>John</a:t>
            </a:r>
            <a:r>
              <a:rPr lang="en-US" altLang="et-EE" sz="2000" dirty="0">
                <a:solidFill>
                  <a:srgbClr val="333399"/>
                </a:solidFill>
                <a:latin typeface="Times New Roman" panose="02020603050405020304" pitchFamily="18" charset="0"/>
                <a:cs typeface="Arial" panose="020B0604020202020204" pitchFamily="34" charset="0"/>
              </a:rPr>
              <a:t> </a:t>
            </a:r>
            <a:r>
              <a:rPr lang="en-US" altLang="et-EE" sz="2000" u="sng" dirty="0">
                <a:solidFill>
                  <a:srgbClr val="333399"/>
                </a:solidFill>
                <a:latin typeface="Times New Roman" panose="02020603050405020304" pitchFamily="18" charset="0"/>
                <a:cs typeface="Arial" panose="020B0604020202020204" pitchFamily="34" charset="0"/>
              </a:rPr>
              <a:t>ate</a:t>
            </a:r>
            <a:r>
              <a:rPr lang="en-US" altLang="et-EE" sz="2000" dirty="0">
                <a:solidFill>
                  <a:srgbClr val="333399"/>
                </a:solidFill>
                <a:latin typeface="Times New Roman" panose="02020603050405020304" pitchFamily="18" charset="0"/>
                <a:cs typeface="Arial" panose="020B0604020202020204" pitchFamily="34" charset="0"/>
              </a:rPr>
              <a:t> the </a:t>
            </a:r>
            <a:r>
              <a:rPr lang="en-US" altLang="et-EE" sz="2000" dirty="0">
                <a:solidFill>
                  <a:srgbClr val="FF9900"/>
                </a:solidFill>
                <a:latin typeface="Times New Roman" panose="02020603050405020304" pitchFamily="18" charset="0"/>
                <a:cs typeface="Arial" panose="020B0604020202020204" pitchFamily="34" charset="0"/>
              </a:rPr>
              <a:t>spaghetti with meatballs</a:t>
            </a:r>
            <a:r>
              <a:rPr lang="en-US" altLang="et-EE" sz="2000" dirty="0">
                <a:solidFill>
                  <a:srgbClr val="333399"/>
                </a:solidFill>
                <a:latin typeface="Times New Roman" panose="02020603050405020304" pitchFamily="18" charset="0"/>
                <a:cs typeface="Arial" panose="020B0604020202020204" pitchFamily="34" charset="0"/>
              </a:rPr>
              <a:t>.”   </a:t>
            </a:r>
            <a:r>
              <a:rPr lang="en-US" altLang="et-EE" sz="2000" b="1" dirty="0">
                <a:solidFill>
                  <a:srgbClr val="FF9900"/>
                </a:solidFill>
                <a:latin typeface="Times New Roman" panose="02020603050405020304" pitchFamily="18" charset="0"/>
                <a:cs typeface="Arial" panose="020B0604020202020204" pitchFamily="34" charset="0"/>
              </a:rPr>
              <a:t>(patient)</a:t>
            </a:r>
          </a:p>
          <a:p>
            <a:pPr lvl="1" indent="-282575" eaLnBrk="1" hangingPunct="1">
              <a:lnSpc>
                <a:spcPct val="90000"/>
              </a:lnSpc>
              <a:spcBef>
                <a:spcPts val="500"/>
              </a:spcBef>
              <a:buClrTx/>
              <a:buFontTx/>
              <a:buNone/>
            </a:pPr>
            <a:r>
              <a:rPr lang="en-US" altLang="et-EE" sz="2000" dirty="0">
                <a:solidFill>
                  <a:srgbClr val="333399"/>
                </a:solidFill>
                <a:latin typeface="Times New Roman" panose="02020603050405020304" pitchFamily="18" charset="0"/>
                <a:cs typeface="Arial" panose="020B0604020202020204" pitchFamily="34" charset="0"/>
              </a:rPr>
              <a:t>	“</a:t>
            </a:r>
            <a:r>
              <a:rPr lang="en-US" altLang="et-EE" sz="2000" dirty="0">
                <a:solidFill>
                  <a:srgbClr val="FF3300"/>
                </a:solidFill>
                <a:latin typeface="Times New Roman" panose="02020603050405020304" pitchFamily="18" charset="0"/>
                <a:cs typeface="Arial" panose="020B0604020202020204" pitchFamily="34" charset="0"/>
              </a:rPr>
              <a:t>John</a:t>
            </a:r>
            <a:r>
              <a:rPr lang="en-US" altLang="et-EE" sz="2000" dirty="0">
                <a:solidFill>
                  <a:srgbClr val="333399"/>
                </a:solidFill>
                <a:latin typeface="Times New Roman" panose="02020603050405020304" pitchFamily="18" charset="0"/>
                <a:cs typeface="Arial" panose="020B0604020202020204" pitchFamily="34" charset="0"/>
              </a:rPr>
              <a:t> </a:t>
            </a:r>
            <a:r>
              <a:rPr lang="en-US" altLang="et-EE" sz="2000" u="sng" dirty="0">
                <a:solidFill>
                  <a:srgbClr val="333399"/>
                </a:solidFill>
                <a:latin typeface="Times New Roman" panose="02020603050405020304" pitchFamily="18" charset="0"/>
                <a:cs typeface="Arial" panose="020B0604020202020204" pitchFamily="34" charset="0"/>
              </a:rPr>
              <a:t>ate</a:t>
            </a:r>
            <a:r>
              <a:rPr lang="en-US" altLang="et-EE" sz="2000" dirty="0">
                <a:solidFill>
                  <a:srgbClr val="333399"/>
                </a:solidFill>
                <a:latin typeface="Times New Roman" panose="02020603050405020304" pitchFamily="18" charset="0"/>
                <a:cs typeface="Arial" panose="020B0604020202020204" pitchFamily="34" charset="0"/>
              </a:rPr>
              <a:t> the </a:t>
            </a:r>
            <a:r>
              <a:rPr lang="en-US" altLang="et-EE" sz="2000" dirty="0">
                <a:solidFill>
                  <a:srgbClr val="FF9900"/>
                </a:solidFill>
                <a:latin typeface="Times New Roman" panose="02020603050405020304" pitchFamily="18" charset="0"/>
                <a:cs typeface="Arial" panose="020B0604020202020204" pitchFamily="34" charset="0"/>
              </a:rPr>
              <a:t>spaghetti</a:t>
            </a:r>
            <a:r>
              <a:rPr lang="en-US" altLang="et-EE" sz="2000" dirty="0">
                <a:solidFill>
                  <a:srgbClr val="333399"/>
                </a:solidFill>
                <a:latin typeface="Times New Roman" panose="02020603050405020304" pitchFamily="18" charset="0"/>
                <a:cs typeface="Arial" panose="020B0604020202020204" pitchFamily="34" charset="0"/>
              </a:rPr>
              <a:t> with </a:t>
            </a:r>
            <a:r>
              <a:rPr lang="en-US" altLang="et-EE" sz="2000" dirty="0">
                <a:latin typeface="Times New Roman" panose="02020603050405020304" pitchFamily="18" charset="0"/>
                <a:cs typeface="Arial" panose="020B0604020202020204" pitchFamily="34" charset="0"/>
              </a:rPr>
              <a:t>Mary</a:t>
            </a:r>
            <a:r>
              <a:rPr lang="en-US" altLang="et-EE" sz="2000" dirty="0">
                <a:solidFill>
                  <a:srgbClr val="333399"/>
                </a:solidFill>
                <a:latin typeface="Times New Roman" panose="02020603050405020304" pitchFamily="18" charset="0"/>
                <a:cs typeface="Arial" panose="020B0604020202020204" pitchFamily="34" charset="0"/>
              </a:rPr>
              <a:t>.”</a:t>
            </a:r>
          </a:p>
          <a:p>
            <a:pPr lvl="2" eaLnBrk="1" hangingPunct="1">
              <a:lnSpc>
                <a:spcPct val="90000"/>
              </a:lnSpc>
              <a:spcBef>
                <a:spcPts val="450"/>
              </a:spcBef>
              <a:buClr>
                <a:srgbClr val="3333CC"/>
              </a:buClr>
              <a:buFont typeface="Times New Roman" panose="02020603050405020304" pitchFamily="18" charset="0"/>
              <a:buChar char="•"/>
            </a:pPr>
            <a:r>
              <a:rPr lang="en-US" altLang="et-EE" sz="1800" dirty="0">
                <a:solidFill>
                  <a:srgbClr val="006600"/>
                </a:solidFill>
                <a:latin typeface="Times New Roman" panose="02020603050405020304" pitchFamily="18" charset="0"/>
                <a:cs typeface="Arial" panose="020B0604020202020204" pitchFamily="34" charset="0"/>
              </a:rPr>
              <a:t>Instruments should be tools</a:t>
            </a:r>
          </a:p>
          <a:p>
            <a:pPr lvl="2" eaLnBrk="1" hangingPunct="1">
              <a:lnSpc>
                <a:spcPct val="90000"/>
              </a:lnSpc>
              <a:spcBef>
                <a:spcPts val="450"/>
              </a:spcBef>
              <a:buClr>
                <a:srgbClr val="3333CC"/>
              </a:buClr>
              <a:buFont typeface="Times New Roman" panose="02020603050405020304" pitchFamily="18" charset="0"/>
              <a:buChar char="•"/>
            </a:pPr>
            <a:r>
              <a:rPr lang="en-US" altLang="et-EE" sz="1800" dirty="0">
                <a:solidFill>
                  <a:srgbClr val="006600"/>
                </a:solidFill>
                <a:latin typeface="Times New Roman" panose="02020603050405020304" pitchFamily="18" charset="0"/>
                <a:cs typeface="Arial" panose="020B0604020202020204" pitchFamily="34" charset="0"/>
              </a:rPr>
              <a:t>Patient of “eat” should be edible</a:t>
            </a:r>
          </a:p>
          <a:p>
            <a:pPr lvl="2" eaLnBrk="1" hangingPunct="1">
              <a:lnSpc>
                <a:spcPct val="90000"/>
              </a:lnSpc>
              <a:spcBef>
                <a:spcPts val="450"/>
              </a:spcBef>
              <a:buClr>
                <a:srgbClr val="3333CC"/>
              </a:buClr>
            </a:pPr>
            <a:endParaRPr lang="en-US" altLang="et-EE" sz="1800" dirty="0">
              <a:solidFill>
                <a:srgbClr val="006600"/>
              </a:solidFill>
              <a:latin typeface="Times New Roman" panose="02020603050405020304" pitchFamily="18" charset="0"/>
              <a:cs typeface="Arial" panose="020B0604020202020204" pitchFamily="34" charset="0"/>
            </a:endParaRPr>
          </a:p>
          <a:p>
            <a:pPr lvl="1" eaLnBrk="1" hangingPunct="1">
              <a:lnSpc>
                <a:spcPct val="90000"/>
              </a:lnSpc>
              <a:spcBef>
                <a:spcPts val="500"/>
              </a:spcBef>
              <a:buClr>
                <a:srgbClr val="00CC00"/>
              </a:buClr>
              <a:buFont typeface="Times New Roman" panose="02020603050405020304" pitchFamily="18" charset="0"/>
              <a:buChar char="–"/>
            </a:pPr>
            <a:r>
              <a:rPr lang="en-US" altLang="et-EE" sz="2000" dirty="0">
                <a:solidFill>
                  <a:srgbClr val="333399"/>
                </a:solidFill>
                <a:latin typeface="Times New Roman" panose="02020603050405020304" pitchFamily="18" charset="0"/>
                <a:cs typeface="Arial" panose="020B0604020202020204" pitchFamily="34" charset="0"/>
              </a:rPr>
              <a:t>“</a:t>
            </a:r>
            <a:r>
              <a:rPr lang="en-US" altLang="et-EE" sz="2000" dirty="0">
                <a:solidFill>
                  <a:srgbClr val="FF3300"/>
                </a:solidFill>
                <a:latin typeface="Times New Roman" panose="02020603050405020304" pitchFamily="18" charset="0"/>
                <a:cs typeface="Arial" panose="020B0604020202020204" pitchFamily="34" charset="0"/>
              </a:rPr>
              <a:t>John</a:t>
            </a:r>
            <a:r>
              <a:rPr lang="en-US" altLang="et-EE" sz="2000" dirty="0">
                <a:solidFill>
                  <a:srgbClr val="333399"/>
                </a:solidFill>
                <a:latin typeface="Times New Roman" panose="02020603050405020304" pitchFamily="18" charset="0"/>
                <a:cs typeface="Arial" panose="020B0604020202020204" pitchFamily="34" charset="0"/>
              </a:rPr>
              <a:t> </a:t>
            </a:r>
            <a:r>
              <a:rPr lang="en-US" altLang="et-EE" sz="2000" u="sng" dirty="0">
                <a:solidFill>
                  <a:srgbClr val="333399"/>
                </a:solidFill>
                <a:latin typeface="Times New Roman" panose="02020603050405020304" pitchFamily="18" charset="0"/>
                <a:cs typeface="Arial" panose="020B0604020202020204" pitchFamily="34" charset="0"/>
              </a:rPr>
              <a:t>bought</a:t>
            </a:r>
            <a:r>
              <a:rPr lang="en-US" altLang="et-EE" sz="2000" dirty="0">
                <a:solidFill>
                  <a:srgbClr val="333399"/>
                </a:solidFill>
                <a:latin typeface="Times New Roman" panose="02020603050405020304" pitchFamily="18" charset="0"/>
                <a:cs typeface="Arial" panose="020B0604020202020204" pitchFamily="34" charset="0"/>
              </a:rPr>
              <a:t> </a:t>
            </a:r>
            <a:r>
              <a:rPr lang="en-US" altLang="et-EE" sz="2000" dirty="0">
                <a:solidFill>
                  <a:srgbClr val="FF9900"/>
                </a:solidFill>
                <a:latin typeface="Times New Roman" panose="02020603050405020304" pitchFamily="18" charset="0"/>
                <a:cs typeface="Arial" panose="020B0604020202020204" pitchFamily="34" charset="0"/>
              </a:rPr>
              <a:t>the car</a:t>
            </a:r>
            <a:r>
              <a:rPr lang="en-US" altLang="et-EE" sz="2000" dirty="0">
                <a:solidFill>
                  <a:srgbClr val="333399"/>
                </a:solidFill>
                <a:latin typeface="Times New Roman" panose="02020603050405020304" pitchFamily="18" charset="0"/>
                <a:cs typeface="Arial" panose="020B0604020202020204" pitchFamily="34" charset="0"/>
              </a:rPr>
              <a:t> for </a:t>
            </a:r>
            <a:r>
              <a:rPr lang="en-US" altLang="et-EE" sz="2000" dirty="0">
                <a:solidFill>
                  <a:srgbClr val="CC3399"/>
                </a:solidFill>
                <a:latin typeface="Times New Roman" panose="02020603050405020304" pitchFamily="18" charset="0"/>
                <a:cs typeface="Arial" panose="020B0604020202020204" pitchFamily="34" charset="0"/>
              </a:rPr>
              <a:t>$21K</a:t>
            </a:r>
            <a:r>
              <a:rPr lang="en-US" altLang="et-EE" sz="2000" dirty="0">
                <a:solidFill>
                  <a:srgbClr val="333399"/>
                </a:solidFill>
                <a:latin typeface="Times New Roman" panose="02020603050405020304" pitchFamily="18" charset="0"/>
                <a:cs typeface="Arial" panose="020B0604020202020204" pitchFamily="34" charset="0"/>
              </a:rPr>
              <a:t>.”  </a:t>
            </a:r>
            <a:r>
              <a:rPr lang="en-US" altLang="et-EE" sz="2000" b="1" dirty="0">
                <a:solidFill>
                  <a:srgbClr val="CC3399"/>
                </a:solidFill>
                <a:latin typeface="Times New Roman" panose="02020603050405020304" pitchFamily="18" charset="0"/>
                <a:cs typeface="Arial" panose="020B0604020202020204" pitchFamily="34" charset="0"/>
              </a:rPr>
              <a:t>(instrument)</a:t>
            </a:r>
          </a:p>
          <a:p>
            <a:pPr lvl="1" indent="-282575" eaLnBrk="1" hangingPunct="1">
              <a:lnSpc>
                <a:spcPct val="90000"/>
              </a:lnSpc>
              <a:spcBef>
                <a:spcPts val="500"/>
              </a:spcBef>
              <a:buClrTx/>
              <a:buFontTx/>
              <a:buNone/>
            </a:pPr>
            <a:r>
              <a:rPr lang="en-US" altLang="et-EE" sz="2000" dirty="0">
                <a:solidFill>
                  <a:srgbClr val="333399"/>
                </a:solidFill>
                <a:latin typeface="Times New Roman" panose="02020603050405020304" pitchFamily="18" charset="0"/>
                <a:cs typeface="Arial" panose="020B0604020202020204" pitchFamily="34" charset="0"/>
              </a:rPr>
              <a:t>	“</a:t>
            </a:r>
            <a:r>
              <a:rPr lang="en-US" altLang="et-EE" sz="2000" dirty="0">
                <a:solidFill>
                  <a:srgbClr val="FF3300"/>
                </a:solidFill>
                <a:latin typeface="Times New Roman" panose="02020603050405020304" pitchFamily="18" charset="0"/>
                <a:cs typeface="Arial" panose="020B0604020202020204" pitchFamily="34" charset="0"/>
              </a:rPr>
              <a:t>John</a:t>
            </a:r>
            <a:r>
              <a:rPr lang="en-US" altLang="et-EE" sz="2000" dirty="0">
                <a:solidFill>
                  <a:srgbClr val="333399"/>
                </a:solidFill>
                <a:latin typeface="Times New Roman" panose="02020603050405020304" pitchFamily="18" charset="0"/>
                <a:cs typeface="Arial" panose="020B0604020202020204" pitchFamily="34" charset="0"/>
              </a:rPr>
              <a:t> </a:t>
            </a:r>
            <a:r>
              <a:rPr lang="en-US" altLang="et-EE" sz="2000" u="sng" dirty="0">
                <a:solidFill>
                  <a:srgbClr val="333399"/>
                </a:solidFill>
                <a:latin typeface="Times New Roman" panose="02020603050405020304" pitchFamily="18" charset="0"/>
                <a:cs typeface="Arial" panose="020B0604020202020204" pitchFamily="34" charset="0"/>
              </a:rPr>
              <a:t>bought</a:t>
            </a:r>
            <a:r>
              <a:rPr lang="en-US" altLang="et-EE" sz="2000" dirty="0">
                <a:solidFill>
                  <a:srgbClr val="333399"/>
                </a:solidFill>
                <a:latin typeface="Times New Roman" panose="02020603050405020304" pitchFamily="18" charset="0"/>
                <a:cs typeface="Arial" panose="020B0604020202020204" pitchFamily="34" charset="0"/>
              </a:rPr>
              <a:t> </a:t>
            </a:r>
            <a:r>
              <a:rPr lang="en-US" altLang="et-EE" sz="2000" dirty="0">
                <a:solidFill>
                  <a:srgbClr val="FF9900"/>
                </a:solidFill>
                <a:latin typeface="Times New Roman" panose="02020603050405020304" pitchFamily="18" charset="0"/>
                <a:cs typeface="Arial" panose="020B0604020202020204" pitchFamily="34" charset="0"/>
              </a:rPr>
              <a:t>the car</a:t>
            </a:r>
            <a:r>
              <a:rPr lang="en-US" altLang="et-EE" sz="2000" dirty="0">
                <a:solidFill>
                  <a:srgbClr val="333399"/>
                </a:solidFill>
                <a:latin typeface="Times New Roman" panose="02020603050405020304" pitchFamily="18" charset="0"/>
                <a:cs typeface="Arial" panose="020B0604020202020204" pitchFamily="34" charset="0"/>
              </a:rPr>
              <a:t> for </a:t>
            </a:r>
            <a:r>
              <a:rPr lang="en-US" altLang="et-EE" sz="2000" dirty="0">
                <a:solidFill>
                  <a:srgbClr val="996633"/>
                </a:solidFill>
                <a:latin typeface="Times New Roman" panose="02020603050405020304" pitchFamily="18" charset="0"/>
                <a:cs typeface="Arial" panose="020B0604020202020204" pitchFamily="34" charset="0"/>
              </a:rPr>
              <a:t>Mary</a:t>
            </a:r>
            <a:r>
              <a:rPr lang="en-US" altLang="et-EE" sz="2000" dirty="0">
                <a:solidFill>
                  <a:srgbClr val="333399"/>
                </a:solidFill>
                <a:latin typeface="Times New Roman" panose="02020603050405020304" pitchFamily="18" charset="0"/>
                <a:cs typeface="Arial" panose="020B0604020202020204" pitchFamily="34" charset="0"/>
              </a:rPr>
              <a:t>.”  </a:t>
            </a:r>
            <a:r>
              <a:rPr lang="en-US" altLang="et-EE" sz="2000" b="1" dirty="0">
                <a:solidFill>
                  <a:srgbClr val="996633"/>
                </a:solidFill>
                <a:latin typeface="Times New Roman" panose="02020603050405020304" pitchFamily="18" charset="0"/>
                <a:cs typeface="Arial" panose="020B0604020202020204" pitchFamily="34" charset="0"/>
              </a:rPr>
              <a:t>(beneficiary)</a:t>
            </a:r>
          </a:p>
          <a:p>
            <a:pPr lvl="2" eaLnBrk="1" hangingPunct="1">
              <a:lnSpc>
                <a:spcPct val="90000"/>
              </a:lnSpc>
              <a:spcBef>
                <a:spcPts val="450"/>
              </a:spcBef>
              <a:buClr>
                <a:srgbClr val="3333CC"/>
              </a:buClr>
              <a:buFont typeface="Times New Roman" panose="02020603050405020304" pitchFamily="18" charset="0"/>
              <a:buChar char="•"/>
            </a:pPr>
            <a:r>
              <a:rPr lang="en-US" altLang="et-EE" sz="1800" dirty="0">
                <a:solidFill>
                  <a:srgbClr val="006600"/>
                </a:solidFill>
                <a:latin typeface="Times New Roman" panose="02020603050405020304" pitchFamily="18" charset="0"/>
                <a:cs typeface="Arial" panose="020B0604020202020204" pitchFamily="34" charset="0"/>
              </a:rPr>
              <a:t>Instrument of “buy” should be Money</a:t>
            </a:r>
          </a:p>
          <a:p>
            <a:pPr lvl="2" eaLnBrk="1" hangingPunct="1">
              <a:lnSpc>
                <a:spcPct val="90000"/>
              </a:lnSpc>
              <a:spcBef>
                <a:spcPts val="450"/>
              </a:spcBef>
              <a:buClr>
                <a:srgbClr val="3333CC"/>
              </a:buClr>
              <a:buFont typeface="Times New Roman" panose="02020603050405020304" pitchFamily="18" charset="0"/>
              <a:buChar char="•"/>
            </a:pPr>
            <a:r>
              <a:rPr lang="en-US" altLang="et-EE" sz="1800" dirty="0">
                <a:solidFill>
                  <a:srgbClr val="006600"/>
                </a:solidFill>
                <a:latin typeface="Times New Roman" panose="02020603050405020304" pitchFamily="18" charset="0"/>
                <a:cs typeface="Arial" panose="020B0604020202020204" pitchFamily="34" charset="0"/>
              </a:rPr>
              <a:t>Beneficiaries should be animate (things with desires)</a:t>
            </a:r>
          </a:p>
          <a:p>
            <a:pPr lvl="2" eaLnBrk="1" hangingPunct="1">
              <a:lnSpc>
                <a:spcPct val="90000"/>
              </a:lnSpc>
              <a:spcBef>
                <a:spcPts val="450"/>
              </a:spcBef>
              <a:buClr>
                <a:srgbClr val="3333CC"/>
              </a:buClr>
            </a:pPr>
            <a:endParaRPr lang="en-US" altLang="et-EE" sz="1800" dirty="0">
              <a:solidFill>
                <a:srgbClr val="006600"/>
              </a:solidFill>
              <a:latin typeface="Times New Roman" panose="02020603050405020304" pitchFamily="18" charset="0"/>
              <a:cs typeface="Arial" panose="020B0604020202020204" pitchFamily="34" charset="0"/>
            </a:endParaRPr>
          </a:p>
          <a:p>
            <a:pPr lvl="1" eaLnBrk="1" hangingPunct="1">
              <a:lnSpc>
                <a:spcPct val="90000"/>
              </a:lnSpc>
              <a:spcBef>
                <a:spcPts val="500"/>
              </a:spcBef>
              <a:buClr>
                <a:srgbClr val="00CC00"/>
              </a:buClr>
              <a:buFont typeface="Times New Roman" panose="02020603050405020304" pitchFamily="18" charset="0"/>
              <a:buChar char="–"/>
            </a:pPr>
            <a:r>
              <a:rPr lang="en-US" altLang="et-EE" sz="2000" dirty="0">
                <a:solidFill>
                  <a:srgbClr val="333399"/>
                </a:solidFill>
                <a:latin typeface="Times New Roman" panose="02020603050405020304" pitchFamily="18" charset="0"/>
                <a:cs typeface="Arial" panose="020B0604020202020204" pitchFamily="34" charset="0"/>
              </a:rPr>
              <a:t>“</a:t>
            </a:r>
            <a:r>
              <a:rPr lang="en-US" altLang="et-EE" sz="2000" dirty="0">
                <a:solidFill>
                  <a:srgbClr val="FF3300"/>
                </a:solidFill>
                <a:latin typeface="Times New Roman" panose="02020603050405020304" pitchFamily="18" charset="0"/>
                <a:cs typeface="Arial" panose="020B0604020202020204" pitchFamily="34" charset="0"/>
              </a:rPr>
              <a:t>John</a:t>
            </a:r>
            <a:r>
              <a:rPr lang="en-US" altLang="et-EE" sz="2000" dirty="0">
                <a:solidFill>
                  <a:srgbClr val="333399"/>
                </a:solidFill>
                <a:latin typeface="Times New Roman" panose="02020603050405020304" pitchFamily="18" charset="0"/>
                <a:cs typeface="Arial" panose="020B0604020202020204" pitchFamily="34" charset="0"/>
              </a:rPr>
              <a:t> </a:t>
            </a:r>
            <a:r>
              <a:rPr lang="en-US" altLang="et-EE" sz="2000" u="sng" dirty="0">
                <a:solidFill>
                  <a:srgbClr val="333399"/>
                </a:solidFill>
                <a:latin typeface="Times New Roman" panose="02020603050405020304" pitchFamily="18" charset="0"/>
                <a:cs typeface="Arial" panose="020B0604020202020204" pitchFamily="34" charset="0"/>
              </a:rPr>
              <a:t>drove</a:t>
            </a:r>
            <a:r>
              <a:rPr lang="en-US" altLang="et-EE" sz="2000" dirty="0">
                <a:solidFill>
                  <a:srgbClr val="333399"/>
                </a:solidFill>
                <a:latin typeface="Times New Roman" panose="02020603050405020304" pitchFamily="18" charset="0"/>
                <a:cs typeface="Arial" panose="020B0604020202020204" pitchFamily="34" charset="0"/>
              </a:rPr>
              <a:t> Mary to school in the van” </a:t>
            </a:r>
          </a:p>
          <a:p>
            <a:pPr lvl="1" indent="-282575" eaLnBrk="1" hangingPunct="1">
              <a:lnSpc>
                <a:spcPct val="90000"/>
              </a:lnSpc>
              <a:spcBef>
                <a:spcPts val="500"/>
              </a:spcBef>
              <a:buClrTx/>
              <a:buFontTx/>
              <a:buNone/>
            </a:pPr>
            <a:r>
              <a:rPr lang="en-US" altLang="et-EE" sz="2000" dirty="0">
                <a:solidFill>
                  <a:srgbClr val="333399"/>
                </a:solidFill>
                <a:latin typeface="Times New Roman" panose="02020603050405020304" pitchFamily="18" charset="0"/>
                <a:cs typeface="Arial" panose="020B0604020202020204" pitchFamily="34" charset="0"/>
              </a:rPr>
              <a:t>    “</a:t>
            </a:r>
            <a:r>
              <a:rPr lang="en-US" altLang="et-EE" sz="2000" dirty="0">
                <a:solidFill>
                  <a:srgbClr val="FF3300"/>
                </a:solidFill>
                <a:latin typeface="Times New Roman" panose="02020603050405020304" pitchFamily="18" charset="0"/>
                <a:cs typeface="Arial" panose="020B0604020202020204" pitchFamily="34" charset="0"/>
              </a:rPr>
              <a:t>John</a:t>
            </a:r>
            <a:r>
              <a:rPr lang="en-US" altLang="et-EE" sz="2000" dirty="0">
                <a:solidFill>
                  <a:srgbClr val="333399"/>
                </a:solidFill>
                <a:latin typeface="Times New Roman" panose="02020603050405020304" pitchFamily="18" charset="0"/>
                <a:cs typeface="Arial" panose="020B0604020202020204" pitchFamily="34" charset="0"/>
              </a:rPr>
              <a:t> </a:t>
            </a:r>
            <a:r>
              <a:rPr lang="en-US" altLang="et-EE" sz="2000" u="sng" dirty="0">
                <a:solidFill>
                  <a:srgbClr val="333399"/>
                </a:solidFill>
                <a:latin typeface="Times New Roman" panose="02020603050405020304" pitchFamily="18" charset="0"/>
                <a:cs typeface="Arial" panose="020B0604020202020204" pitchFamily="34" charset="0"/>
              </a:rPr>
              <a:t>drove</a:t>
            </a:r>
            <a:r>
              <a:rPr lang="en-US" altLang="et-EE" sz="2000" dirty="0">
                <a:solidFill>
                  <a:srgbClr val="333399"/>
                </a:solidFill>
                <a:latin typeface="Times New Roman" panose="02020603050405020304" pitchFamily="18" charset="0"/>
                <a:cs typeface="Arial" panose="020B0604020202020204" pitchFamily="34" charset="0"/>
              </a:rPr>
              <a:t> the van to work with Mary</a:t>
            </a:r>
            <a:r>
              <a:rPr lang="en-US" altLang="et-EE" sz="2000" dirty="0" smtClean="0">
                <a:solidFill>
                  <a:srgbClr val="333399"/>
                </a:solidFill>
                <a:latin typeface="Times New Roman" panose="02020603050405020304" pitchFamily="18" charset="0"/>
                <a:cs typeface="Arial" panose="020B0604020202020204" pitchFamily="34" charset="0"/>
              </a:rPr>
              <a:t>.</a:t>
            </a:r>
            <a:endParaRPr lang="en-US" altLang="et-EE" sz="2000" dirty="0">
              <a:solidFill>
                <a:srgbClr val="333399"/>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6381829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1878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11878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118787">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118787">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1187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0"/>
                                          </p:stCondLst>
                                        </p:cTn>
                                        <p:tgtEl>
                                          <p:spTgt spid="118787">
                                            <p:txEl>
                                              <p:pRg st="8" end="8"/>
                                            </p:txEl>
                                          </p:spTgt>
                                        </p:tgtEl>
                                        <p:attrNameLst>
                                          <p:attrName>style.visibility</p:attrName>
                                        </p:attrNameLst>
                                      </p:cBhvr>
                                      <p:to>
                                        <p:strVal val="visible"/>
                                      </p:to>
                                    </p:set>
                                  </p:childTnLst>
                                </p:cTn>
                              </p:par>
                              <p:par>
                                <p:cTn id="27" presetID="1" presetClass="entr" fill="hold" nodeType="withEffect">
                                  <p:stCondLst>
                                    <p:cond delay="0"/>
                                  </p:stCondLst>
                                  <p:childTnLst>
                                    <p:set>
                                      <p:cBhvr additive="repl">
                                        <p:cTn id="28" dur="1" fill="hold">
                                          <p:stCondLst>
                                            <p:cond delay="0"/>
                                          </p:stCondLst>
                                        </p:cTn>
                                        <p:tgtEl>
                                          <p:spTgt spid="118787">
                                            <p:txEl>
                                              <p:pRg st="9" end="9"/>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fill="hold" nodeType="clickEffect">
                                  <p:stCondLst>
                                    <p:cond delay="0"/>
                                  </p:stCondLst>
                                  <p:childTnLst>
                                    <p:set>
                                      <p:cBhvr additive="repl">
                                        <p:cTn id="32" dur="1" fill="hold">
                                          <p:stCondLst>
                                            <p:cond delay="0"/>
                                          </p:stCondLst>
                                        </p:cTn>
                                        <p:tgtEl>
                                          <p:spTgt spid="118787">
                                            <p:txEl>
                                              <p:pRg st="10" end="10"/>
                                            </p:txEl>
                                          </p:spTgt>
                                        </p:tgtEl>
                                        <p:attrNameLst>
                                          <p:attrName>style.visibility</p:attrName>
                                        </p:attrNameLst>
                                      </p:cBhvr>
                                      <p:to>
                                        <p:strVal val="visible"/>
                                      </p:to>
                                    </p:set>
                                  </p:childTnLst>
                                </p:cTn>
                              </p:par>
                              <p:par>
                                <p:cTn id="33" presetID="1" presetClass="entr" fill="hold" nodeType="withEffect">
                                  <p:stCondLst>
                                    <p:cond delay="0"/>
                                  </p:stCondLst>
                                  <p:childTnLst>
                                    <p:set>
                                      <p:cBhvr additive="repl">
                                        <p:cTn id="34" dur="1" fill="hold">
                                          <p:stCondLst>
                                            <p:cond delay="0"/>
                                          </p:stCondLst>
                                        </p:cTn>
                                        <p:tgtEl>
                                          <p:spTgt spid="118787">
                                            <p:txEl>
                                              <p:pRg st="11" end="11"/>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fill="hold" nodeType="clickEffect">
                                  <p:stCondLst>
                                    <p:cond delay="0"/>
                                  </p:stCondLst>
                                  <p:childTnLst>
                                    <p:set>
                                      <p:cBhvr additive="repl">
                                        <p:cTn id="38" dur="1" fill="hold">
                                          <p:stCondLst>
                                            <p:cond delay="0"/>
                                          </p:stCondLst>
                                        </p:cTn>
                                        <p:tgtEl>
                                          <p:spTgt spid="118787">
                                            <p:txEl>
                                              <p:pRg st="13" end="13"/>
                                            </p:txEl>
                                          </p:spTgt>
                                        </p:tgtEl>
                                        <p:attrNameLst>
                                          <p:attrName>style.visibility</p:attrName>
                                        </p:attrNameLst>
                                      </p:cBhvr>
                                      <p:to>
                                        <p:strVal val="visible"/>
                                      </p:to>
                                    </p:set>
                                  </p:childTnLst>
                                </p:cTn>
                              </p:par>
                              <p:par>
                                <p:cTn id="39" presetID="1" presetClass="entr" fill="hold" nodeType="withEffect">
                                  <p:stCondLst>
                                    <p:cond delay="0"/>
                                  </p:stCondLst>
                                  <p:childTnLst>
                                    <p:set>
                                      <p:cBhvr additive="repl">
                                        <p:cTn id="40" dur="1" fill="hold">
                                          <p:stCondLst>
                                            <p:cond delay="0"/>
                                          </p:stCondLst>
                                        </p:cTn>
                                        <p:tgtEl>
                                          <p:spTgt spid="11878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Rectangle 1"/>
          <p:cNvSpPr>
            <a:spLocks noGrp="1" noChangeArrowheads="1"/>
          </p:cNvSpPr>
          <p:nvPr>
            <p:ph type="title" idx="4294967295"/>
          </p:nvPr>
        </p:nvSpPr>
        <p:spPr>
          <a:xfrm>
            <a:off x="457200" y="274638"/>
            <a:ext cx="8229600" cy="1143000"/>
          </a:xfrm>
          <a:ln/>
        </p:spPr>
        <p:txBody>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t-EE" altLang="et-EE" dirty="0" smtClean="0">
                <a:latin typeface="Calibri" panose="020F0502020204030204" pitchFamily="34" charset="0"/>
              </a:rPr>
              <a:t>NLP processing: textual entailment</a:t>
            </a:r>
            <a:endParaRPr lang="et-EE" altLang="et-EE" dirty="0">
              <a:latin typeface="Calibri" panose="020F0502020204030204" pitchFamily="34" charset="0"/>
            </a:endParaRPr>
          </a:p>
        </p:txBody>
      </p:sp>
      <p:sp>
        <p:nvSpPr>
          <p:cNvPr id="33794" name="Text Box 2"/>
          <p:cNvSpPr txBox="1">
            <a:spLocks noChangeArrowheads="1"/>
          </p:cNvSpPr>
          <p:nvPr/>
        </p:nvSpPr>
        <p:spPr bwMode="auto">
          <a:xfrm>
            <a:off x="429491" y="16288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9pPr>
          </a:lstStyle>
          <a:p>
            <a:pPr hangingPunct="1">
              <a:lnSpc>
                <a:spcPct val="80000"/>
              </a:lnSpc>
              <a:spcBef>
                <a:spcPts val="200"/>
              </a:spcBef>
              <a:buClrTx/>
              <a:buSzPct val="45000"/>
              <a:buFontTx/>
              <a:buNone/>
            </a:pPr>
            <a:endParaRPr lang="et-EE" altLang="et-EE" sz="2200" dirty="0">
              <a:latin typeface="Calibri" panose="020F0502020204030204" pitchFamily="34" charset="0"/>
            </a:endParaRPr>
          </a:p>
          <a:p>
            <a:pPr hangingPunct="1">
              <a:lnSpc>
                <a:spcPct val="80000"/>
              </a:lnSpc>
              <a:spcBef>
                <a:spcPts val="200"/>
              </a:spcBef>
              <a:buClrTx/>
              <a:buSzPct val="45000"/>
              <a:buFontTx/>
              <a:buNone/>
            </a:pPr>
            <a:endParaRPr lang="et-EE" altLang="et-EE" sz="3200" dirty="0" smtClean="0">
              <a:latin typeface="Calibri" panose="020F0502020204030204" pitchFamily="34" charset="0"/>
            </a:endParaRPr>
          </a:p>
          <a:p>
            <a:pPr hangingPunct="1">
              <a:lnSpc>
                <a:spcPct val="80000"/>
              </a:lnSpc>
              <a:spcBef>
                <a:spcPts val="200"/>
              </a:spcBef>
              <a:buClrTx/>
              <a:buSzPct val="45000"/>
              <a:buFontTx/>
              <a:buNone/>
            </a:pPr>
            <a:endParaRPr lang="et-EE" altLang="et-EE" sz="3200" dirty="0">
              <a:latin typeface="Calibri" panose="020F0502020204030204" pitchFamily="34" charset="0"/>
            </a:endParaRPr>
          </a:p>
          <a:p>
            <a:pPr hangingPunct="1">
              <a:lnSpc>
                <a:spcPct val="80000"/>
              </a:lnSpc>
              <a:spcBef>
                <a:spcPts val="200"/>
              </a:spcBef>
              <a:buClrTx/>
              <a:buSzPct val="45000"/>
              <a:buFontTx/>
              <a:buNone/>
            </a:pPr>
            <a:r>
              <a:rPr lang="et-EE" altLang="et-EE" sz="3200" dirty="0" smtClean="0">
                <a:latin typeface="Calibri" panose="020F0502020204030204" pitchFamily="34" charset="0"/>
              </a:rPr>
              <a:t>Means: commonsense derivations from text.</a:t>
            </a:r>
          </a:p>
          <a:p>
            <a:pPr hangingPunct="1">
              <a:lnSpc>
                <a:spcPct val="80000"/>
              </a:lnSpc>
              <a:spcBef>
                <a:spcPts val="200"/>
              </a:spcBef>
              <a:buClrTx/>
              <a:buSzPct val="45000"/>
              <a:buFont typeface="Arial" panose="020B0604020202020204" pitchFamily="34" charset="0"/>
              <a:buChar char="•"/>
            </a:pPr>
            <a:endParaRPr lang="et-EE" altLang="et-EE" sz="2200" dirty="0">
              <a:latin typeface="Calibri" panose="020F0502020204030204" pitchFamily="34" charset="0"/>
            </a:endParaRPr>
          </a:p>
        </p:txBody>
      </p:sp>
    </p:spTree>
    <p:extLst>
      <p:ext uri="{BB962C8B-B14F-4D97-AF65-F5344CB8AC3E}">
        <p14:creationId xmlns:p14="http://schemas.microsoft.com/office/powerpoint/2010/main" val="16245015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4076700" y="6248400"/>
            <a:ext cx="990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5pPr>
            <a:lvl6pPr marL="25146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6pPr>
            <a:lvl7pPr marL="29718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7pPr>
            <a:lvl8pPr marL="34290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8pPr>
            <a:lvl9pPr marL="38862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9pPr>
          </a:lstStyle>
          <a:p>
            <a:pPr>
              <a:buClrTx/>
              <a:buFontTx/>
              <a:buNone/>
            </a:pPr>
            <a:r>
              <a:rPr lang="en-US" altLang="et-EE" sz="1400"/>
              <a:t>Page </a:t>
            </a:r>
            <a:fld id="{500E8DD6-0BE8-40A0-9C4D-6CCA8BFBF593}" type="slidenum">
              <a:rPr lang="en-US" altLang="et-EE" sz="1400"/>
              <a:pPr>
                <a:buClrTx/>
                <a:buFontTx/>
                <a:buNone/>
              </a:pPr>
              <a:t>36</a:t>
            </a:fld>
            <a:endParaRPr lang="en-US" altLang="et-EE" sz="1400"/>
          </a:p>
        </p:txBody>
      </p:sp>
      <p:sp>
        <p:nvSpPr>
          <p:cNvPr id="13314" name="Text Box 2"/>
          <p:cNvSpPr txBox="1">
            <a:spLocks noChangeArrowheads="1"/>
          </p:cNvSpPr>
          <p:nvPr/>
        </p:nvSpPr>
        <p:spPr bwMode="auto">
          <a:xfrm>
            <a:off x="693738" y="152400"/>
            <a:ext cx="7535862"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5pPr>
            <a:lvl6pPr marL="25146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6pPr>
            <a:lvl7pPr marL="29718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7pPr>
            <a:lvl8pPr marL="34290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8pPr>
            <a:lvl9pPr marL="38862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9pPr>
          </a:lstStyle>
          <a:p>
            <a:pPr algn="l">
              <a:buClrTx/>
              <a:buFontTx/>
              <a:buNone/>
            </a:pPr>
            <a:r>
              <a:rPr lang="en-US" altLang="et-EE">
                <a:solidFill>
                  <a:srgbClr val="FF0000"/>
                </a:solidFill>
              </a:rPr>
              <a:t>Classical Entailment Definition </a:t>
            </a:r>
          </a:p>
        </p:txBody>
      </p:sp>
      <p:sp>
        <p:nvSpPr>
          <p:cNvPr id="13315" name="Text Box 3"/>
          <p:cNvSpPr txBox="1">
            <a:spLocks noChangeArrowheads="1"/>
          </p:cNvSpPr>
          <p:nvPr/>
        </p:nvSpPr>
        <p:spPr bwMode="auto">
          <a:xfrm>
            <a:off x="533400" y="1295400"/>
            <a:ext cx="8305800" cy="480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5pPr>
            <a:lvl6pPr marL="2514600" indent="-228600" algn="r"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6pPr>
            <a:lvl7pPr marL="2971800" indent="-228600" algn="r"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7pPr>
            <a:lvl8pPr marL="3429000" indent="-228600" algn="r"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8pPr>
            <a:lvl9pPr marL="3886200" indent="-228600" algn="r"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9pPr>
          </a:lstStyle>
          <a:p>
            <a:pPr algn="l">
              <a:spcBef>
                <a:spcPts val="600"/>
              </a:spcBef>
              <a:buClr>
                <a:srgbClr val="3333CC"/>
              </a:buClr>
              <a:buSzPct val="60000"/>
              <a:buFont typeface="Wingdings" panose="05000000000000000000" pitchFamily="2" charset="2"/>
              <a:buChar char=""/>
            </a:pPr>
            <a:r>
              <a:rPr lang="en-US" altLang="et-EE" sz="2400" b="1" dirty="0" err="1">
                <a:solidFill>
                  <a:srgbClr val="3333CC"/>
                </a:solidFill>
                <a:latin typeface="Tempus Sans ITC" panose="04020404030D07020202" pitchFamily="82" charset="0"/>
              </a:rPr>
              <a:t>Chierchia</a:t>
            </a:r>
            <a:r>
              <a:rPr lang="en-US" altLang="et-EE" sz="2400" b="1" dirty="0">
                <a:solidFill>
                  <a:srgbClr val="3333CC"/>
                </a:solidFill>
                <a:latin typeface="Tempus Sans ITC" panose="04020404030D07020202" pitchFamily="82" charset="0"/>
              </a:rPr>
              <a:t> &amp; McConnell-</a:t>
            </a:r>
            <a:r>
              <a:rPr lang="en-US" altLang="et-EE" sz="2400" b="1" dirty="0" err="1">
                <a:solidFill>
                  <a:srgbClr val="3333CC"/>
                </a:solidFill>
                <a:latin typeface="Tempus Sans ITC" panose="04020404030D07020202" pitchFamily="82" charset="0"/>
              </a:rPr>
              <a:t>Ginet</a:t>
            </a:r>
            <a:r>
              <a:rPr lang="en-US" altLang="et-EE" sz="2400" b="1" dirty="0">
                <a:solidFill>
                  <a:srgbClr val="3333CC"/>
                </a:solidFill>
                <a:latin typeface="Tempus Sans ITC" panose="04020404030D07020202" pitchFamily="82" charset="0"/>
              </a:rPr>
              <a:t> (2001):</a:t>
            </a:r>
            <a:br>
              <a:rPr lang="en-US" altLang="et-EE" sz="2400" b="1" dirty="0">
                <a:solidFill>
                  <a:srgbClr val="3333CC"/>
                </a:solidFill>
                <a:latin typeface="Tempus Sans ITC" panose="04020404030D07020202" pitchFamily="82" charset="0"/>
              </a:rPr>
            </a:br>
            <a:r>
              <a:rPr lang="en-US" altLang="et-EE" sz="2400" b="1" i="1" dirty="0">
                <a:solidFill>
                  <a:srgbClr val="3333CC"/>
                </a:solidFill>
                <a:latin typeface="Tempus Sans ITC" panose="04020404030D07020202" pitchFamily="82" charset="0"/>
              </a:rPr>
              <a:t>A text t entails a hypothesis h if h is true in </a:t>
            </a:r>
            <a:r>
              <a:rPr lang="en-US" altLang="et-EE" sz="2400" b="1" i="1" u="sng" dirty="0">
                <a:solidFill>
                  <a:srgbClr val="3333CC"/>
                </a:solidFill>
                <a:latin typeface="Tempus Sans ITC" panose="04020404030D07020202" pitchFamily="82" charset="0"/>
              </a:rPr>
              <a:t>every</a:t>
            </a:r>
            <a:r>
              <a:rPr lang="en-US" altLang="et-EE" sz="2400" b="1" i="1" dirty="0">
                <a:solidFill>
                  <a:srgbClr val="3333CC"/>
                </a:solidFill>
                <a:latin typeface="Tempus Sans ITC" panose="04020404030D07020202" pitchFamily="82" charset="0"/>
              </a:rPr>
              <a:t> circumstance (possible world) in which t is true</a:t>
            </a:r>
            <a:br>
              <a:rPr lang="en-US" altLang="et-EE" sz="2400" b="1" i="1" dirty="0">
                <a:solidFill>
                  <a:srgbClr val="3333CC"/>
                </a:solidFill>
                <a:latin typeface="Tempus Sans ITC" panose="04020404030D07020202" pitchFamily="82" charset="0"/>
              </a:rPr>
            </a:br>
            <a:endParaRPr lang="en-US" altLang="et-EE" sz="2400" b="1" i="1" dirty="0">
              <a:solidFill>
                <a:srgbClr val="3333CC"/>
              </a:solidFill>
              <a:latin typeface="Tempus Sans ITC" panose="04020404030D07020202" pitchFamily="82" charset="0"/>
            </a:endParaRPr>
          </a:p>
          <a:p>
            <a:pPr algn="l">
              <a:spcBef>
                <a:spcPts val="600"/>
              </a:spcBef>
              <a:buClr>
                <a:srgbClr val="3333CC"/>
              </a:buClr>
              <a:buSzPct val="60000"/>
              <a:buFont typeface="Wingdings" panose="05000000000000000000" pitchFamily="2" charset="2"/>
              <a:buChar char=""/>
            </a:pPr>
            <a:r>
              <a:rPr lang="en-US" altLang="et-EE" sz="2400" b="1" dirty="0">
                <a:solidFill>
                  <a:srgbClr val="3333CC"/>
                </a:solidFill>
                <a:latin typeface="Tempus Sans ITC" panose="04020404030D07020202" pitchFamily="82" charset="0"/>
              </a:rPr>
              <a:t>Strict entailment - doesn't account for some uncertainty allowed in applications</a:t>
            </a:r>
          </a:p>
        </p:txBody>
      </p:sp>
      <p:sp>
        <p:nvSpPr>
          <p:cNvPr id="13316" name="Rectangle 4"/>
          <p:cNvSpPr>
            <a:spLocks noChangeArrowheads="1"/>
          </p:cNvSpPr>
          <p:nvPr/>
        </p:nvSpPr>
        <p:spPr bwMode="auto">
          <a:xfrm>
            <a:off x="2916238" y="2565400"/>
            <a:ext cx="1008062"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spTree>
    <p:extLst>
      <p:ext uri="{BB962C8B-B14F-4D97-AF65-F5344CB8AC3E}">
        <p14:creationId xmlns:p14="http://schemas.microsoft.com/office/powerpoint/2010/main" val="655372400"/>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4076700" y="6248400"/>
            <a:ext cx="990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5pPr>
            <a:lvl6pPr marL="25146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6pPr>
            <a:lvl7pPr marL="29718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7pPr>
            <a:lvl8pPr marL="34290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8pPr>
            <a:lvl9pPr marL="38862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9pPr>
          </a:lstStyle>
          <a:p>
            <a:pPr>
              <a:buClrTx/>
              <a:buFontTx/>
              <a:buNone/>
            </a:pPr>
            <a:r>
              <a:rPr lang="en-US" altLang="et-EE" sz="1400"/>
              <a:t>Page </a:t>
            </a:r>
            <a:fld id="{612981D1-FD42-4C6F-B7D9-89AC6FEDDE27}" type="slidenum">
              <a:rPr lang="en-US" altLang="et-EE" sz="1400"/>
              <a:pPr>
                <a:buClrTx/>
                <a:buFontTx/>
                <a:buNone/>
              </a:pPr>
              <a:t>37</a:t>
            </a:fld>
            <a:endParaRPr lang="en-US" altLang="et-EE" sz="1400"/>
          </a:p>
        </p:txBody>
      </p:sp>
      <p:sp>
        <p:nvSpPr>
          <p:cNvPr id="14338" name="Text Box 2"/>
          <p:cNvSpPr txBox="1">
            <a:spLocks noChangeArrowheads="1"/>
          </p:cNvSpPr>
          <p:nvPr/>
        </p:nvSpPr>
        <p:spPr bwMode="auto">
          <a:xfrm>
            <a:off x="693738" y="152400"/>
            <a:ext cx="7535862"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5pPr>
            <a:lvl6pPr marL="25146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6pPr>
            <a:lvl7pPr marL="29718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7pPr>
            <a:lvl8pPr marL="34290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8pPr>
            <a:lvl9pPr marL="38862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9pPr>
          </a:lstStyle>
          <a:p>
            <a:pPr algn="l">
              <a:buClrTx/>
              <a:buFontTx/>
              <a:buNone/>
            </a:pPr>
            <a:r>
              <a:rPr lang="en-US" altLang="et-EE">
                <a:solidFill>
                  <a:srgbClr val="FF0000"/>
                </a:solidFill>
              </a:rPr>
              <a:t>“Almost certain” Entailments</a:t>
            </a:r>
          </a:p>
        </p:txBody>
      </p:sp>
      <p:sp>
        <p:nvSpPr>
          <p:cNvPr id="14339" name="Text Box 3"/>
          <p:cNvSpPr txBox="1">
            <a:spLocks noChangeArrowheads="1"/>
          </p:cNvSpPr>
          <p:nvPr/>
        </p:nvSpPr>
        <p:spPr bwMode="auto">
          <a:xfrm>
            <a:off x="685800" y="2051050"/>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sz="2800">
                <a:solidFill>
                  <a:srgbClr val="000000"/>
                </a:solidFill>
                <a:latin typeface="Tahoma" panose="020B0604030504040204" pitchFamily="34" charset="0"/>
                <a:cs typeface="Noto Sans CJK SC Regular" charset="0"/>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sz="2800">
                <a:solidFill>
                  <a:srgbClr val="000000"/>
                </a:solidFill>
                <a:latin typeface="Tahoma" panose="020B0604030504040204" pitchFamily="34" charset="0"/>
                <a:cs typeface="Noto Sans CJK SC Regular" charset="0"/>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sz="2800">
                <a:solidFill>
                  <a:srgbClr val="000000"/>
                </a:solidFill>
                <a:latin typeface="Tahoma" panose="020B0604030504040204" pitchFamily="34" charset="0"/>
                <a:cs typeface="Noto Sans CJK SC Regular" charset="0"/>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sz="2800">
                <a:solidFill>
                  <a:srgbClr val="000000"/>
                </a:solidFill>
                <a:latin typeface="Tahoma" panose="020B0604030504040204" pitchFamily="34" charset="0"/>
                <a:cs typeface="Noto Sans CJK SC Regular" charset="0"/>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sz="2800">
                <a:solidFill>
                  <a:srgbClr val="000000"/>
                </a:solidFill>
                <a:latin typeface="Tahoma" panose="020B0604030504040204" pitchFamily="34" charset="0"/>
                <a:cs typeface="Noto Sans CJK SC Regular" charset="0"/>
              </a:defRPr>
            </a:lvl5pPr>
            <a:lvl6pPr marL="2514600" indent="-228600" algn="r"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800">
                <a:solidFill>
                  <a:srgbClr val="000000"/>
                </a:solidFill>
                <a:latin typeface="Tahoma" panose="020B0604030504040204" pitchFamily="34" charset="0"/>
                <a:cs typeface="Noto Sans CJK SC Regular" charset="0"/>
              </a:defRPr>
            </a:lvl6pPr>
            <a:lvl7pPr marL="2971800" indent="-228600" algn="r"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800">
                <a:solidFill>
                  <a:srgbClr val="000000"/>
                </a:solidFill>
                <a:latin typeface="Tahoma" panose="020B0604030504040204" pitchFamily="34" charset="0"/>
                <a:cs typeface="Noto Sans CJK SC Regular" charset="0"/>
              </a:defRPr>
            </a:lvl7pPr>
            <a:lvl8pPr marL="3429000" indent="-228600" algn="r"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800">
                <a:solidFill>
                  <a:srgbClr val="000000"/>
                </a:solidFill>
                <a:latin typeface="Tahoma" panose="020B0604030504040204" pitchFamily="34" charset="0"/>
                <a:cs typeface="Noto Sans CJK SC Regular" charset="0"/>
              </a:defRPr>
            </a:lvl8pPr>
            <a:lvl9pPr marL="3886200" indent="-228600" algn="r"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800">
                <a:solidFill>
                  <a:srgbClr val="000000"/>
                </a:solidFill>
                <a:latin typeface="Tahoma" panose="020B0604030504040204" pitchFamily="34" charset="0"/>
                <a:cs typeface="Noto Sans CJK SC Regular" charset="0"/>
              </a:defRPr>
            </a:lvl9pPr>
          </a:lstStyle>
          <a:p>
            <a:pPr algn="l">
              <a:spcBef>
                <a:spcPts val="700"/>
              </a:spcBef>
              <a:buClrTx/>
              <a:buSzPct val="60000"/>
              <a:buFontTx/>
              <a:buNone/>
            </a:pPr>
            <a:r>
              <a:rPr lang="en-US" altLang="et-EE" b="1">
                <a:solidFill>
                  <a:srgbClr val="3333CC"/>
                </a:solidFill>
                <a:latin typeface="Tempus Sans ITC" panose="04020404030D07020202" pitchFamily="82" charset="0"/>
              </a:rPr>
              <a:t>t:</a:t>
            </a:r>
            <a:r>
              <a:rPr lang="en-US" altLang="et-EE" sz="3600" b="1">
                <a:solidFill>
                  <a:srgbClr val="3333CC"/>
                </a:solidFill>
                <a:latin typeface="Tempus Sans ITC" panose="04020404030D07020202" pitchFamily="82" charset="0"/>
              </a:rPr>
              <a:t> </a:t>
            </a:r>
            <a:r>
              <a:rPr lang="en-US" altLang="et-EE" b="1">
                <a:solidFill>
                  <a:srgbClr val="3333CC"/>
                </a:solidFill>
                <a:latin typeface="Tempus Sans ITC" panose="04020404030D07020202" pitchFamily="82" charset="0"/>
              </a:rPr>
              <a:t>The technological triumph known as GPS … was incubated in the mind of Ivan Getting.</a:t>
            </a:r>
          </a:p>
          <a:p>
            <a:pPr algn="l">
              <a:spcBef>
                <a:spcPts val="700"/>
              </a:spcBef>
              <a:buClrTx/>
              <a:buSzPct val="60000"/>
              <a:buFontTx/>
              <a:buNone/>
            </a:pPr>
            <a:r>
              <a:rPr lang="en-US" altLang="et-EE" b="1">
                <a:solidFill>
                  <a:srgbClr val="3333CC"/>
                </a:solidFill>
                <a:latin typeface="Tempus Sans ITC" panose="04020404030D07020202" pitchFamily="82" charset="0"/>
              </a:rPr>
              <a:t>h: Ivan Getting invented the GPS.</a:t>
            </a:r>
          </a:p>
          <a:p>
            <a:pPr algn="l">
              <a:spcBef>
                <a:spcPts val="600"/>
              </a:spcBef>
              <a:buClrTx/>
              <a:buSzPct val="60000"/>
              <a:buFontTx/>
              <a:buNone/>
            </a:pPr>
            <a:endParaRPr lang="en-US" altLang="et-EE" sz="2400" b="1">
              <a:solidFill>
                <a:srgbClr val="3333CC"/>
              </a:solidFill>
              <a:latin typeface="Tempus Sans ITC" panose="04020404030D07020202" pitchFamily="82" charset="0"/>
            </a:endParaRPr>
          </a:p>
          <a:p>
            <a:pPr algn="l">
              <a:spcBef>
                <a:spcPts val="500"/>
              </a:spcBef>
              <a:buClrTx/>
              <a:buSzPct val="60000"/>
              <a:buFontTx/>
              <a:buNone/>
            </a:pPr>
            <a:endParaRPr lang="en-US" altLang="et-EE" sz="2000" b="1">
              <a:solidFill>
                <a:srgbClr val="3333CC"/>
              </a:solidFill>
              <a:latin typeface="Tempus Sans ITC" panose="04020404030D07020202" pitchFamily="82" charset="0"/>
            </a:endParaRPr>
          </a:p>
          <a:p>
            <a:pPr algn="l">
              <a:spcBef>
                <a:spcPts val="700"/>
              </a:spcBef>
              <a:buClrTx/>
              <a:buSzPct val="60000"/>
              <a:buFontTx/>
              <a:buNone/>
            </a:pPr>
            <a:endParaRPr lang="en-US" altLang="et-EE" b="1">
              <a:solidFill>
                <a:srgbClr val="3333CC"/>
              </a:solidFill>
              <a:latin typeface="Tempus Sans ITC" panose="04020404030D07020202" pitchFamily="82" charset="0"/>
            </a:endParaRPr>
          </a:p>
          <a:p>
            <a:pPr marL="341313" indent="-339725" algn="l">
              <a:spcBef>
                <a:spcPts val="700"/>
              </a:spcBef>
              <a:buClr>
                <a:srgbClr val="3333CC"/>
              </a:buClr>
              <a:buSzPct val="60000"/>
              <a:buFont typeface="Wingdings" panose="05000000000000000000" pitchFamily="2" charset="2"/>
              <a:buNone/>
            </a:pPr>
            <a:endParaRPr lang="en-US" altLang="et-EE" b="1">
              <a:solidFill>
                <a:srgbClr val="3333CC"/>
              </a:solidFill>
              <a:latin typeface="Tempus Sans ITC" panose="04020404030D07020202" pitchFamily="82" charset="0"/>
            </a:endParaRPr>
          </a:p>
        </p:txBody>
      </p:sp>
    </p:spTree>
    <p:extLst>
      <p:ext uri="{BB962C8B-B14F-4D97-AF65-F5344CB8AC3E}">
        <p14:creationId xmlns:p14="http://schemas.microsoft.com/office/powerpoint/2010/main" val="44785664"/>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4076700" y="6248400"/>
            <a:ext cx="990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5pPr>
            <a:lvl6pPr marL="25146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6pPr>
            <a:lvl7pPr marL="29718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7pPr>
            <a:lvl8pPr marL="34290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8pPr>
            <a:lvl9pPr marL="38862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9pPr>
          </a:lstStyle>
          <a:p>
            <a:pPr>
              <a:buClrTx/>
              <a:buFontTx/>
              <a:buNone/>
            </a:pPr>
            <a:r>
              <a:rPr lang="en-US" altLang="et-EE" sz="1400"/>
              <a:t>Page </a:t>
            </a:r>
            <a:fld id="{6E06DFA9-3A9A-481F-85D9-8B07EADE72E3}" type="slidenum">
              <a:rPr lang="en-US" altLang="et-EE" sz="1400"/>
              <a:pPr>
                <a:buClrTx/>
                <a:buFontTx/>
                <a:buNone/>
              </a:pPr>
              <a:t>38</a:t>
            </a:fld>
            <a:endParaRPr lang="en-US" altLang="et-EE" sz="1400"/>
          </a:p>
        </p:txBody>
      </p:sp>
      <p:sp>
        <p:nvSpPr>
          <p:cNvPr id="15362" name="Text Box 2"/>
          <p:cNvSpPr txBox="1">
            <a:spLocks noChangeArrowheads="1"/>
          </p:cNvSpPr>
          <p:nvPr/>
        </p:nvSpPr>
        <p:spPr bwMode="auto">
          <a:xfrm>
            <a:off x="693738" y="152400"/>
            <a:ext cx="7535862"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5pPr>
            <a:lvl6pPr marL="25146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6pPr>
            <a:lvl7pPr marL="29718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7pPr>
            <a:lvl8pPr marL="34290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8pPr>
            <a:lvl9pPr marL="38862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9pPr>
          </a:lstStyle>
          <a:p>
            <a:pPr algn="l">
              <a:buClrTx/>
              <a:buFontTx/>
              <a:buNone/>
            </a:pPr>
            <a:r>
              <a:rPr lang="en-US" altLang="et-EE">
                <a:solidFill>
                  <a:srgbClr val="FF0000"/>
                </a:solidFill>
              </a:rPr>
              <a:t>Applied Textual Entailment</a:t>
            </a:r>
          </a:p>
        </p:txBody>
      </p:sp>
      <p:sp>
        <p:nvSpPr>
          <p:cNvPr id="15363" name="Text Box 3"/>
          <p:cNvSpPr txBox="1">
            <a:spLocks noChangeArrowheads="1"/>
          </p:cNvSpPr>
          <p:nvPr/>
        </p:nvSpPr>
        <p:spPr bwMode="auto">
          <a:xfrm>
            <a:off x="841375" y="1600200"/>
            <a:ext cx="7978775" cy="1108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5pPr>
            <a:lvl6pPr marL="2514600" indent="-228600" algn="r"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6pPr>
            <a:lvl7pPr marL="2971800" indent="-228600" algn="r"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7pPr>
            <a:lvl8pPr marL="3429000" indent="-228600" algn="r"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8pPr>
            <a:lvl9pPr marL="3886200" indent="-228600" algn="r"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9pPr>
          </a:lstStyle>
          <a:p>
            <a:pPr algn="l">
              <a:spcBef>
                <a:spcPts val="600"/>
              </a:spcBef>
              <a:buClr>
                <a:srgbClr val="3333CC"/>
              </a:buClr>
              <a:buSzPct val="60000"/>
              <a:buFont typeface="Wingdings" panose="05000000000000000000" pitchFamily="2" charset="2"/>
              <a:buChar char=""/>
            </a:pPr>
            <a:r>
              <a:rPr lang="en-US" altLang="et-EE" sz="2400" b="1">
                <a:solidFill>
                  <a:srgbClr val="3333CC"/>
                </a:solidFill>
                <a:latin typeface="Tempus Sans ITC" panose="04020404030D07020202" pitchFamily="82" charset="0"/>
              </a:rPr>
              <a:t> A directional relation between two text fragments:  </a:t>
            </a:r>
            <a:br>
              <a:rPr lang="en-US" altLang="et-EE" sz="2400" b="1">
                <a:solidFill>
                  <a:srgbClr val="3333CC"/>
                </a:solidFill>
                <a:latin typeface="Tempus Sans ITC" panose="04020404030D07020202" pitchFamily="82" charset="0"/>
              </a:rPr>
            </a:br>
            <a:r>
              <a:rPr lang="en-US" altLang="et-EE" sz="2400" b="1" i="1">
                <a:solidFill>
                  <a:srgbClr val="3333CC"/>
                </a:solidFill>
                <a:latin typeface="Tempus Sans ITC" panose="04020404030D07020202" pitchFamily="82" charset="0"/>
              </a:rPr>
              <a:t>Text (t)</a:t>
            </a:r>
            <a:r>
              <a:rPr lang="en-US" altLang="et-EE" sz="2400" b="1">
                <a:solidFill>
                  <a:srgbClr val="3333CC"/>
                </a:solidFill>
                <a:latin typeface="Tempus Sans ITC" panose="04020404030D07020202" pitchFamily="82" charset="0"/>
              </a:rPr>
              <a:t> and </a:t>
            </a:r>
            <a:r>
              <a:rPr lang="en-US" altLang="et-EE" sz="2400" b="1" i="1">
                <a:solidFill>
                  <a:srgbClr val="3333CC"/>
                </a:solidFill>
                <a:latin typeface="Tempus Sans ITC" panose="04020404030D07020202" pitchFamily="82" charset="0"/>
              </a:rPr>
              <a:t>Hypothesis (h):</a:t>
            </a:r>
          </a:p>
          <a:p>
            <a:pPr algn="l">
              <a:spcBef>
                <a:spcPts val="600"/>
              </a:spcBef>
              <a:buClr>
                <a:srgbClr val="3333CC"/>
              </a:buClr>
              <a:buSzPct val="60000"/>
              <a:buFont typeface="Wingdings" panose="05000000000000000000" pitchFamily="2" charset="2"/>
              <a:buNone/>
            </a:pPr>
            <a:endParaRPr lang="en-US" altLang="et-EE" sz="2400" b="1" i="1">
              <a:solidFill>
                <a:srgbClr val="3333CC"/>
              </a:solidFill>
              <a:latin typeface="Tempus Sans ITC" panose="04020404030D07020202" pitchFamily="82" charset="0"/>
            </a:endParaRPr>
          </a:p>
        </p:txBody>
      </p:sp>
      <p:graphicFrame>
        <p:nvGraphicFramePr>
          <p:cNvPr id="15364" name="Group 4"/>
          <p:cNvGraphicFramePr>
            <a:graphicFrameLocks noGrp="1"/>
          </p:cNvGraphicFramePr>
          <p:nvPr/>
        </p:nvGraphicFramePr>
        <p:xfrm>
          <a:off x="1042988" y="2743200"/>
          <a:ext cx="6915150" cy="1071563"/>
        </p:xfrm>
        <a:graphic>
          <a:graphicData uri="http://schemas.openxmlformats.org/drawingml/2006/table">
            <a:tbl>
              <a:tblPr/>
              <a:tblGrid>
                <a:gridCol w="6915150">
                  <a:extLst>
                    <a:ext uri="{9D8B030D-6E8A-4147-A177-3AD203B41FA5}">
                      <a16:colId xmlns:a16="http://schemas.microsoft.com/office/drawing/2014/main" val="3669414365"/>
                    </a:ext>
                  </a:extLst>
                </a:gridCol>
              </a:tblGrid>
              <a:tr h="1071563">
                <a:tc>
                  <a:txBody>
                    <a:bodyPr/>
                    <a:lstStyle>
                      <a:lvl1pPr algn="l"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3333CC"/>
                          </a:solidFill>
                          <a:latin typeface="Tempus Sans ITC" panose="04020404030D07020202" pitchFamily="82" charset="0"/>
                          <a:cs typeface="Noto Sans CJK SC Regular" charset="0"/>
                        </a:defRPr>
                      </a:lvl1pPr>
                      <a:lvl2pPr algn="l"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Tempus Sans ITC" panose="04020404030D07020202" pitchFamily="82" charset="0"/>
                          <a:cs typeface="Noto Sans CJK SC Regular" charset="0"/>
                        </a:defRPr>
                      </a:lvl2pPr>
                      <a:lvl3pPr algn="l"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Tempus Sans ITC" panose="04020404030D07020202" pitchFamily="82" charset="0"/>
                          <a:cs typeface="Noto Sans CJK SC Regular" charset="0"/>
                        </a:defRPr>
                      </a:lvl3pPr>
                      <a:lvl4pPr algn="l"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4pPr>
                      <a:lvl5pPr algn="l"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9pPr>
                    </a:lstStyle>
                    <a:p>
                      <a:pPr marL="0" marR="0" lvl="0" indent="0" algn="l" defTabSz="457200" rtl="0" eaLnBrk="1" fontAlgn="base" latinLnBrk="0" hangingPunct="1">
                        <a:lnSpc>
                          <a:spcPct val="98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t-EE" sz="2000" b="1" i="1" u="none" strike="noStrike" cap="none" normalizeH="0" baseline="0" smtClean="0">
                          <a:ln>
                            <a:noFill/>
                          </a:ln>
                          <a:solidFill>
                            <a:srgbClr val="3333CC"/>
                          </a:solidFill>
                          <a:effectLst/>
                          <a:latin typeface="Tempus Sans ITC" panose="04020404030D07020202" pitchFamily="82" charset="0"/>
                          <a:cs typeface="Noto Sans CJK SC Regular" charset="0"/>
                        </a:rPr>
                        <a:t>t entails</a:t>
                      </a:r>
                      <a:r>
                        <a:rPr kumimoji="0" lang="en-US" altLang="et-EE" sz="2000" b="1" i="0" u="none" strike="noStrike" cap="none" normalizeH="0" baseline="0" smtClean="0">
                          <a:ln>
                            <a:noFill/>
                          </a:ln>
                          <a:solidFill>
                            <a:srgbClr val="3333CC"/>
                          </a:solidFill>
                          <a:effectLst/>
                          <a:latin typeface="Tempus Sans ITC" panose="04020404030D07020202" pitchFamily="82" charset="0"/>
                          <a:cs typeface="Noto Sans CJK SC Regular" charset="0"/>
                        </a:rPr>
                        <a:t> </a:t>
                      </a:r>
                      <a:r>
                        <a:rPr kumimoji="0" lang="en-US" altLang="et-EE" sz="2000" b="1" i="1" u="none" strike="noStrike" cap="none" normalizeH="0" baseline="0" smtClean="0">
                          <a:ln>
                            <a:noFill/>
                          </a:ln>
                          <a:solidFill>
                            <a:srgbClr val="3333CC"/>
                          </a:solidFill>
                          <a:effectLst/>
                          <a:latin typeface="Tempus Sans ITC" panose="04020404030D07020202" pitchFamily="82" charset="0"/>
                          <a:cs typeface="Noto Sans CJK SC Regular" charset="0"/>
                        </a:rPr>
                        <a:t>h (</a:t>
                      </a:r>
                      <a:r>
                        <a:rPr kumimoji="0" lang="en-US" altLang="et-EE" sz="2000" b="0" i="1" u="none" strike="noStrike" cap="none" normalizeH="0" baseline="0" smtClean="0">
                          <a:ln>
                            <a:noFill/>
                          </a:ln>
                          <a:solidFill>
                            <a:srgbClr val="3333CC"/>
                          </a:solidFill>
                          <a:effectLst/>
                          <a:latin typeface="Tempus Sans ITC" panose="04020404030D07020202" pitchFamily="82" charset="0"/>
                          <a:cs typeface="Noto Sans CJK SC Regular" charset="0"/>
                        </a:rPr>
                        <a:t>t</a:t>
                      </a:r>
                      <a:r>
                        <a:rPr kumimoji="0" lang="en-US" altLang="et-EE" sz="2000" b="0" i="1" u="none" strike="noStrike" cap="none" normalizeH="0" baseline="0" smtClean="0">
                          <a:ln>
                            <a:noFill/>
                          </a:ln>
                          <a:solidFill>
                            <a:srgbClr val="3333CC"/>
                          </a:solidFill>
                          <a:effectLst/>
                          <a:latin typeface="Symbol" panose="05050102010706020507" pitchFamily="18" charset="2"/>
                          <a:cs typeface="Noto Sans CJK SC Regular" charset="0"/>
                        </a:rPr>
                        <a:t></a:t>
                      </a:r>
                      <a:r>
                        <a:rPr kumimoji="0" lang="en-US" altLang="et-EE" sz="2000" b="0" i="1" u="none" strike="noStrike" cap="none" normalizeH="0" baseline="0" smtClean="0">
                          <a:ln>
                            <a:noFill/>
                          </a:ln>
                          <a:solidFill>
                            <a:srgbClr val="3333CC"/>
                          </a:solidFill>
                          <a:effectLst/>
                          <a:latin typeface="Tempus Sans ITC" panose="04020404030D07020202" pitchFamily="82" charset="0"/>
                          <a:cs typeface="Noto Sans CJK SC Regular" charset="0"/>
                        </a:rPr>
                        <a:t>h</a:t>
                      </a:r>
                      <a:r>
                        <a:rPr kumimoji="0" lang="en-US" altLang="et-EE" sz="2000" b="1" i="1" u="none" strike="noStrike" cap="none" normalizeH="0" baseline="0" smtClean="0">
                          <a:ln>
                            <a:noFill/>
                          </a:ln>
                          <a:solidFill>
                            <a:srgbClr val="3333CC"/>
                          </a:solidFill>
                          <a:effectLst/>
                          <a:latin typeface="Tempus Sans ITC" panose="04020404030D07020202" pitchFamily="82" charset="0"/>
                          <a:cs typeface="Noto Sans CJK SC Regular" charset="0"/>
                        </a:rPr>
                        <a:t>) </a:t>
                      </a:r>
                      <a:r>
                        <a:rPr kumimoji="0" lang="en-US" altLang="et-EE" sz="2000" b="1" i="0" u="none" strike="noStrike" cap="none" normalizeH="0" baseline="0" smtClean="0">
                          <a:ln>
                            <a:noFill/>
                          </a:ln>
                          <a:solidFill>
                            <a:srgbClr val="3333CC"/>
                          </a:solidFill>
                          <a:effectLst/>
                          <a:latin typeface="Tempus Sans ITC" panose="04020404030D07020202" pitchFamily="82" charset="0"/>
                          <a:cs typeface="Noto Sans CJK SC Regular" charset="0"/>
                        </a:rPr>
                        <a:t>if </a:t>
                      </a:r>
                    </a:p>
                    <a:p>
                      <a:pPr marL="0" marR="0" lvl="0" indent="0" algn="l" defTabSz="457200" rtl="0" eaLnBrk="1" fontAlgn="base" latinLnBrk="0" hangingPunct="1">
                        <a:lnSpc>
                          <a:spcPct val="98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t-EE" sz="2000" b="0" i="0" u="none" strike="noStrike" cap="none" normalizeH="0" baseline="0" smtClean="0">
                          <a:ln>
                            <a:noFill/>
                          </a:ln>
                          <a:solidFill>
                            <a:srgbClr val="3333CC"/>
                          </a:solidFill>
                          <a:effectLst/>
                          <a:latin typeface="Tempus Sans ITC" panose="04020404030D07020202" pitchFamily="82" charset="0"/>
                          <a:cs typeface="Noto Sans CJK SC Regular" charset="0"/>
                        </a:rPr>
                        <a:t>humans</a:t>
                      </a:r>
                      <a:r>
                        <a:rPr kumimoji="0" lang="en-US" altLang="et-EE" sz="2000" b="1" i="0" u="none" strike="noStrike" cap="none" normalizeH="0" baseline="0" smtClean="0">
                          <a:ln>
                            <a:noFill/>
                          </a:ln>
                          <a:solidFill>
                            <a:srgbClr val="3333CC"/>
                          </a:solidFill>
                          <a:effectLst/>
                          <a:latin typeface="Tempus Sans ITC" panose="04020404030D07020202" pitchFamily="82" charset="0"/>
                          <a:cs typeface="Noto Sans CJK SC Regular" charset="0"/>
                        </a:rPr>
                        <a:t> reading </a:t>
                      </a:r>
                      <a:r>
                        <a:rPr kumimoji="0" lang="en-US" altLang="et-EE" sz="2000" b="1" i="1" u="none" strike="noStrike" cap="none" normalizeH="0" baseline="0" smtClean="0">
                          <a:ln>
                            <a:noFill/>
                          </a:ln>
                          <a:solidFill>
                            <a:srgbClr val="3333CC"/>
                          </a:solidFill>
                          <a:effectLst/>
                          <a:latin typeface="Tempus Sans ITC" panose="04020404030D07020202" pitchFamily="82" charset="0"/>
                          <a:cs typeface="Noto Sans CJK SC Regular" charset="0"/>
                        </a:rPr>
                        <a:t>t  </a:t>
                      </a:r>
                      <a:r>
                        <a:rPr kumimoji="0" lang="en-US" altLang="et-EE" sz="2000" b="1" i="0" u="none" strike="noStrike" cap="none" normalizeH="0" baseline="0" smtClean="0">
                          <a:ln>
                            <a:noFill/>
                          </a:ln>
                          <a:solidFill>
                            <a:srgbClr val="3333CC"/>
                          </a:solidFill>
                          <a:effectLst/>
                          <a:latin typeface="Tempus Sans ITC" panose="04020404030D07020202" pitchFamily="82" charset="0"/>
                          <a:cs typeface="Noto Sans CJK SC Regular" charset="0"/>
                        </a:rPr>
                        <a:t>will infer that </a:t>
                      </a:r>
                      <a:r>
                        <a:rPr kumimoji="0" lang="en-US" altLang="et-EE" sz="2000" b="1" i="1" u="none" strike="noStrike" cap="none" normalizeH="0" baseline="0" smtClean="0">
                          <a:ln>
                            <a:noFill/>
                          </a:ln>
                          <a:solidFill>
                            <a:srgbClr val="3333CC"/>
                          </a:solidFill>
                          <a:effectLst/>
                          <a:latin typeface="Tempus Sans ITC" panose="04020404030D07020202" pitchFamily="82" charset="0"/>
                          <a:cs typeface="Noto Sans CJK SC Regular" charset="0"/>
                        </a:rPr>
                        <a:t>h </a:t>
                      </a:r>
                      <a:r>
                        <a:rPr kumimoji="0" lang="en-US" altLang="et-EE" sz="2000" b="1" i="0" u="none" strike="noStrike" cap="none" normalizeH="0" baseline="0" smtClean="0">
                          <a:ln>
                            <a:noFill/>
                          </a:ln>
                          <a:solidFill>
                            <a:srgbClr val="3333CC"/>
                          </a:solidFill>
                          <a:effectLst/>
                          <a:latin typeface="Tempus Sans ITC" panose="04020404030D07020202" pitchFamily="82" charset="0"/>
                          <a:cs typeface="Noto Sans CJK SC Regular" charset="0"/>
                        </a:rPr>
                        <a:t>is </a:t>
                      </a:r>
                      <a:r>
                        <a:rPr kumimoji="0" lang="en-US" altLang="et-EE" sz="2000" b="0" i="0" u="none" strike="noStrike" cap="none" normalizeH="0" baseline="0" smtClean="0">
                          <a:ln>
                            <a:noFill/>
                          </a:ln>
                          <a:solidFill>
                            <a:srgbClr val="3333CC"/>
                          </a:solidFill>
                          <a:effectLst/>
                          <a:latin typeface="Tempus Sans ITC" panose="04020404030D07020202" pitchFamily="82" charset="0"/>
                          <a:cs typeface="Noto Sans CJK SC Regular" charset="0"/>
                        </a:rPr>
                        <a:t>most likely</a:t>
                      </a:r>
                      <a:r>
                        <a:rPr kumimoji="0" lang="en-US" altLang="et-EE" sz="2000" b="1" i="0" u="none" strike="noStrike" cap="none" normalizeH="0" baseline="0" smtClean="0">
                          <a:ln>
                            <a:noFill/>
                          </a:ln>
                          <a:solidFill>
                            <a:srgbClr val="3333CC"/>
                          </a:solidFill>
                          <a:effectLst/>
                          <a:latin typeface="Tempus Sans ITC" panose="04020404030D07020202" pitchFamily="82" charset="0"/>
                          <a:cs typeface="Noto Sans CJK SC Regular" charset="0"/>
                        </a:rPr>
                        <a:t> true</a:t>
                      </a:r>
                    </a:p>
                  </a:txBody>
                  <a:tcPr marL="90000" marR="90000" marT="51880" marB="46800" horzOverflow="overflow">
                    <a:lnL w="1368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solidFill>
                      <a:srgbClr val="00E4A8"/>
                    </a:solidFill>
                  </a:tcPr>
                </a:tc>
                <a:extLst>
                  <a:ext uri="{0D108BD9-81ED-4DB2-BD59-A6C34878D82A}">
                    <a16:rowId xmlns:a16="http://schemas.microsoft.com/office/drawing/2014/main" val="3557975902"/>
                  </a:ext>
                </a:extLst>
              </a:tr>
            </a:tbl>
          </a:graphicData>
        </a:graphic>
      </p:graphicFrame>
      <p:sp>
        <p:nvSpPr>
          <p:cNvPr id="15370" name="Rectangle 10"/>
          <p:cNvSpPr>
            <a:spLocks noChangeArrowheads="1"/>
          </p:cNvSpPr>
          <p:nvPr/>
        </p:nvSpPr>
        <p:spPr bwMode="auto">
          <a:xfrm>
            <a:off x="827088" y="3789363"/>
            <a:ext cx="8243887" cy="2519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800">
                <a:solidFill>
                  <a:srgbClr val="000000"/>
                </a:solidFill>
                <a:latin typeface="Tahoma" panose="020B0604030504040204" pitchFamily="34" charset="0"/>
                <a:cs typeface="Noto Sans CJK SC Regular" charset="0"/>
              </a:defRPr>
            </a:lvl1pPr>
            <a:lvl2pPr marL="741363" indent="-28416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800">
                <a:solidFill>
                  <a:srgbClr val="000000"/>
                </a:solidFill>
                <a:latin typeface="Tahoma" panose="020B0604030504040204" pitchFamily="34" charset="0"/>
                <a:cs typeface="Noto Sans CJK SC Regular"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800">
                <a:solidFill>
                  <a:srgbClr val="000000"/>
                </a:solidFill>
                <a:latin typeface="Tahoma" panose="020B0604030504040204" pitchFamily="34" charset="0"/>
                <a:cs typeface="Noto Sans CJK SC Regular"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800">
                <a:solidFill>
                  <a:srgbClr val="000000"/>
                </a:solidFill>
                <a:latin typeface="Tahoma" panose="020B0604030504040204" pitchFamily="34" charset="0"/>
                <a:cs typeface="Noto Sans CJK SC Regular"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800">
                <a:solidFill>
                  <a:srgbClr val="000000"/>
                </a:solidFill>
                <a:latin typeface="Tahoma" panose="020B0604030504040204" pitchFamily="34" charset="0"/>
                <a:cs typeface="Noto Sans CJK SC Regular" charset="0"/>
              </a:defRPr>
            </a:lvl5pPr>
            <a:lvl6pPr marL="2514600" indent="-228600" algn="r" defTabSz="457200" fontAlgn="base">
              <a:spcBef>
                <a:spcPct val="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800">
                <a:solidFill>
                  <a:srgbClr val="000000"/>
                </a:solidFill>
                <a:latin typeface="Tahoma" panose="020B0604030504040204" pitchFamily="34" charset="0"/>
                <a:cs typeface="Noto Sans CJK SC Regular" charset="0"/>
              </a:defRPr>
            </a:lvl6pPr>
            <a:lvl7pPr marL="2971800" indent="-228600" algn="r" defTabSz="457200" fontAlgn="base">
              <a:spcBef>
                <a:spcPct val="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800">
                <a:solidFill>
                  <a:srgbClr val="000000"/>
                </a:solidFill>
                <a:latin typeface="Tahoma" panose="020B0604030504040204" pitchFamily="34" charset="0"/>
                <a:cs typeface="Noto Sans CJK SC Regular" charset="0"/>
              </a:defRPr>
            </a:lvl7pPr>
            <a:lvl8pPr marL="3429000" indent="-228600" algn="r" defTabSz="457200" fontAlgn="base">
              <a:spcBef>
                <a:spcPct val="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800">
                <a:solidFill>
                  <a:srgbClr val="000000"/>
                </a:solidFill>
                <a:latin typeface="Tahoma" panose="020B0604030504040204" pitchFamily="34" charset="0"/>
                <a:cs typeface="Noto Sans CJK SC Regular" charset="0"/>
              </a:defRPr>
            </a:lvl8pPr>
            <a:lvl9pPr marL="3886200" indent="-228600" algn="r" defTabSz="457200" fontAlgn="base">
              <a:spcBef>
                <a:spcPct val="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800">
                <a:solidFill>
                  <a:srgbClr val="000000"/>
                </a:solidFill>
                <a:latin typeface="Tahoma" panose="020B0604030504040204" pitchFamily="34" charset="0"/>
                <a:cs typeface="Noto Sans CJK SC Regular" charset="0"/>
              </a:defRPr>
            </a:lvl9pPr>
          </a:lstStyle>
          <a:p>
            <a:pPr algn="l">
              <a:spcBef>
                <a:spcPts val="600"/>
              </a:spcBef>
              <a:buClr>
                <a:srgbClr val="3333CC"/>
              </a:buClr>
              <a:buSzPct val="60000"/>
              <a:buFont typeface="Wingdings" panose="05000000000000000000" pitchFamily="2" charset="2"/>
              <a:buNone/>
            </a:pPr>
            <a:endParaRPr lang="en-US" altLang="et-EE" sz="2400" b="1">
              <a:solidFill>
                <a:srgbClr val="3333CC"/>
              </a:solidFill>
              <a:latin typeface="Tempus Sans ITC" panose="04020404030D07020202" pitchFamily="82" charset="0"/>
            </a:endParaRPr>
          </a:p>
          <a:p>
            <a:pPr algn="l">
              <a:spcBef>
                <a:spcPts val="600"/>
              </a:spcBef>
              <a:buClr>
                <a:srgbClr val="3333CC"/>
              </a:buClr>
              <a:buSzPct val="60000"/>
              <a:buFont typeface="Wingdings" panose="05000000000000000000" pitchFamily="2" charset="2"/>
              <a:buChar char=""/>
            </a:pPr>
            <a:r>
              <a:rPr lang="en-US" altLang="et-EE" sz="2400" b="1">
                <a:solidFill>
                  <a:srgbClr val="3333CC"/>
                </a:solidFill>
                <a:latin typeface="Tempus Sans ITC" panose="04020404030D07020202" pitchFamily="82" charset="0"/>
              </a:rPr>
              <a:t>Operational (applied) definition:</a:t>
            </a:r>
          </a:p>
          <a:p>
            <a:pPr lvl="1" algn="l">
              <a:spcBef>
                <a:spcPts val="500"/>
              </a:spcBef>
              <a:buClr>
                <a:srgbClr val="FF0000"/>
              </a:buClr>
              <a:buSzPct val="55000"/>
              <a:buFont typeface="Wingdings" panose="05000000000000000000" pitchFamily="2" charset="2"/>
              <a:buChar char=""/>
            </a:pPr>
            <a:r>
              <a:rPr lang="en-US" altLang="et-EE" sz="2000" b="1">
                <a:latin typeface="Tempus Sans ITC" panose="04020404030D07020202" pitchFamily="82" charset="0"/>
              </a:rPr>
              <a:t>Human gold standard - as in NLP applications</a:t>
            </a:r>
          </a:p>
          <a:p>
            <a:pPr lvl="1" algn="l">
              <a:spcBef>
                <a:spcPts val="500"/>
              </a:spcBef>
              <a:buClr>
                <a:srgbClr val="FF0000"/>
              </a:buClr>
              <a:buSzPct val="55000"/>
              <a:buFont typeface="Wingdings" panose="05000000000000000000" pitchFamily="2" charset="2"/>
              <a:buChar char=""/>
            </a:pPr>
            <a:r>
              <a:rPr lang="en-US" altLang="et-EE" sz="2000" b="1">
                <a:latin typeface="Tempus Sans ITC" panose="04020404030D07020202" pitchFamily="82" charset="0"/>
              </a:rPr>
              <a:t>Assuming common background knowledge – </a:t>
            </a:r>
            <a:br>
              <a:rPr lang="en-US" altLang="et-EE" sz="2000" b="1">
                <a:latin typeface="Tempus Sans ITC" panose="04020404030D07020202" pitchFamily="82" charset="0"/>
              </a:rPr>
            </a:br>
            <a:r>
              <a:rPr lang="en-US" altLang="et-EE" sz="2000" b="1">
                <a:latin typeface="Tempus Sans ITC" panose="04020404030D07020202" pitchFamily="82" charset="0"/>
              </a:rPr>
              <a:t>which is indeed expected from applications</a:t>
            </a:r>
          </a:p>
        </p:txBody>
      </p:sp>
    </p:spTree>
    <p:extLst>
      <p:ext uri="{BB962C8B-B14F-4D97-AF65-F5344CB8AC3E}">
        <p14:creationId xmlns:p14="http://schemas.microsoft.com/office/powerpoint/2010/main" val="15104668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5370">
                                            <p:txEl>
                                              <p:pRg st="1" end="1"/>
                                            </p:txEl>
                                          </p:spTgt>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15370">
                                            <p:txEl>
                                              <p:pRg st="2" end="2"/>
                                            </p:txEl>
                                          </p:spTgt>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1537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4076700" y="6248400"/>
            <a:ext cx="990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5pPr>
            <a:lvl6pPr marL="25146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6pPr>
            <a:lvl7pPr marL="29718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7pPr>
            <a:lvl8pPr marL="34290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8pPr>
            <a:lvl9pPr marL="38862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9pPr>
          </a:lstStyle>
          <a:p>
            <a:pPr>
              <a:buClrTx/>
              <a:buFontTx/>
              <a:buNone/>
            </a:pPr>
            <a:r>
              <a:rPr lang="en-US" altLang="et-EE" sz="1400"/>
              <a:t>Page </a:t>
            </a:r>
            <a:fld id="{320F9822-4C2F-43C2-B496-E95C023782AE}" type="slidenum">
              <a:rPr lang="en-US" altLang="et-EE" sz="1400"/>
              <a:pPr>
                <a:buClrTx/>
                <a:buFontTx/>
                <a:buNone/>
              </a:pPr>
              <a:t>39</a:t>
            </a:fld>
            <a:endParaRPr lang="en-US" altLang="et-EE" sz="1400"/>
          </a:p>
        </p:txBody>
      </p:sp>
      <p:sp>
        <p:nvSpPr>
          <p:cNvPr id="16386" name="Text Box 2"/>
          <p:cNvSpPr txBox="1">
            <a:spLocks noChangeArrowheads="1"/>
          </p:cNvSpPr>
          <p:nvPr/>
        </p:nvSpPr>
        <p:spPr bwMode="auto">
          <a:xfrm>
            <a:off x="693738" y="152400"/>
            <a:ext cx="7535862"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5pPr>
            <a:lvl6pPr marL="25146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6pPr>
            <a:lvl7pPr marL="29718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7pPr>
            <a:lvl8pPr marL="34290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8pPr>
            <a:lvl9pPr marL="38862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9pPr>
          </a:lstStyle>
          <a:p>
            <a:pPr algn="l">
              <a:buClrTx/>
              <a:buFontTx/>
              <a:buNone/>
            </a:pPr>
            <a:r>
              <a:rPr lang="en-US" altLang="et-EE">
                <a:solidFill>
                  <a:srgbClr val="FF0000"/>
                </a:solidFill>
              </a:rPr>
              <a:t>Probabilistic Interpretation</a:t>
            </a:r>
          </a:p>
        </p:txBody>
      </p:sp>
      <p:sp>
        <p:nvSpPr>
          <p:cNvPr id="16387" name="Text Box 3"/>
          <p:cNvSpPr txBox="1">
            <a:spLocks noChangeArrowheads="1"/>
          </p:cNvSpPr>
          <p:nvPr/>
        </p:nvSpPr>
        <p:spPr bwMode="auto">
          <a:xfrm>
            <a:off x="684213" y="1773238"/>
            <a:ext cx="8270875"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sz="2800">
                <a:solidFill>
                  <a:srgbClr val="000000"/>
                </a:solidFill>
                <a:latin typeface="Tahoma" panose="020B0604030504040204" pitchFamily="34" charset="0"/>
                <a:cs typeface="Noto Sans CJK SC Regular" charset="0"/>
              </a:defRPr>
            </a:lvl1pPr>
            <a:lvl2pPr marL="741363" indent="-284163">
              <a:tabLst>
                <a:tab pos="912813" algn="l"/>
                <a:tab pos="1827213" algn="l"/>
                <a:tab pos="2741613" algn="l"/>
                <a:tab pos="3656013" algn="l"/>
                <a:tab pos="4570413" algn="l"/>
                <a:tab pos="5484813" algn="l"/>
                <a:tab pos="6399213" algn="l"/>
                <a:tab pos="7313613" algn="l"/>
                <a:tab pos="8228013" algn="l"/>
                <a:tab pos="9142413" algn="l"/>
                <a:tab pos="10056813" algn="l"/>
              </a:tabLst>
              <a:defRPr sz="2800">
                <a:solidFill>
                  <a:srgbClr val="000000"/>
                </a:solidFill>
                <a:latin typeface="Tahoma" panose="020B0604030504040204" pitchFamily="34" charset="0"/>
                <a:cs typeface="Noto Sans CJK SC Regular" charset="0"/>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sz="2800">
                <a:solidFill>
                  <a:srgbClr val="000000"/>
                </a:solidFill>
                <a:latin typeface="Tahoma" panose="020B0604030504040204" pitchFamily="34" charset="0"/>
                <a:cs typeface="Noto Sans CJK SC Regular" charset="0"/>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sz="2800">
                <a:solidFill>
                  <a:srgbClr val="000000"/>
                </a:solidFill>
                <a:latin typeface="Tahoma" panose="020B0604030504040204" pitchFamily="34" charset="0"/>
                <a:cs typeface="Noto Sans CJK SC Regular" charset="0"/>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sz="2800">
                <a:solidFill>
                  <a:srgbClr val="000000"/>
                </a:solidFill>
                <a:latin typeface="Tahoma" panose="020B0604030504040204" pitchFamily="34" charset="0"/>
                <a:cs typeface="Noto Sans CJK SC Regular" charset="0"/>
              </a:defRPr>
            </a:lvl5pPr>
            <a:lvl6pPr marL="2514600" indent="-228600" algn="r"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800">
                <a:solidFill>
                  <a:srgbClr val="000000"/>
                </a:solidFill>
                <a:latin typeface="Tahoma" panose="020B0604030504040204" pitchFamily="34" charset="0"/>
                <a:cs typeface="Noto Sans CJK SC Regular" charset="0"/>
              </a:defRPr>
            </a:lvl6pPr>
            <a:lvl7pPr marL="2971800" indent="-228600" algn="r"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800">
                <a:solidFill>
                  <a:srgbClr val="000000"/>
                </a:solidFill>
                <a:latin typeface="Tahoma" panose="020B0604030504040204" pitchFamily="34" charset="0"/>
                <a:cs typeface="Noto Sans CJK SC Regular" charset="0"/>
              </a:defRPr>
            </a:lvl7pPr>
            <a:lvl8pPr marL="3429000" indent="-228600" algn="r"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800">
                <a:solidFill>
                  <a:srgbClr val="000000"/>
                </a:solidFill>
                <a:latin typeface="Tahoma" panose="020B0604030504040204" pitchFamily="34" charset="0"/>
                <a:cs typeface="Noto Sans CJK SC Regular" charset="0"/>
              </a:defRPr>
            </a:lvl8pPr>
            <a:lvl9pPr marL="3886200" indent="-228600" algn="r" defTabSz="457200"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800">
                <a:solidFill>
                  <a:srgbClr val="000000"/>
                </a:solidFill>
                <a:latin typeface="Tahoma" panose="020B0604030504040204" pitchFamily="34" charset="0"/>
                <a:cs typeface="Noto Sans CJK SC Regular" charset="0"/>
              </a:defRPr>
            </a:lvl9pPr>
          </a:lstStyle>
          <a:p>
            <a:pPr algn="l">
              <a:lnSpc>
                <a:spcPct val="90000"/>
              </a:lnSpc>
              <a:spcBef>
                <a:spcPts val="600"/>
              </a:spcBef>
              <a:buClrTx/>
              <a:buSzPct val="60000"/>
              <a:buFontTx/>
              <a:buNone/>
            </a:pPr>
            <a:r>
              <a:rPr lang="en-US" altLang="et-EE" sz="2400" b="1" u="sng">
                <a:solidFill>
                  <a:srgbClr val="3333CC"/>
                </a:solidFill>
                <a:latin typeface="Tempus Sans ITC" panose="04020404030D07020202" pitchFamily="82" charset="0"/>
              </a:rPr>
              <a:t>Definition</a:t>
            </a:r>
            <a:r>
              <a:rPr lang="en-US" altLang="et-EE" sz="2400" b="1">
                <a:solidFill>
                  <a:srgbClr val="3333CC"/>
                </a:solidFill>
                <a:latin typeface="Tempus Sans ITC" panose="04020404030D07020202" pitchFamily="82" charset="0"/>
              </a:rPr>
              <a:t>: </a:t>
            </a:r>
          </a:p>
          <a:p>
            <a:pPr marL="341313" indent="-339725" algn="l">
              <a:lnSpc>
                <a:spcPct val="90000"/>
              </a:lnSpc>
              <a:spcBef>
                <a:spcPts val="600"/>
              </a:spcBef>
              <a:buClr>
                <a:srgbClr val="3333CC"/>
              </a:buClr>
              <a:buSzPct val="60000"/>
              <a:buFont typeface="Wingdings" panose="05000000000000000000" pitchFamily="2" charset="2"/>
              <a:buChar char=""/>
            </a:pPr>
            <a:r>
              <a:rPr lang="en-US" altLang="et-EE" sz="2400" b="1" i="1">
                <a:solidFill>
                  <a:srgbClr val="3333CC"/>
                </a:solidFill>
                <a:latin typeface="Tempus Sans ITC" panose="04020404030D07020202" pitchFamily="82" charset="0"/>
                <a:cs typeface="Times New Roman" panose="02020603050405020304" pitchFamily="18" charset="0"/>
              </a:rPr>
              <a:t>t </a:t>
            </a:r>
            <a:r>
              <a:rPr lang="en-US" altLang="et-EE" sz="2400" b="1" i="1">
                <a:solidFill>
                  <a:srgbClr val="3333CC"/>
                </a:solidFill>
                <a:latin typeface="Tempus Sans ITC" panose="04020404030D07020202" pitchFamily="82" charset="0"/>
              </a:rPr>
              <a:t>probabilistically entails</a:t>
            </a:r>
            <a:r>
              <a:rPr lang="en-US" altLang="et-EE" sz="2400" b="1">
                <a:solidFill>
                  <a:srgbClr val="3333CC"/>
                </a:solidFill>
                <a:latin typeface="Tempus Sans ITC" panose="04020404030D07020202" pitchFamily="82" charset="0"/>
              </a:rPr>
              <a:t> </a:t>
            </a:r>
            <a:r>
              <a:rPr lang="en-US" altLang="et-EE" sz="2400" b="1" i="1">
                <a:solidFill>
                  <a:srgbClr val="3333CC"/>
                </a:solidFill>
                <a:latin typeface="Tempus Sans ITC" panose="04020404030D07020202" pitchFamily="82" charset="0"/>
                <a:cs typeface="Times New Roman" panose="02020603050405020304" pitchFamily="18" charset="0"/>
              </a:rPr>
              <a:t>h</a:t>
            </a:r>
            <a:r>
              <a:rPr lang="en-US" altLang="et-EE" sz="2400" b="1">
                <a:solidFill>
                  <a:srgbClr val="3333CC"/>
                </a:solidFill>
                <a:latin typeface="Tempus Sans ITC" panose="04020404030D07020202" pitchFamily="82" charset="0"/>
                <a:cs typeface="Times New Roman" panose="02020603050405020304" pitchFamily="18" charset="0"/>
              </a:rPr>
              <a:t> </a:t>
            </a:r>
            <a:r>
              <a:rPr lang="en-US" altLang="et-EE" sz="2400" b="1">
                <a:solidFill>
                  <a:srgbClr val="3333CC"/>
                </a:solidFill>
                <a:latin typeface="Tempus Sans ITC" panose="04020404030D07020202" pitchFamily="82" charset="0"/>
              </a:rPr>
              <a:t>if:</a:t>
            </a:r>
          </a:p>
          <a:p>
            <a:pPr lvl="1" algn="l">
              <a:lnSpc>
                <a:spcPct val="90000"/>
              </a:lnSpc>
              <a:spcBef>
                <a:spcPts val="500"/>
              </a:spcBef>
              <a:buClr>
                <a:srgbClr val="FF0000"/>
              </a:buClr>
              <a:buSzPct val="55000"/>
              <a:buFont typeface="Wingdings" panose="05000000000000000000" pitchFamily="2" charset="2"/>
              <a:buChar char=""/>
            </a:pPr>
            <a:r>
              <a:rPr lang="en-US" altLang="et-EE" sz="2000" b="1">
                <a:latin typeface="Tempus Sans ITC" panose="04020404030D07020202" pitchFamily="82" charset="0"/>
                <a:cs typeface="Times New Roman" panose="02020603050405020304" pitchFamily="18" charset="0"/>
              </a:rPr>
              <a:t>P(</a:t>
            </a:r>
            <a:r>
              <a:rPr lang="en-US" altLang="et-EE" sz="2000" b="1" i="1">
                <a:latin typeface="Tempus Sans ITC" panose="04020404030D07020202" pitchFamily="82" charset="0"/>
                <a:cs typeface="Times New Roman" panose="02020603050405020304" pitchFamily="18" charset="0"/>
              </a:rPr>
              <a:t>h is</a:t>
            </a:r>
            <a:r>
              <a:rPr lang="en-US" altLang="et-EE" sz="2000" b="1">
                <a:latin typeface="Tempus Sans ITC" panose="04020404030D07020202" pitchFamily="82" charset="0"/>
                <a:cs typeface="Times New Roman" panose="02020603050405020304" pitchFamily="18" charset="0"/>
              </a:rPr>
              <a:t> </a:t>
            </a:r>
            <a:r>
              <a:rPr lang="en-US" altLang="et-EE" sz="2000" b="1" i="1">
                <a:latin typeface="Tempus Sans ITC" panose="04020404030D07020202" pitchFamily="82" charset="0"/>
                <a:cs typeface="Times New Roman" panose="02020603050405020304" pitchFamily="18" charset="0"/>
              </a:rPr>
              <a:t>true</a:t>
            </a:r>
            <a:r>
              <a:rPr lang="en-US" altLang="et-EE" sz="2000" b="1">
                <a:latin typeface="Tempus Sans ITC" panose="04020404030D07020202" pitchFamily="82" charset="0"/>
                <a:cs typeface="Times New Roman" panose="02020603050405020304" pitchFamily="18" charset="0"/>
              </a:rPr>
              <a:t> | </a:t>
            </a:r>
            <a:r>
              <a:rPr lang="en-US" altLang="et-EE" sz="2000" b="1" i="1">
                <a:latin typeface="Tempus Sans ITC" panose="04020404030D07020202" pitchFamily="82" charset="0"/>
                <a:cs typeface="Times New Roman" panose="02020603050405020304" pitchFamily="18" charset="0"/>
              </a:rPr>
              <a:t>t</a:t>
            </a:r>
            <a:r>
              <a:rPr lang="en-US" altLang="et-EE" sz="2000" b="1">
                <a:latin typeface="Tempus Sans ITC" panose="04020404030D07020202" pitchFamily="82" charset="0"/>
                <a:cs typeface="Times New Roman" panose="02020603050405020304" pitchFamily="18" charset="0"/>
              </a:rPr>
              <a:t>) &gt; P(</a:t>
            </a:r>
            <a:r>
              <a:rPr lang="en-US" altLang="et-EE" sz="2000" b="1" i="1">
                <a:latin typeface="Tempus Sans ITC" panose="04020404030D07020202" pitchFamily="82" charset="0"/>
                <a:cs typeface="Times New Roman" panose="02020603050405020304" pitchFamily="18" charset="0"/>
              </a:rPr>
              <a:t>h is</a:t>
            </a:r>
            <a:r>
              <a:rPr lang="en-US" altLang="et-EE" sz="2000" b="1">
                <a:latin typeface="Tempus Sans ITC" panose="04020404030D07020202" pitchFamily="82" charset="0"/>
                <a:cs typeface="Times New Roman" panose="02020603050405020304" pitchFamily="18" charset="0"/>
              </a:rPr>
              <a:t> </a:t>
            </a:r>
            <a:r>
              <a:rPr lang="en-US" altLang="et-EE" sz="2000" b="1" i="1">
                <a:latin typeface="Tempus Sans ITC" panose="04020404030D07020202" pitchFamily="82" charset="0"/>
                <a:cs typeface="Times New Roman" panose="02020603050405020304" pitchFamily="18" charset="0"/>
              </a:rPr>
              <a:t>true</a:t>
            </a:r>
            <a:r>
              <a:rPr lang="en-US" altLang="et-EE" sz="2000" b="1">
                <a:latin typeface="Tempus Sans ITC" panose="04020404030D07020202" pitchFamily="82" charset="0"/>
                <a:cs typeface="Times New Roman" panose="02020603050405020304" pitchFamily="18" charset="0"/>
              </a:rPr>
              <a:t>)</a:t>
            </a:r>
          </a:p>
          <a:p>
            <a:pPr lvl="2" algn="l">
              <a:lnSpc>
                <a:spcPct val="90000"/>
              </a:lnSpc>
              <a:spcBef>
                <a:spcPts val="450"/>
              </a:spcBef>
              <a:buClr>
                <a:srgbClr val="3333CC"/>
              </a:buClr>
              <a:buSzPct val="50000"/>
              <a:buFont typeface="Wingdings" panose="05000000000000000000" pitchFamily="2" charset="2"/>
              <a:buChar char=""/>
            </a:pPr>
            <a:r>
              <a:rPr lang="en-US" altLang="et-EE" sz="1800" b="1" i="1">
                <a:latin typeface="Tempus Sans ITC" panose="04020404030D07020202" pitchFamily="82" charset="0"/>
                <a:cs typeface="Times New Roman" panose="02020603050405020304" pitchFamily="18" charset="0"/>
              </a:rPr>
              <a:t>t</a:t>
            </a:r>
            <a:r>
              <a:rPr lang="en-US" altLang="et-EE" sz="1800" b="1" i="1">
                <a:latin typeface="Tempus Sans ITC" panose="04020404030D07020202" pitchFamily="82" charset="0"/>
              </a:rPr>
              <a:t> </a:t>
            </a:r>
            <a:r>
              <a:rPr lang="en-US" altLang="et-EE" sz="1800" b="1">
                <a:latin typeface="Tempus Sans ITC" panose="04020404030D07020202" pitchFamily="82" charset="0"/>
              </a:rPr>
              <a:t>increases the likelihood of </a:t>
            </a:r>
            <a:r>
              <a:rPr lang="en-US" altLang="et-EE" sz="1800" b="1" i="1">
                <a:latin typeface="Tempus Sans ITC" panose="04020404030D07020202" pitchFamily="82" charset="0"/>
                <a:cs typeface="Times New Roman" panose="02020603050405020304" pitchFamily="18" charset="0"/>
              </a:rPr>
              <a:t>h</a:t>
            </a:r>
            <a:r>
              <a:rPr lang="en-US" altLang="et-EE" sz="1800" b="1">
                <a:latin typeface="Tempus Sans ITC" panose="04020404030D07020202" pitchFamily="82" charset="0"/>
              </a:rPr>
              <a:t> being true </a:t>
            </a:r>
          </a:p>
          <a:p>
            <a:pPr lvl="2" algn="l">
              <a:lnSpc>
                <a:spcPct val="90000"/>
              </a:lnSpc>
              <a:spcBef>
                <a:spcPts val="450"/>
              </a:spcBef>
              <a:buClr>
                <a:srgbClr val="3333CC"/>
              </a:buClr>
              <a:buSzPct val="50000"/>
              <a:buFont typeface="Wingdings" panose="05000000000000000000" pitchFamily="2" charset="2"/>
              <a:buChar char=""/>
            </a:pPr>
            <a:r>
              <a:rPr lang="en-US" altLang="et-EE" sz="1800" b="1">
                <a:latin typeface="Tempus Sans ITC" panose="04020404030D07020202" pitchFamily="82" charset="0"/>
              </a:rPr>
              <a:t>≡ Positive PMI – </a:t>
            </a:r>
            <a:r>
              <a:rPr lang="en-US" altLang="et-EE" sz="1800" b="1" i="1">
                <a:latin typeface="Tempus Sans ITC" panose="04020404030D07020202" pitchFamily="82" charset="0"/>
                <a:cs typeface="Times New Roman" panose="02020603050405020304" pitchFamily="18" charset="0"/>
              </a:rPr>
              <a:t>t </a:t>
            </a:r>
            <a:r>
              <a:rPr lang="en-US" altLang="et-EE" sz="1800" b="1">
                <a:latin typeface="Tempus Sans ITC" panose="04020404030D07020202" pitchFamily="82" charset="0"/>
              </a:rPr>
              <a:t>provides information on </a:t>
            </a:r>
            <a:r>
              <a:rPr lang="en-US" altLang="et-EE" sz="1800" b="1" i="1">
                <a:latin typeface="Tempus Sans ITC" panose="04020404030D07020202" pitchFamily="82" charset="0"/>
                <a:cs typeface="Times New Roman" panose="02020603050405020304" pitchFamily="18" charset="0"/>
              </a:rPr>
              <a:t>h</a:t>
            </a:r>
            <a:r>
              <a:rPr lang="en-US" altLang="et-EE" sz="1800" b="1" i="1">
                <a:latin typeface="Tempus Sans ITC" panose="04020404030D07020202" pitchFamily="82" charset="0"/>
              </a:rPr>
              <a:t>’</a:t>
            </a:r>
            <a:r>
              <a:rPr lang="en-US" altLang="et-EE" sz="1800" b="1">
                <a:latin typeface="Tempus Sans ITC" panose="04020404030D07020202" pitchFamily="82" charset="0"/>
              </a:rPr>
              <a:t>s truth</a:t>
            </a:r>
          </a:p>
          <a:p>
            <a:pPr marL="341313" indent="-339725" algn="l">
              <a:lnSpc>
                <a:spcPct val="90000"/>
              </a:lnSpc>
              <a:spcBef>
                <a:spcPts val="600"/>
              </a:spcBef>
              <a:buClr>
                <a:srgbClr val="3333CC"/>
              </a:buClr>
              <a:buSzPct val="60000"/>
              <a:buFont typeface="Wingdings" panose="05000000000000000000" pitchFamily="2" charset="2"/>
              <a:buChar char=""/>
            </a:pPr>
            <a:r>
              <a:rPr lang="en-US" altLang="et-EE" sz="2400" b="1">
                <a:solidFill>
                  <a:srgbClr val="3333CC"/>
                </a:solidFill>
                <a:latin typeface="Tempus Sans ITC" panose="04020404030D07020202" pitchFamily="82" charset="0"/>
                <a:cs typeface="Times New Roman" panose="02020603050405020304" pitchFamily="18" charset="0"/>
              </a:rPr>
              <a:t>P(</a:t>
            </a:r>
            <a:r>
              <a:rPr lang="en-US" altLang="et-EE" sz="2400" b="1" i="1">
                <a:solidFill>
                  <a:srgbClr val="3333CC"/>
                </a:solidFill>
                <a:latin typeface="Tempus Sans ITC" panose="04020404030D07020202" pitchFamily="82" charset="0"/>
                <a:cs typeface="Times New Roman" panose="02020603050405020304" pitchFamily="18" charset="0"/>
              </a:rPr>
              <a:t>h is</a:t>
            </a:r>
            <a:r>
              <a:rPr lang="en-US" altLang="et-EE" sz="2400" b="1">
                <a:solidFill>
                  <a:srgbClr val="3333CC"/>
                </a:solidFill>
                <a:latin typeface="Tempus Sans ITC" panose="04020404030D07020202" pitchFamily="82" charset="0"/>
                <a:cs typeface="Times New Roman" panose="02020603050405020304" pitchFamily="18" charset="0"/>
              </a:rPr>
              <a:t> </a:t>
            </a:r>
            <a:r>
              <a:rPr lang="en-US" altLang="et-EE" sz="2400" b="1" i="1">
                <a:solidFill>
                  <a:srgbClr val="3333CC"/>
                </a:solidFill>
                <a:latin typeface="Tempus Sans ITC" panose="04020404030D07020202" pitchFamily="82" charset="0"/>
                <a:cs typeface="Times New Roman" panose="02020603050405020304" pitchFamily="18" charset="0"/>
              </a:rPr>
              <a:t>true </a:t>
            </a:r>
            <a:r>
              <a:rPr lang="en-US" altLang="et-EE" sz="2400" b="1">
                <a:solidFill>
                  <a:srgbClr val="3333CC"/>
                </a:solidFill>
                <a:latin typeface="Tempus Sans ITC" panose="04020404030D07020202" pitchFamily="82" charset="0"/>
                <a:cs typeface="Times New Roman" panose="02020603050405020304" pitchFamily="18" charset="0"/>
              </a:rPr>
              <a:t>| </a:t>
            </a:r>
            <a:r>
              <a:rPr lang="en-US" altLang="et-EE" sz="2400" b="1" i="1">
                <a:solidFill>
                  <a:srgbClr val="3333CC"/>
                </a:solidFill>
                <a:latin typeface="Tempus Sans ITC" panose="04020404030D07020202" pitchFamily="82" charset="0"/>
                <a:cs typeface="Times New Roman" panose="02020603050405020304" pitchFamily="18" charset="0"/>
              </a:rPr>
              <a:t>t </a:t>
            </a:r>
            <a:r>
              <a:rPr lang="en-US" altLang="et-EE" sz="2400" b="1">
                <a:solidFill>
                  <a:srgbClr val="3333CC"/>
                </a:solidFill>
                <a:latin typeface="Tempus Sans ITC" panose="04020404030D07020202" pitchFamily="82" charset="0"/>
                <a:cs typeface="Times New Roman" panose="02020603050405020304" pitchFamily="18" charset="0"/>
              </a:rPr>
              <a:t>):</a:t>
            </a:r>
            <a:r>
              <a:rPr lang="en-US" altLang="et-EE" sz="2400" b="1">
                <a:solidFill>
                  <a:srgbClr val="3333CC"/>
                </a:solidFill>
                <a:latin typeface="Tempus Sans ITC" panose="04020404030D07020202" pitchFamily="82" charset="0"/>
              </a:rPr>
              <a:t> </a:t>
            </a:r>
            <a:r>
              <a:rPr lang="en-US" altLang="et-EE" sz="2400" b="1" i="1">
                <a:solidFill>
                  <a:srgbClr val="3333CC"/>
                </a:solidFill>
                <a:latin typeface="Tempus Sans ITC" panose="04020404030D07020202" pitchFamily="82" charset="0"/>
              </a:rPr>
              <a:t>entailment confidence</a:t>
            </a:r>
          </a:p>
          <a:p>
            <a:pPr lvl="1" algn="l">
              <a:lnSpc>
                <a:spcPct val="90000"/>
              </a:lnSpc>
              <a:spcBef>
                <a:spcPts val="500"/>
              </a:spcBef>
              <a:buClr>
                <a:srgbClr val="FF0000"/>
              </a:buClr>
              <a:buSzPct val="55000"/>
              <a:buFont typeface="Wingdings" panose="05000000000000000000" pitchFamily="2" charset="2"/>
              <a:buChar char=""/>
            </a:pPr>
            <a:r>
              <a:rPr lang="en-US" altLang="et-EE" sz="2000" b="1">
                <a:latin typeface="Tempus Sans ITC" panose="04020404030D07020202" pitchFamily="82" charset="0"/>
              </a:rPr>
              <a:t>The relevant entailment score for applications</a:t>
            </a:r>
          </a:p>
          <a:p>
            <a:pPr lvl="1" algn="l">
              <a:lnSpc>
                <a:spcPct val="90000"/>
              </a:lnSpc>
              <a:spcBef>
                <a:spcPts val="500"/>
              </a:spcBef>
              <a:buClr>
                <a:srgbClr val="FF0000"/>
              </a:buClr>
              <a:buSzPct val="55000"/>
              <a:buFont typeface="Wingdings" panose="05000000000000000000" pitchFamily="2" charset="2"/>
              <a:buChar char=""/>
            </a:pPr>
            <a:r>
              <a:rPr lang="en-US" altLang="et-EE" sz="2000" b="1">
                <a:latin typeface="Tempus Sans ITC" panose="04020404030D07020202" pitchFamily="82" charset="0"/>
              </a:rPr>
              <a:t>In practice: “most likely” entailment expected</a:t>
            </a:r>
          </a:p>
        </p:txBody>
      </p:sp>
    </p:spTree>
    <p:extLst>
      <p:ext uri="{BB962C8B-B14F-4D97-AF65-F5344CB8AC3E}">
        <p14:creationId xmlns:p14="http://schemas.microsoft.com/office/powerpoint/2010/main" val="40075622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6387">
                                            <p:txEl>
                                              <p:pRg st="5" end="5"/>
                                            </p:txEl>
                                          </p:spTgt>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16387">
                                            <p:txEl>
                                              <p:pRg st="6" end="6"/>
                                            </p:txEl>
                                          </p:spTgt>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Rectangle 1"/>
          <p:cNvSpPr>
            <a:spLocks noGrp="1" noChangeArrowheads="1"/>
          </p:cNvSpPr>
          <p:nvPr>
            <p:ph type="title" idx="4294967295"/>
          </p:nvPr>
        </p:nvSpPr>
        <p:spPr>
          <a:xfrm>
            <a:off x="457200" y="274638"/>
            <a:ext cx="8229600" cy="1143000"/>
          </a:xfrm>
          <a:ln/>
        </p:spPr>
        <p:txBody>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t-EE" altLang="et-EE" dirty="0" smtClean="0">
                <a:latin typeface="Calibri" panose="020F0502020204030204" pitchFamily="34" charset="0"/>
              </a:rPr>
              <a:t>About propositional and SMT</a:t>
            </a:r>
            <a:endParaRPr lang="et-EE" altLang="et-EE" dirty="0">
              <a:latin typeface="Calibri" panose="020F0502020204030204" pitchFamily="34" charset="0"/>
            </a:endParaRPr>
          </a:p>
        </p:txBody>
      </p:sp>
      <p:sp>
        <p:nvSpPr>
          <p:cNvPr id="33794"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9pPr>
          </a:lstStyle>
          <a:p>
            <a:pPr hangingPunct="1">
              <a:lnSpc>
                <a:spcPct val="80000"/>
              </a:lnSpc>
              <a:spcBef>
                <a:spcPts val="200"/>
              </a:spcBef>
              <a:buClrTx/>
              <a:buSzPct val="45000"/>
              <a:buFontTx/>
              <a:buNone/>
            </a:pPr>
            <a:endParaRPr lang="et-EE" altLang="et-EE" sz="2200" dirty="0" smtClean="0">
              <a:latin typeface="Calibri" panose="020F0502020204030204" pitchFamily="34" charset="0"/>
            </a:endParaRPr>
          </a:p>
          <a:p>
            <a:pPr hangingPunct="1">
              <a:lnSpc>
                <a:spcPct val="80000"/>
              </a:lnSpc>
              <a:spcBef>
                <a:spcPts val="200"/>
              </a:spcBef>
              <a:buClrTx/>
              <a:buSzPct val="45000"/>
              <a:buFontTx/>
              <a:buNone/>
            </a:pPr>
            <a:endParaRPr lang="et-EE" altLang="et-EE" sz="2200" dirty="0" smtClean="0">
              <a:latin typeface="Calibri" panose="020F0502020204030204" pitchFamily="34" charset="0"/>
            </a:endParaRPr>
          </a:p>
          <a:p>
            <a:pPr hangingPunct="1">
              <a:lnSpc>
                <a:spcPct val="80000"/>
              </a:lnSpc>
              <a:spcBef>
                <a:spcPts val="200"/>
              </a:spcBef>
              <a:buClrTx/>
              <a:buSzTx/>
              <a:buFontTx/>
              <a:buNone/>
            </a:pPr>
            <a:endParaRPr lang="et-EE" altLang="et-EE" sz="2200" dirty="0" smtClean="0">
              <a:latin typeface="Calibri" panose="020F0502020204030204" pitchFamily="34" charset="0"/>
            </a:endParaRPr>
          </a:p>
          <a:p>
            <a:pPr hangingPunct="1">
              <a:lnSpc>
                <a:spcPct val="80000"/>
              </a:lnSpc>
              <a:spcBef>
                <a:spcPts val="200"/>
              </a:spcBef>
              <a:buClrTx/>
              <a:buSzTx/>
              <a:buFontTx/>
              <a:buNone/>
            </a:pPr>
            <a:r>
              <a:rPr lang="et-EE" altLang="et-EE" dirty="0" smtClean="0">
                <a:latin typeface="Calibri" panose="020F0502020204030204" pitchFamily="34" charset="0"/>
              </a:rPr>
              <a:t>Juhan Ernits will talk about the applications in the next lecture</a:t>
            </a:r>
          </a:p>
          <a:p>
            <a:pPr hangingPunct="1">
              <a:lnSpc>
                <a:spcPct val="80000"/>
              </a:lnSpc>
              <a:spcBef>
                <a:spcPts val="200"/>
              </a:spcBef>
              <a:buClrTx/>
              <a:buSzTx/>
              <a:buFontTx/>
              <a:buNone/>
            </a:pPr>
            <a:endParaRPr lang="et-EE" altLang="et-EE" sz="2200" dirty="0">
              <a:latin typeface="Calibri" panose="020F0502020204030204" pitchFamily="34" charset="0"/>
            </a:endParaRPr>
          </a:p>
          <a:p>
            <a:pPr hangingPunct="1">
              <a:lnSpc>
                <a:spcPct val="80000"/>
              </a:lnSpc>
              <a:spcBef>
                <a:spcPts val="200"/>
              </a:spcBef>
              <a:buClrTx/>
              <a:buSzTx/>
              <a:buFontTx/>
              <a:buNone/>
            </a:pPr>
            <a:r>
              <a:rPr lang="et-EE" altLang="et-EE" sz="2200" dirty="0">
                <a:latin typeface="Calibri" panose="020F0502020204030204" pitchFamily="34" charset="0"/>
              </a:rPr>
              <a:t>  </a:t>
            </a:r>
          </a:p>
          <a:p>
            <a:pPr hangingPunct="1">
              <a:lnSpc>
                <a:spcPct val="80000"/>
              </a:lnSpc>
              <a:spcBef>
                <a:spcPts val="200"/>
              </a:spcBef>
              <a:buClrTx/>
              <a:buSzPct val="45000"/>
              <a:buFontTx/>
              <a:buNone/>
            </a:pPr>
            <a:endParaRPr lang="et-EE" altLang="et-EE" sz="2200" dirty="0">
              <a:latin typeface="Calibri" panose="020F0502020204030204" pitchFamily="34" charset="0"/>
            </a:endParaRPr>
          </a:p>
        </p:txBody>
      </p:sp>
    </p:spTree>
    <p:extLst>
      <p:ext uri="{BB962C8B-B14F-4D97-AF65-F5344CB8AC3E}">
        <p14:creationId xmlns:p14="http://schemas.microsoft.com/office/powerpoint/2010/main" val="11671819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4076700" y="6248400"/>
            <a:ext cx="990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5pPr>
            <a:lvl6pPr marL="25146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6pPr>
            <a:lvl7pPr marL="29718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7pPr>
            <a:lvl8pPr marL="34290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8pPr>
            <a:lvl9pPr marL="38862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9pPr>
          </a:lstStyle>
          <a:p>
            <a:pPr>
              <a:buClrTx/>
              <a:buFontTx/>
              <a:buNone/>
            </a:pPr>
            <a:r>
              <a:rPr lang="en-US" altLang="et-EE" sz="1400"/>
              <a:t>Page </a:t>
            </a:r>
            <a:fld id="{E3833ED7-3EF4-4383-83CF-249FDB94FDFA}" type="slidenum">
              <a:rPr lang="en-US" altLang="et-EE" sz="1400"/>
              <a:pPr>
                <a:buClrTx/>
                <a:buFontTx/>
                <a:buNone/>
              </a:pPr>
              <a:t>40</a:t>
            </a:fld>
            <a:endParaRPr lang="en-US" altLang="et-EE" sz="1400"/>
          </a:p>
        </p:txBody>
      </p:sp>
      <p:sp>
        <p:nvSpPr>
          <p:cNvPr id="17410" name="Text Box 2"/>
          <p:cNvSpPr txBox="1">
            <a:spLocks noChangeArrowheads="1"/>
          </p:cNvSpPr>
          <p:nvPr/>
        </p:nvSpPr>
        <p:spPr bwMode="auto">
          <a:xfrm>
            <a:off x="693738" y="152400"/>
            <a:ext cx="7535862"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5pPr>
            <a:lvl6pPr marL="25146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6pPr>
            <a:lvl7pPr marL="29718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7pPr>
            <a:lvl8pPr marL="34290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8pPr>
            <a:lvl9pPr marL="38862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9pPr>
          </a:lstStyle>
          <a:p>
            <a:pPr algn="l">
              <a:buClrTx/>
              <a:buFontTx/>
              <a:buNone/>
            </a:pPr>
            <a:r>
              <a:rPr lang="en-US" altLang="et-EE">
                <a:solidFill>
                  <a:srgbClr val="FF0000"/>
                </a:solidFill>
              </a:rPr>
              <a:t>The Role of Knowledge</a:t>
            </a:r>
          </a:p>
        </p:txBody>
      </p:sp>
      <p:sp>
        <p:nvSpPr>
          <p:cNvPr id="17411" name="Text Box 3"/>
          <p:cNvSpPr txBox="1">
            <a:spLocks noChangeArrowheads="1"/>
          </p:cNvSpPr>
          <p:nvPr/>
        </p:nvSpPr>
        <p:spPr bwMode="auto">
          <a:xfrm>
            <a:off x="533400" y="1295400"/>
            <a:ext cx="8305800" cy="480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5pPr>
            <a:lvl6pPr marL="2514600" indent="-228600" algn="r"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6pPr>
            <a:lvl7pPr marL="2971800" indent="-228600" algn="r"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7pPr>
            <a:lvl8pPr marL="3429000" indent="-228600" algn="r"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8pPr>
            <a:lvl9pPr marL="3886200" indent="-228600" algn="r"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9pPr>
          </a:lstStyle>
          <a:p>
            <a:pPr algn="l">
              <a:spcBef>
                <a:spcPts val="600"/>
              </a:spcBef>
              <a:buClr>
                <a:srgbClr val="3333CC"/>
              </a:buClr>
              <a:buSzPct val="60000"/>
              <a:buFont typeface="Wingdings" panose="05000000000000000000" pitchFamily="2" charset="2"/>
              <a:buChar char=""/>
            </a:pPr>
            <a:r>
              <a:rPr lang="en-US" altLang="et-EE" sz="2400" b="1">
                <a:solidFill>
                  <a:srgbClr val="3333CC"/>
                </a:solidFill>
                <a:latin typeface="Tempus Sans ITC" panose="04020404030D07020202" pitchFamily="82" charset="0"/>
              </a:rPr>
              <a:t>For textual entailment to hold we require:</a:t>
            </a:r>
          </a:p>
          <a:p>
            <a:pPr lvl="1" algn="l">
              <a:spcBef>
                <a:spcPts val="500"/>
              </a:spcBef>
              <a:buClr>
                <a:srgbClr val="FF0000"/>
              </a:buClr>
              <a:buSzPct val="55000"/>
              <a:buFont typeface="Wingdings" panose="05000000000000000000" pitchFamily="2" charset="2"/>
              <a:buChar char=""/>
            </a:pPr>
            <a:r>
              <a:rPr lang="en-US" altLang="et-EE" sz="2000" b="1" i="1">
                <a:latin typeface="Tempus Sans ITC" panose="04020404030D07020202" pitchFamily="82" charset="0"/>
              </a:rPr>
              <a:t>text</a:t>
            </a:r>
            <a:r>
              <a:rPr lang="en-US" altLang="et-EE" sz="2000" b="1">
                <a:latin typeface="Tempus Sans ITC" panose="04020404030D07020202" pitchFamily="82" charset="0"/>
              </a:rPr>
              <a:t> AND </a:t>
            </a:r>
            <a:r>
              <a:rPr lang="en-US" altLang="et-EE" sz="2000" b="1" i="1">
                <a:latin typeface="Tempus Sans ITC" panose="04020404030D07020202" pitchFamily="82" charset="0"/>
              </a:rPr>
              <a:t>knowledge</a:t>
            </a:r>
            <a:r>
              <a:rPr lang="en-US" altLang="et-EE" sz="2000" b="1">
                <a:latin typeface="Tempus Sans ITC" panose="04020404030D07020202" pitchFamily="82" charset="0"/>
              </a:rPr>
              <a:t> </a:t>
            </a:r>
            <a:r>
              <a:rPr lang="en-US" altLang="et-EE" sz="2000" i="1">
                <a:latin typeface="Symbol" panose="05050102010706020507" pitchFamily="18" charset="2"/>
              </a:rPr>
              <a:t></a:t>
            </a:r>
            <a:r>
              <a:rPr lang="en-US" altLang="et-EE" sz="2000" b="1">
                <a:latin typeface="Tempus Sans ITC" panose="04020404030D07020202" pitchFamily="82" charset="0"/>
              </a:rPr>
              <a:t> </a:t>
            </a:r>
            <a:r>
              <a:rPr lang="en-US" altLang="et-EE" sz="2000" b="1" i="1">
                <a:latin typeface="Tempus Sans ITC" panose="04020404030D07020202" pitchFamily="82" charset="0"/>
              </a:rPr>
              <a:t>h</a:t>
            </a:r>
          </a:p>
          <a:p>
            <a:pPr lvl="1" indent="-282575" algn="l">
              <a:spcBef>
                <a:spcPts val="500"/>
              </a:spcBef>
              <a:buClrTx/>
              <a:buSzPct val="55000"/>
              <a:buFontTx/>
              <a:buNone/>
            </a:pPr>
            <a:r>
              <a:rPr lang="en-US" altLang="et-EE" sz="2000" b="1">
                <a:latin typeface="Tempus Sans ITC" panose="04020404030D07020202" pitchFamily="82" charset="0"/>
              </a:rPr>
              <a:t>but </a:t>
            </a:r>
          </a:p>
          <a:p>
            <a:pPr lvl="1" algn="l">
              <a:spcBef>
                <a:spcPts val="500"/>
              </a:spcBef>
              <a:buClr>
                <a:srgbClr val="FF0000"/>
              </a:buClr>
              <a:buSzPct val="55000"/>
              <a:buFont typeface="Wingdings" panose="05000000000000000000" pitchFamily="2" charset="2"/>
              <a:buChar char=""/>
            </a:pPr>
            <a:r>
              <a:rPr lang="en-US" altLang="et-EE" sz="2000" b="1" i="1">
                <a:latin typeface="Tempus Sans ITC" panose="04020404030D07020202" pitchFamily="82" charset="0"/>
              </a:rPr>
              <a:t>knowledge </a:t>
            </a:r>
            <a:r>
              <a:rPr lang="en-US" altLang="et-EE" sz="2000" b="1">
                <a:latin typeface="Tempus Sans ITC" panose="04020404030D07020202" pitchFamily="82" charset="0"/>
              </a:rPr>
              <a:t>should not entail </a:t>
            </a:r>
            <a:r>
              <a:rPr lang="en-US" altLang="et-EE" sz="2000" b="1" i="1">
                <a:latin typeface="Tempus Sans ITC" panose="04020404030D07020202" pitchFamily="82" charset="0"/>
              </a:rPr>
              <a:t>h</a:t>
            </a:r>
            <a:r>
              <a:rPr lang="en-US" altLang="et-EE" sz="2000" b="1">
                <a:latin typeface="Tempus Sans ITC" panose="04020404030D07020202" pitchFamily="82" charset="0"/>
              </a:rPr>
              <a:t> alone</a:t>
            </a:r>
            <a:br>
              <a:rPr lang="en-US" altLang="et-EE" sz="2000" b="1">
                <a:latin typeface="Tempus Sans ITC" panose="04020404030D07020202" pitchFamily="82" charset="0"/>
              </a:rPr>
            </a:br>
            <a:endParaRPr lang="en-US" altLang="et-EE" sz="2000" b="1">
              <a:latin typeface="Tempus Sans ITC" panose="04020404030D07020202" pitchFamily="82" charset="0"/>
            </a:endParaRPr>
          </a:p>
          <a:p>
            <a:pPr algn="l">
              <a:spcBef>
                <a:spcPts val="600"/>
              </a:spcBef>
              <a:buClr>
                <a:srgbClr val="3333CC"/>
              </a:buClr>
              <a:buSzPct val="60000"/>
              <a:buFont typeface="Wingdings" panose="05000000000000000000" pitchFamily="2" charset="2"/>
              <a:buChar char=""/>
            </a:pPr>
            <a:r>
              <a:rPr lang="en-US" altLang="et-EE" sz="2400" b="1">
                <a:solidFill>
                  <a:srgbClr val="3333CC"/>
                </a:solidFill>
                <a:latin typeface="Tempus Sans ITC" panose="04020404030D07020202" pitchFamily="82" charset="0"/>
              </a:rPr>
              <a:t>Systems are not supposed to validate </a:t>
            </a:r>
            <a:r>
              <a:rPr lang="en-US" altLang="et-EE" sz="2400" b="1" i="1">
                <a:solidFill>
                  <a:srgbClr val="3333CC"/>
                </a:solidFill>
                <a:latin typeface="Tempus Sans ITC" panose="04020404030D07020202" pitchFamily="82" charset="0"/>
              </a:rPr>
              <a:t>h</a:t>
            </a:r>
            <a:r>
              <a:rPr lang="en-US" altLang="et-EE" sz="2400" b="1">
                <a:solidFill>
                  <a:srgbClr val="3333CC"/>
                </a:solidFill>
                <a:latin typeface="Tempus Sans ITC" panose="04020404030D07020202" pitchFamily="82" charset="0"/>
              </a:rPr>
              <a:t>’s truth regardless of </a:t>
            </a:r>
            <a:r>
              <a:rPr lang="en-US" altLang="et-EE" sz="2400" b="1" i="1">
                <a:solidFill>
                  <a:srgbClr val="3333CC"/>
                </a:solidFill>
                <a:latin typeface="Tempus Sans ITC" panose="04020404030D07020202" pitchFamily="82" charset="0"/>
              </a:rPr>
              <a:t>t </a:t>
            </a:r>
            <a:r>
              <a:rPr lang="en-US" altLang="et-EE" sz="2400" b="1">
                <a:solidFill>
                  <a:srgbClr val="3333CC"/>
                </a:solidFill>
                <a:latin typeface="Tempus Sans ITC" panose="04020404030D07020202" pitchFamily="82" charset="0"/>
              </a:rPr>
              <a:t> (e.g. by searching </a:t>
            </a:r>
            <a:r>
              <a:rPr lang="en-US" altLang="et-EE" sz="2400" b="1" i="1">
                <a:solidFill>
                  <a:srgbClr val="3333CC"/>
                </a:solidFill>
                <a:latin typeface="Tempus Sans ITC" panose="04020404030D07020202" pitchFamily="82" charset="0"/>
              </a:rPr>
              <a:t>h </a:t>
            </a:r>
            <a:r>
              <a:rPr lang="en-US" altLang="et-EE" sz="2400" b="1">
                <a:solidFill>
                  <a:srgbClr val="3333CC"/>
                </a:solidFill>
                <a:latin typeface="Tempus Sans ITC" panose="04020404030D07020202" pitchFamily="82" charset="0"/>
              </a:rPr>
              <a:t>on the web)</a:t>
            </a:r>
          </a:p>
        </p:txBody>
      </p:sp>
    </p:spTree>
    <p:extLst>
      <p:ext uri="{BB962C8B-B14F-4D97-AF65-F5344CB8AC3E}">
        <p14:creationId xmlns:p14="http://schemas.microsoft.com/office/powerpoint/2010/main" val="3432258418"/>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Rectangle 1"/>
          <p:cNvSpPr>
            <a:spLocks noGrp="1" noChangeArrowheads="1"/>
          </p:cNvSpPr>
          <p:nvPr>
            <p:ph type="title" idx="4294967295"/>
          </p:nvPr>
        </p:nvSpPr>
        <p:spPr>
          <a:xfrm>
            <a:off x="457200" y="274638"/>
            <a:ext cx="8229600" cy="1143000"/>
          </a:xfrm>
          <a:ln/>
        </p:spPr>
        <p:txBody>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t-EE" altLang="et-EE" dirty="0" smtClean="0">
                <a:latin typeface="Calibri" panose="020F0502020204030204" pitchFamily="34" charset="0"/>
              </a:rPr>
              <a:t>Gold standards</a:t>
            </a:r>
            <a:endParaRPr lang="et-EE" altLang="et-EE" dirty="0">
              <a:latin typeface="Calibri" panose="020F0502020204030204" pitchFamily="34" charset="0"/>
            </a:endParaRPr>
          </a:p>
        </p:txBody>
      </p:sp>
      <p:sp>
        <p:nvSpPr>
          <p:cNvPr id="33794" name="Text Box 2"/>
          <p:cNvSpPr txBox="1">
            <a:spLocks noChangeArrowheads="1"/>
          </p:cNvSpPr>
          <p:nvPr/>
        </p:nvSpPr>
        <p:spPr bwMode="auto">
          <a:xfrm>
            <a:off x="429491" y="16288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9pPr>
          </a:lstStyle>
          <a:p>
            <a:pPr hangingPunct="1">
              <a:lnSpc>
                <a:spcPct val="80000"/>
              </a:lnSpc>
              <a:spcBef>
                <a:spcPts val="200"/>
              </a:spcBef>
              <a:buClrTx/>
              <a:buSzPct val="45000"/>
              <a:buFontTx/>
              <a:buNone/>
            </a:pPr>
            <a:r>
              <a:rPr lang="et-EE" altLang="et-EE" dirty="0" smtClean="0">
                <a:latin typeface="Calibri" panose="020F0502020204030204" pitchFamily="34" charset="0"/>
              </a:rPr>
              <a:t>Annotated examples of text and sentence derivable from text:</a:t>
            </a:r>
          </a:p>
          <a:p>
            <a:pPr hangingPunct="1">
              <a:lnSpc>
                <a:spcPct val="80000"/>
              </a:lnSpc>
              <a:spcBef>
                <a:spcPts val="200"/>
              </a:spcBef>
              <a:buClrTx/>
              <a:buSzPct val="45000"/>
              <a:buFontTx/>
              <a:buNone/>
            </a:pPr>
            <a:endParaRPr lang="et-EE" altLang="et-EE" sz="3200" dirty="0">
              <a:latin typeface="Calibri" panose="020F0502020204030204" pitchFamily="34" charset="0"/>
            </a:endParaRPr>
          </a:p>
          <a:p>
            <a:pPr hangingPunct="1">
              <a:lnSpc>
                <a:spcPct val="80000"/>
              </a:lnSpc>
              <a:spcBef>
                <a:spcPts val="200"/>
              </a:spcBef>
              <a:buClrTx/>
              <a:buSzPct val="45000"/>
              <a:buFontTx/>
              <a:buNone/>
            </a:pPr>
            <a:r>
              <a:rPr lang="et-EE" altLang="et-EE" sz="2800" dirty="0" smtClean="0">
                <a:latin typeface="Calibri" panose="020F0502020204030204" pitchFamily="34" charset="0"/>
              </a:rPr>
              <a:t>Classical FRACAS example set:</a:t>
            </a:r>
          </a:p>
          <a:p>
            <a:pPr hangingPunct="1">
              <a:lnSpc>
                <a:spcPct val="80000"/>
              </a:lnSpc>
              <a:spcBef>
                <a:spcPts val="200"/>
              </a:spcBef>
              <a:buClrTx/>
              <a:buSzPct val="45000"/>
              <a:buFontTx/>
              <a:buNone/>
            </a:pPr>
            <a:endParaRPr lang="et-EE" altLang="et-EE" sz="3200" dirty="0">
              <a:latin typeface="Calibri" panose="020F0502020204030204" pitchFamily="34" charset="0"/>
            </a:endParaRPr>
          </a:p>
          <a:p>
            <a:pPr hangingPunct="1">
              <a:lnSpc>
                <a:spcPct val="80000"/>
              </a:lnSpc>
              <a:spcBef>
                <a:spcPts val="200"/>
              </a:spcBef>
              <a:buClrTx/>
              <a:buSzPct val="45000"/>
              <a:buFontTx/>
              <a:buNone/>
            </a:pPr>
            <a:r>
              <a:rPr lang="et-EE" altLang="et-EE" dirty="0">
                <a:latin typeface="Calibri" panose="020F0502020204030204" pitchFamily="34" charset="0"/>
              </a:rPr>
              <a:t>https://nlp.stanford.edu/~</a:t>
            </a:r>
            <a:r>
              <a:rPr lang="et-EE" altLang="et-EE" dirty="0" smtClean="0">
                <a:latin typeface="Calibri" panose="020F0502020204030204" pitchFamily="34" charset="0"/>
              </a:rPr>
              <a:t>wcmac/downloads/fracas.xml</a:t>
            </a:r>
          </a:p>
          <a:p>
            <a:pPr hangingPunct="1">
              <a:lnSpc>
                <a:spcPct val="80000"/>
              </a:lnSpc>
              <a:spcBef>
                <a:spcPts val="200"/>
              </a:spcBef>
              <a:buClrTx/>
              <a:buSzPct val="45000"/>
              <a:buFontTx/>
              <a:buNone/>
            </a:pPr>
            <a:endParaRPr lang="et-EE" altLang="et-EE" sz="3200" dirty="0">
              <a:latin typeface="Calibri" panose="020F0502020204030204" pitchFamily="34" charset="0"/>
            </a:endParaRPr>
          </a:p>
          <a:p>
            <a:pPr hangingPunct="1">
              <a:lnSpc>
                <a:spcPct val="80000"/>
              </a:lnSpc>
              <a:spcBef>
                <a:spcPts val="200"/>
              </a:spcBef>
              <a:buClrTx/>
              <a:buSzPct val="45000"/>
              <a:buFontTx/>
              <a:buNone/>
            </a:pPr>
            <a:r>
              <a:rPr lang="et-EE" altLang="et-EE" sz="2800" dirty="0" smtClean="0">
                <a:latin typeface="Calibri" panose="020F0502020204030204" pitchFamily="34" charset="0"/>
              </a:rPr>
              <a:t>Newer RTE example sets:</a:t>
            </a:r>
          </a:p>
          <a:p>
            <a:pPr hangingPunct="1">
              <a:lnSpc>
                <a:spcPct val="80000"/>
              </a:lnSpc>
              <a:spcBef>
                <a:spcPts val="200"/>
              </a:spcBef>
              <a:buClrTx/>
              <a:buSzPct val="45000"/>
              <a:buFontTx/>
              <a:buNone/>
            </a:pPr>
            <a:endParaRPr lang="et-EE" altLang="et-EE" sz="2800" dirty="0">
              <a:latin typeface="Calibri" panose="020F0502020204030204" pitchFamily="34" charset="0"/>
            </a:endParaRPr>
          </a:p>
          <a:p>
            <a:pPr hangingPunct="1">
              <a:lnSpc>
                <a:spcPct val="80000"/>
              </a:lnSpc>
              <a:spcBef>
                <a:spcPts val="200"/>
              </a:spcBef>
              <a:buClrTx/>
              <a:buSzPct val="45000"/>
              <a:buFontTx/>
              <a:buNone/>
            </a:pPr>
            <a:r>
              <a:rPr lang="et-EE" altLang="et-EE" dirty="0">
                <a:latin typeface="Calibri" panose="020F0502020204030204" pitchFamily="34" charset="0"/>
              </a:rPr>
              <a:t>https://</a:t>
            </a:r>
            <a:r>
              <a:rPr lang="et-EE" altLang="et-EE" dirty="0" smtClean="0">
                <a:latin typeface="Calibri" panose="020F0502020204030204" pitchFamily="34" charset="0"/>
              </a:rPr>
              <a:t>tac.nist.gov/data/RTE/index.html</a:t>
            </a:r>
          </a:p>
          <a:p>
            <a:pPr hangingPunct="1">
              <a:lnSpc>
                <a:spcPct val="80000"/>
              </a:lnSpc>
              <a:spcBef>
                <a:spcPts val="200"/>
              </a:spcBef>
              <a:buClrTx/>
              <a:buSzPct val="45000"/>
              <a:buFontTx/>
              <a:buNone/>
            </a:pPr>
            <a:endParaRPr lang="et-EE" altLang="et-EE" dirty="0">
              <a:latin typeface="Calibri" panose="020F0502020204030204" pitchFamily="34" charset="0"/>
            </a:endParaRPr>
          </a:p>
          <a:p>
            <a:pPr hangingPunct="1">
              <a:lnSpc>
                <a:spcPct val="80000"/>
              </a:lnSpc>
              <a:spcBef>
                <a:spcPts val="200"/>
              </a:spcBef>
              <a:buClrTx/>
              <a:buSzPct val="45000"/>
              <a:buFontTx/>
              <a:buNone/>
            </a:pPr>
            <a:r>
              <a:rPr lang="et-EE" altLang="et-EE" sz="2800" dirty="0">
                <a:latin typeface="Calibri" panose="020F0502020204030204" pitchFamily="34" charset="0"/>
              </a:rPr>
              <a:t>Stanford Question Answering </a:t>
            </a:r>
            <a:r>
              <a:rPr lang="et-EE" altLang="et-EE" sz="2800" dirty="0" smtClean="0">
                <a:latin typeface="Calibri" panose="020F0502020204030204" pitchFamily="34" charset="0"/>
              </a:rPr>
              <a:t>Dataset:</a:t>
            </a:r>
          </a:p>
          <a:p>
            <a:pPr hangingPunct="1">
              <a:lnSpc>
                <a:spcPct val="80000"/>
              </a:lnSpc>
              <a:spcBef>
                <a:spcPts val="200"/>
              </a:spcBef>
              <a:buClrTx/>
              <a:buSzPct val="45000"/>
              <a:buFontTx/>
              <a:buNone/>
            </a:pPr>
            <a:endParaRPr lang="et-EE" altLang="et-EE" dirty="0" smtClean="0">
              <a:latin typeface="Calibri" panose="020F0502020204030204" pitchFamily="34" charset="0"/>
            </a:endParaRPr>
          </a:p>
          <a:p>
            <a:pPr hangingPunct="1">
              <a:lnSpc>
                <a:spcPct val="80000"/>
              </a:lnSpc>
              <a:spcBef>
                <a:spcPts val="200"/>
              </a:spcBef>
              <a:buClrTx/>
              <a:buSzPct val="45000"/>
              <a:buFontTx/>
              <a:buNone/>
            </a:pPr>
            <a:r>
              <a:rPr lang="et-EE" altLang="et-EE" dirty="0" smtClean="0">
                <a:latin typeface="Calibri" panose="020F0502020204030204" pitchFamily="34" charset="0"/>
              </a:rPr>
              <a:t>https</a:t>
            </a:r>
            <a:r>
              <a:rPr lang="et-EE" altLang="et-EE" dirty="0">
                <a:latin typeface="Calibri" panose="020F0502020204030204" pitchFamily="34" charset="0"/>
              </a:rPr>
              <a:t>://rajpurkar.github.io/SQuAD-explorer/</a:t>
            </a:r>
            <a:endParaRPr lang="et-EE" altLang="et-EE" dirty="0" smtClean="0">
              <a:latin typeface="Calibri" panose="020F0502020204030204" pitchFamily="34" charset="0"/>
            </a:endParaRPr>
          </a:p>
          <a:p>
            <a:pPr hangingPunct="1">
              <a:lnSpc>
                <a:spcPct val="80000"/>
              </a:lnSpc>
              <a:spcBef>
                <a:spcPts val="200"/>
              </a:spcBef>
              <a:buClrTx/>
              <a:buSzPct val="45000"/>
              <a:buFont typeface="Arial" panose="020B0604020202020204" pitchFamily="34" charset="0"/>
              <a:buChar char="•"/>
            </a:pPr>
            <a:endParaRPr lang="et-EE" altLang="et-EE" sz="2200" dirty="0">
              <a:latin typeface="Calibri" panose="020F0502020204030204" pitchFamily="34" charset="0"/>
            </a:endParaRPr>
          </a:p>
        </p:txBody>
      </p:sp>
    </p:spTree>
    <p:extLst>
      <p:ext uri="{BB962C8B-B14F-4D97-AF65-F5344CB8AC3E}">
        <p14:creationId xmlns:p14="http://schemas.microsoft.com/office/powerpoint/2010/main" val="1242465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4076700" y="6248400"/>
            <a:ext cx="990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5pPr>
            <a:lvl6pPr marL="25146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6pPr>
            <a:lvl7pPr marL="29718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7pPr>
            <a:lvl8pPr marL="34290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8pPr>
            <a:lvl9pPr marL="38862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9pPr>
          </a:lstStyle>
          <a:p>
            <a:pPr>
              <a:buClrTx/>
              <a:buFontTx/>
              <a:buNone/>
            </a:pPr>
            <a:r>
              <a:rPr lang="en-US" altLang="et-EE" sz="1400"/>
              <a:t>Page </a:t>
            </a:r>
            <a:fld id="{983C463F-32EA-4D25-AAAB-C2FEA2C98F22}" type="slidenum">
              <a:rPr lang="en-US" altLang="et-EE" sz="1400"/>
              <a:pPr>
                <a:buClrTx/>
                <a:buFontTx/>
                <a:buNone/>
              </a:pPr>
              <a:t>42</a:t>
            </a:fld>
            <a:endParaRPr lang="en-US" altLang="et-EE" sz="1400"/>
          </a:p>
        </p:txBody>
      </p:sp>
      <p:sp>
        <p:nvSpPr>
          <p:cNvPr id="18434" name="Rectangle 2"/>
          <p:cNvSpPr>
            <a:spLocks noChangeArrowheads="1"/>
          </p:cNvSpPr>
          <p:nvPr/>
        </p:nvSpPr>
        <p:spPr bwMode="auto">
          <a:xfrm>
            <a:off x="954088" y="1465263"/>
            <a:ext cx="7656512" cy="2420937"/>
          </a:xfrm>
          <a:prstGeom prst="rect">
            <a:avLst/>
          </a:prstGeom>
          <a:solidFill>
            <a:srgbClr val="99CCFF"/>
          </a:solidFill>
          <a:ln w="5724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5pPr>
            <a:lvl6pPr marL="25146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6pPr>
            <a:lvl7pPr marL="29718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7pPr>
            <a:lvl8pPr marL="34290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8pPr>
            <a:lvl9pPr marL="38862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9pPr>
          </a:lstStyle>
          <a:p>
            <a:pPr algn="l">
              <a:buClrTx/>
              <a:buFontTx/>
              <a:buNone/>
            </a:pPr>
            <a:r>
              <a:rPr lang="en-US" altLang="et-EE" sz="2900" b="1">
                <a:latin typeface="Arial" panose="020B0604020202020204" pitchFamily="34" charset="0"/>
              </a:rPr>
              <a:t>PASCAL Recognizing Textual Entailment (RTE) Challenges</a:t>
            </a:r>
            <a:br>
              <a:rPr lang="en-US" altLang="et-EE" sz="2900" b="1">
                <a:latin typeface="Arial" panose="020B0604020202020204" pitchFamily="34" charset="0"/>
              </a:rPr>
            </a:br>
            <a:r>
              <a:rPr lang="en-US" altLang="et-EE" sz="2900" b="1">
                <a:latin typeface="Arial" panose="020B0604020202020204" pitchFamily="34" charset="0"/>
              </a:rPr>
              <a:t/>
            </a:r>
            <a:br>
              <a:rPr lang="en-US" altLang="et-EE" sz="2900" b="1">
                <a:latin typeface="Arial" panose="020B0604020202020204" pitchFamily="34" charset="0"/>
              </a:rPr>
            </a:br>
            <a:r>
              <a:rPr lang="en-US" altLang="et-EE" sz="2100" i="1">
                <a:latin typeface="Arial" panose="020B0604020202020204" pitchFamily="34" charset="0"/>
              </a:rPr>
              <a:t>EU FP-6 Funded PASCAL Network of Excellence </a:t>
            </a:r>
            <a:br>
              <a:rPr lang="en-US" altLang="et-EE" sz="2100" i="1">
                <a:latin typeface="Arial" panose="020B0604020202020204" pitchFamily="34" charset="0"/>
              </a:rPr>
            </a:br>
            <a:r>
              <a:rPr lang="en-US" altLang="et-EE" sz="2100" i="1">
                <a:latin typeface="Arial" panose="020B0604020202020204" pitchFamily="34" charset="0"/>
              </a:rPr>
              <a:t>2004-7</a:t>
            </a:r>
          </a:p>
        </p:txBody>
      </p:sp>
      <p:sp>
        <p:nvSpPr>
          <p:cNvPr id="18435" name="Text Box 3"/>
          <p:cNvSpPr txBox="1">
            <a:spLocks noChangeArrowheads="1"/>
          </p:cNvSpPr>
          <p:nvPr/>
        </p:nvSpPr>
        <p:spPr bwMode="auto">
          <a:xfrm>
            <a:off x="727075" y="4406900"/>
            <a:ext cx="803592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5pPr>
            <a:lvl6pPr marL="25146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6pPr>
            <a:lvl7pPr marL="29718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7pPr>
            <a:lvl8pPr marL="34290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8pPr>
            <a:lvl9pPr marL="38862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9pPr>
          </a:lstStyle>
          <a:p>
            <a:pPr algn="l">
              <a:buClrTx/>
              <a:buFontTx/>
              <a:buNone/>
            </a:pPr>
            <a:r>
              <a:rPr lang="en-US" altLang="et-EE" sz="2400" b="1" i="1">
                <a:latin typeface="Arial" panose="020B0604020202020204" pitchFamily="34" charset="0"/>
                <a:cs typeface="Arial" panose="020B0604020202020204" pitchFamily="34" charset="0"/>
              </a:rPr>
              <a:t>Bar-Ilan University		</a:t>
            </a:r>
            <a:r>
              <a:rPr lang="en-US" altLang="et-EE" sz="2400" b="1">
                <a:latin typeface="Arial" panose="020B0604020202020204" pitchFamily="34" charset="0"/>
                <a:cs typeface="Arial" panose="020B0604020202020204" pitchFamily="34" charset="0"/>
              </a:rPr>
              <a:t>ITC-irst and CELCT, Trento</a:t>
            </a:r>
          </a:p>
          <a:p>
            <a:pPr algn="l">
              <a:buClrTx/>
              <a:buFontTx/>
              <a:buNone/>
            </a:pPr>
            <a:r>
              <a:rPr lang="en-US" altLang="et-EE" sz="2400" b="1">
                <a:latin typeface="Arial" panose="020B0604020202020204" pitchFamily="34" charset="0"/>
                <a:cs typeface="Arial" panose="020B0604020202020204" pitchFamily="34" charset="0"/>
              </a:rPr>
              <a:t>MITRE			Microsoft Research</a:t>
            </a:r>
          </a:p>
        </p:txBody>
      </p:sp>
    </p:spTree>
    <p:extLst>
      <p:ext uri="{BB962C8B-B14F-4D97-AF65-F5344CB8AC3E}">
        <p14:creationId xmlns:p14="http://schemas.microsoft.com/office/powerpoint/2010/main" val="2670871664"/>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4076700" y="6248400"/>
            <a:ext cx="990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5pPr>
            <a:lvl6pPr marL="25146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6pPr>
            <a:lvl7pPr marL="29718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7pPr>
            <a:lvl8pPr marL="34290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8pPr>
            <a:lvl9pPr marL="38862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9pPr>
          </a:lstStyle>
          <a:p>
            <a:pPr>
              <a:buClrTx/>
              <a:buFontTx/>
              <a:buNone/>
            </a:pPr>
            <a:r>
              <a:rPr lang="en-US" altLang="et-EE" sz="1400"/>
              <a:t>Page </a:t>
            </a:r>
            <a:fld id="{B7D93C5D-636C-431C-8726-D6389E82959A}" type="slidenum">
              <a:rPr lang="en-US" altLang="et-EE" sz="1400"/>
              <a:pPr>
                <a:buClrTx/>
                <a:buFontTx/>
                <a:buNone/>
              </a:pPr>
              <a:t>43</a:t>
            </a:fld>
            <a:endParaRPr lang="en-US" altLang="et-EE" sz="1400"/>
          </a:p>
        </p:txBody>
      </p:sp>
      <p:sp>
        <p:nvSpPr>
          <p:cNvPr id="19458" name="Text Box 2"/>
          <p:cNvSpPr txBox="1">
            <a:spLocks noChangeArrowheads="1"/>
          </p:cNvSpPr>
          <p:nvPr/>
        </p:nvSpPr>
        <p:spPr bwMode="auto">
          <a:xfrm>
            <a:off x="685800" y="-3048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5pPr>
            <a:lvl6pPr marL="25146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6pPr>
            <a:lvl7pPr marL="29718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7pPr>
            <a:lvl8pPr marL="34290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8pPr>
            <a:lvl9pPr marL="38862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9pPr>
          </a:lstStyle>
          <a:p>
            <a:pPr algn="l">
              <a:buClrTx/>
              <a:buFontTx/>
              <a:buNone/>
            </a:pPr>
            <a:r>
              <a:rPr lang="en-US" altLang="et-EE">
                <a:solidFill>
                  <a:srgbClr val="FF0000"/>
                </a:solidFill>
              </a:rPr>
              <a:t>Generic Dataset by Application Use</a:t>
            </a:r>
          </a:p>
        </p:txBody>
      </p:sp>
      <p:sp>
        <p:nvSpPr>
          <p:cNvPr id="19459" name="Text Box 3"/>
          <p:cNvSpPr txBox="1">
            <a:spLocks noChangeArrowheads="1"/>
          </p:cNvSpPr>
          <p:nvPr/>
        </p:nvSpPr>
        <p:spPr bwMode="auto">
          <a:xfrm>
            <a:off x="685800" y="1447800"/>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5pPr>
            <a:lvl6pPr marL="2514600" indent="-228600" algn="r"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6pPr>
            <a:lvl7pPr marL="2971800" indent="-228600" algn="r"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7pPr>
            <a:lvl8pPr marL="3429000" indent="-228600" algn="r"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8pPr>
            <a:lvl9pPr marL="3886200" indent="-228600" algn="r"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9pPr>
          </a:lstStyle>
          <a:p>
            <a:pPr algn="l">
              <a:lnSpc>
                <a:spcPct val="90000"/>
              </a:lnSpc>
              <a:spcBef>
                <a:spcPts val="600"/>
              </a:spcBef>
              <a:buClr>
                <a:srgbClr val="3333CC"/>
              </a:buClr>
              <a:buSzPct val="60000"/>
              <a:buFont typeface="Wingdings" panose="05000000000000000000" pitchFamily="2" charset="2"/>
              <a:buChar char=""/>
            </a:pPr>
            <a:r>
              <a:rPr lang="en-US" altLang="et-EE" sz="2400" b="1">
                <a:solidFill>
                  <a:srgbClr val="3333CC"/>
                </a:solidFill>
                <a:latin typeface="Tempus Sans ITC" panose="04020404030D07020202" pitchFamily="82" charset="0"/>
              </a:rPr>
              <a:t>7 application settings in RTE-1, 4 in RTE-2/3</a:t>
            </a:r>
          </a:p>
          <a:p>
            <a:pPr lvl="1" algn="l">
              <a:lnSpc>
                <a:spcPct val="90000"/>
              </a:lnSpc>
              <a:spcBef>
                <a:spcPts val="500"/>
              </a:spcBef>
              <a:buClr>
                <a:srgbClr val="FF0000"/>
              </a:buClr>
              <a:buSzPct val="55000"/>
              <a:buFont typeface="Wingdings" panose="05000000000000000000" pitchFamily="2" charset="2"/>
              <a:buChar char=""/>
            </a:pPr>
            <a:r>
              <a:rPr lang="en-US" altLang="et-EE" sz="2000" b="1">
                <a:latin typeface="Tempus Sans ITC" panose="04020404030D07020202" pitchFamily="82" charset="0"/>
              </a:rPr>
              <a:t>QA </a:t>
            </a:r>
          </a:p>
          <a:p>
            <a:pPr lvl="1" algn="l">
              <a:lnSpc>
                <a:spcPct val="90000"/>
              </a:lnSpc>
              <a:spcBef>
                <a:spcPts val="500"/>
              </a:spcBef>
              <a:buClr>
                <a:srgbClr val="FF0000"/>
              </a:buClr>
              <a:buSzPct val="55000"/>
              <a:buFont typeface="Wingdings" panose="05000000000000000000" pitchFamily="2" charset="2"/>
              <a:buChar char=""/>
            </a:pPr>
            <a:r>
              <a:rPr lang="en-US" altLang="et-EE" sz="2000" b="1">
                <a:latin typeface="Tempus Sans ITC" panose="04020404030D07020202" pitchFamily="82" charset="0"/>
              </a:rPr>
              <a:t> IE</a:t>
            </a:r>
          </a:p>
          <a:p>
            <a:pPr lvl="1" algn="l">
              <a:lnSpc>
                <a:spcPct val="90000"/>
              </a:lnSpc>
              <a:spcBef>
                <a:spcPts val="500"/>
              </a:spcBef>
              <a:buClr>
                <a:srgbClr val="FF0000"/>
              </a:buClr>
              <a:buSzPct val="55000"/>
              <a:buFont typeface="Wingdings" panose="05000000000000000000" pitchFamily="2" charset="2"/>
              <a:buChar char=""/>
            </a:pPr>
            <a:r>
              <a:rPr lang="en-US" altLang="et-EE" sz="2000" b="1" i="1">
                <a:latin typeface="Tempus Sans ITC" panose="04020404030D07020202" pitchFamily="82" charset="0"/>
              </a:rPr>
              <a:t> </a:t>
            </a:r>
            <a:r>
              <a:rPr lang="en-US" altLang="et-EE" sz="2000" b="1">
                <a:latin typeface="Tempus Sans ITC" panose="04020404030D07020202" pitchFamily="82" charset="0"/>
              </a:rPr>
              <a:t>“Semantic” IR</a:t>
            </a:r>
          </a:p>
          <a:p>
            <a:pPr lvl="1" algn="l">
              <a:lnSpc>
                <a:spcPct val="90000"/>
              </a:lnSpc>
              <a:spcBef>
                <a:spcPts val="500"/>
              </a:spcBef>
              <a:buClr>
                <a:srgbClr val="FF0000"/>
              </a:buClr>
              <a:buSzPct val="55000"/>
              <a:buFont typeface="Wingdings" panose="05000000000000000000" pitchFamily="2" charset="2"/>
              <a:buChar char=""/>
            </a:pPr>
            <a:r>
              <a:rPr lang="en-US" altLang="et-EE" sz="2000" b="1">
                <a:latin typeface="Tempus Sans ITC" panose="04020404030D07020202" pitchFamily="82" charset="0"/>
              </a:rPr>
              <a:t> Comparable documents / multi-doc summarization</a:t>
            </a:r>
          </a:p>
          <a:p>
            <a:pPr lvl="1" algn="l">
              <a:lnSpc>
                <a:spcPct val="90000"/>
              </a:lnSpc>
              <a:spcBef>
                <a:spcPts val="500"/>
              </a:spcBef>
              <a:buClr>
                <a:srgbClr val="FF0000"/>
              </a:buClr>
              <a:buSzPct val="55000"/>
              <a:buFont typeface="Wingdings" panose="05000000000000000000" pitchFamily="2" charset="2"/>
              <a:buChar char=""/>
            </a:pPr>
            <a:r>
              <a:rPr lang="en-US" altLang="et-EE" sz="2000" b="1">
                <a:latin typeface="Tempus Sans ITC" panose="04020404030D07020202" pitchFamily="82" charset="0"/>
              </a:rPr>
              <a:t> MT evaluation</a:t>
            </a:r>
          </a:p>
          <a:p>
            <a:pPr lvl="1" algn="l">
              <a:lnSpc>
                <a:spcPct val="90000"/>
              </a:lnSpc>
              <a:spcBef>
                <a:spcPts val="500"/>
              </a:spcBef>
              <a:buClr>
                <a:srgbClr val="FF0000"/>
              </a:buClr>
              <a:buSzPct val="55000"/>
              <a:buFont typeface="Wingdings" panose="05000000000000000000" pitchFamily="2" charset="2"/>
              <a:buChar char=""/>
            </a:pPr>
            <a:r>
              <a:rPr lang="en-US" altLang="et-EE" sz="2000" b="1">
                <a:latin typeface="Tempus Sans ITC" panose="04020404030D07020202" pitchFamily="82" charset="0"/>
              </a:rPr>
              <a:t> Reading comprehension </a:t>
            </a:r>
          </a:p>
          <a:p>
            <a:pPr lvl="1" algn="l">
              <a:lnSpc>
                <a:spcPct val="90000"/>
              </a:lnSpc>
              <a:spcBef>
                <a:spcPts val="500"/>
              </a:spcBef>
              <a:buClr>
                <a:srgbClr val="FF0000"/>
              </a:buClr>
              <a:buSzPct val="55000"/>
              <a:buFont typeface="Wingdings" panose="05000000000000000000" pitchFamily="2" charset="2"/>
              <a:buChar char=""/>
            </a:pPr>
            <a:r>
              <a:rPr lang="en-US" altLang="et-EE" sz="2000" b="1">
                <a:latin typeface="Tempus Sans ITC" panose="04020404030D07020202" pitchFamily="82" charset="0"/>
              </a:rPr>
              <a:t> Paraphrase acquisition</a:t>
            </a:r>
          </a:p>
          <a:p>
            <a:pPr algn="l">
              <a:lnSpc>
                <a:spcPct val="90000"/>
              </a:lnSpc>
              <a:spcBef>
                <a:spcPts val="600"/>
              </a:spcBef>
              <a:buClr>
                <a:srgbClr val="3333CC"/>
              </a:buClr>
              <a:buSzPct val="60000"/>
              <a:buFont typeface="Wingdings" panose="05000000000000000000" pitchFamily="2" charset="2"/>
              <a:buChar char=""/>
            </a:pPr>
            <a:r>
              <a:rPr lang="en-US" altLang="et-EE" sz="2400" b="1">
                <a:solidFill>
                  <a:srgbClr val="3333CC"/>
                </a:solidFill>
                <a:latin typeface="Tempus Sans ITC" panose="04020404030D07020202" pitchFamily="82" charset="0"/>
              </a:rPr>
              <a:t>Most data created from actual applications output</a:t>
            </a:r>
          </a:p>
          <a:p>
            <a:pPr algn="l">
              <a:lnSpc>
                <a:spcPct val="90000"/>
              </a:lnSpc>
              <a:spcBef>
                <a:spcPts val="600"/>
              </a:spcBef>
              <a:buClr>
                <a:srgbClr val="3333CC"/>
              </a:buClr>
              <a:buSzPct val="60000"/>
              <a:buFont typeface="Wingdings" panose="05000000000000000000" pitchFamily="2" charset="2"/>
              <a:buChar char=""/>
            </a:pPr>
            <a:r>
              <a:rPr lang="en-US" altLang="et-EE" sz="2400" b="1">
                <a:solidFill>
                  <a:srgbClr val="3333CC"/>
                </a:solidFill>
                <a:latin typeface="Tempus Sans ITC" panose="04020404030D07020202" pitchFamily="82" charset="0"/>
              </a:rPr>
              <a:t>RTE-2/3: 800 examples in development and test sets</a:t>
            </a:r>
          </a:p>
          <a:p>
            <a:pPr algn="l">
              <a:lnSpc>
                <a:spcPct val="90000"/>
              </a:lnSpc>
              <a:spcBef>
                <a:spcPts val="600"/>
              </a:spcBef>
              <a:buClr>
                <a:srgbClr val="3333CC"/>
              </a:buClr>
              <a:buSzPct val="60000"/>
              <a:buFont typeface="Wingdings" panose="05000000000000000000" pitchFamily="2" charset="2"/>
              <a:buChar char=""/>
            </a:pPr>
            <a:r>
              <a:rPr lang="en-US" altLang="et-EE" sz="2400" b="1">
                <a:solidFill>
                  <a:srgbClr val="3333CC"/>
                </a:solidFill>
                <a:latin typeface="Tempus Sans ITC" panose="04020404030D07020202" pitchFamily="82" charset="0"/>
              </a:rPr>
              <a:t>50-50% YES/NO split</a:t>
            </a:r>
          </a:p>
          <a:p>
            <a:pPr algn="l">
              <a:lnSpc>
                <a:spcPct val="90000"/>
              </a:lnSpc>
              <a:spcBef>
                <a:spcPts val="600"/>
              </a:spcBef>
              <a:buClr>
                <a:srgbClr val="3333CC"/>
              </a:buClr>
              <a:buSzPct val="60000"/>
              <a:buFont typeface="Wingdings" panose="05000000000000000000" pitchFamily="2" charset="2"/>
              <a:buNone/>
            </a:pPr>
            <a:endParaRPr lang="en-US" altLang="et-EE" sz="2400" b="1">
              <a:solidFill>
                <a:srgbClr val="3333CC"/>
              </a:solidFill>
              <a:latin typeface="Tempus Sans ITC" panose="04020404030D07020202" pitchFamily="82" charset="0"/>
            </a:endParaRPr>
          </a:p>
        </p:txBody>
      </p:sp>
    </p:spTree>
    <p:extLst>
      <p:ext uri="{BB962C8B-B14F-4D97-AF65-F5344CB8AC3E}">
        <p14:creationId xmlns:p14="http://schemas.microsoft.com/office/powerpoint/2010/main" val="3763935950"/>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4076700" y="6248400"/>
            <a:ext cx="990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5pPr>
            <a:lvl6pPr marL="25146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6pPr>
            <a:lvl7pPr marL="29718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7pPr>
            <a:lvl8pPr marL="34290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8pPr>
            <a:lvl9pPr marL="38862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9pPr>
          </a:lstStyle>
          <a:p>
            <a:pPr>
              <a:buClrTx/>
              <a:buFontTx/>
              <a:buNone/>
            </a:pPr>
            <a:r>
              <a:rPr lang="en-US" altLang="et-EE" sz="1400"/>
              <a:t>Page </a:t>
            </a:r>
            <a:fld id="{C5DE20A1-3744-4365-BA80-433F7A6E4D1E}" type="slidenum">
              <a:rPr lang="en-US" altLang="et-EE" sz="1400"/>
              <a:pPr>
                <a:buClrTx/>
                <a:buFontTx/>
                <a:buNone/>
              </a:pPr>
              <a:t>44</a:t>
            </a:fld>
            <a:endParaRPr lang="en-US" altLang="et-EE" sz="1400"/>
          </a:p>
        </p:txBody>
      </p:sp>
      <p:sp>
        <p:nvSpPr>
          <p:cNvPr id="20482" name="Text Box 2"/>
          <p:cNvSpPr txBox="1">
            <a:spLocks noChangeArrowheads="1"/>
          </p:cNvSpPr>
          <p:nvPr/>
        </p:nvSpPr>
        <p:spPr bwMode="auto">
          <a:xfrm>
            <a:off x="685800" y="-3810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5pPr>
            <a:lvl6pPr marL="25146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6pPr>
            <a:lvl7pPr marL="29718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7pPr>
            <a:lvl8pPr marL="34290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8pPr>
            <a:lvl9pPr marL="38862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9pPr>
          </a:lstStyle>
          <a:p>
            <a:pPr algn="l">
              <a:buClrTx/>
              <a:buFontTx/>
              <a:buNone/>
            </a:pPr>
            <a:r>
              <a:rPr lang="en-US" altLang="et-EE">
                <a:solidFill>
                  <a:srgbClr val="FF0000"/>
                </a:solidFill>
              </a:rPr>
              <a:t>RTE Examples</a:t>
            </a:r>
          </a:p>
        </p:txBody>
      </p:sp>
      <p:graphicFrame>
        <p:nvGraphicFramePr>
          <p:cNvPr id="20483" name="Group 3"/>
          <p:cNvGraphicFramePr>
            <a:graphicFrameLocks noGrp="1"/>
          </p:cNvGraphicFramePr>
          <p:nvPr/>
        </p:nvGraphicFramePr>
        <p:xfrm>
          <a:off x="533400" y="1162050"/>
          <a:ext cx="8383588" cy="5337175"/>
        </p:xfrm>
        <a:graphic>
          <a:graphicData uri="http://schemas.openxmlformats.org/drawingml/2006/table">
            <a:tbl>
              <a:tblPr/>
              <a:tblGrid>
                <a:gridCol w="346075">
                  <a:extLst>
                    <a:ext uri="{9D8B030D-6E8A-4147-A177-3AD203B41FA5}">
                      <a16:colId xmlns:a16="http://schemas.microsoft.com/office/drawing/2014/main" val="634612055"/>
                    </a:ext>
                  </a:extLst>
                </a:gridCol>
                <a:gridCol w="3487738">
                  <a:extLst>
                    <a:ext uri="{9D8B030D-6E8A-4147-A177-3AD203B41FA5}">
                      <a16:colId xmlns:a16="http://schemas.microsoft.com/office/drawing/2014/main" val="2990257664"/>
                    </a:ext>
                  </a:extLst>
                </a:gridCol>
                <a:gridCol w="2436812">
                  <a:extLst>
                    <a:ext uri="{9D8B030D-6E8A-4147-A177-3AD203B41FA5}">
                      <a16:colId xmlns:a16="http://schemas.microsoft.com/office/drawing/2014/main" val="3214857413"/>
                    </a:ext>
                  </a:extLst>
                </a:gridCol>
                <a:gridCol w="746125">
                  <a:extLst>
                    <a:ext uri="{9D8B030D-6E8A-4147-A177-3AD203B41FA5}">
                      <a16:colId xmlns:a16="http://schemas.microsoft.com/office/drawing/2014/main" val="1764928959"/>
                    </a:ext>
                  </a:extLst>
                </a:gridCol>
                <a:gridCol w="1366838">
                  <a:extLst>
                    <a:ext uri="{9D8B030D-6E8A-4147-A177-3AD203B41FA5}">
                      <a16:colId xmlns:a16="http://schemas.microsoft.com/office/drawing/2014/main" val="4057423741"/>
                    </a:ext>
                  </a:extLst>
                </a:gridCol>
              </a:tblGrid>
              <a:tr h="581025">
                <a:tc>
                  <a:txBody>
                    <a:bodyPr/>
                    <a:lstStyle>
                      <a:lvl1pPr algn="l"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3333CC"/>
                          </a:solidFill>
                          <a:latin typeface="Tempus Sans ITC" panose="04020404030D07020202" pitchFamily="82" charset="0"/>
                          <a:cs typeface="Noto Sans CJK SC Regular" charset="0"/>
                        </a:defRPr>
                      </a:lvl1pPr>
                      <a:lvl2pPr algn="l"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Tempus Sans ITC" panose="04020404030D07020202" pitchFamily="82" charset="0"/>
                          <a:cs typeface="Noto Sans CJK SC Regular" charset="0"/>
                        </a:defRPr>
                      </a:lvl2pPr>
                      <a:lvl3pPr algn="l"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Tempus Sans ITC" panose="04020404030D07020202" pitchFamily="82" charset="0"/>
                          <a:cs typeface="Noto Sans CJK SC Regular" charset="0"/>
                        </a:defRPr>
                      </a:lvl3pPr>
                      <a:lvl4pPr algn="l"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4pPr>
                      <a:lvl5pPr algn="l"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9pPr>
                    </a:lstStyle>
                    <a:p>
                      <a:pPr marL="0" marR="0" lvl="0" indent="0" algn="ctr" defTabSz="457200" rtl="0" eaLnBrk="1" fontAlgn="base" latinLnBrk="0" hangingPunct="1">
                        <a:lnSpc>
                          <a:spcPct val="98000"/>
                        </a:lnSpc>
                        <a:spcBef>
                          <a:spcPct val="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et-EE" sz="2400" b="1" i="0" u="none" strike="noStrike" cap="none" normalizeH="0" baseline="0" smtClean="0">
                        <a:ln>
                          <a:noFill/>
                        </a:ln>
                        <a:solidFill>
                          <a:srgbClr val="3333CC"/>
                        </a:solidFill>
                        <a:effectLst/>
                        <a:latin typeface="Tempus Sans ITC" panose="04020404030D07020202" pitchFamily="82" charset="0"/>
                        <a:cs typeface="Noto Sans CJK SC Regular" charset="0"/>
                      </a:endParaRPr>
                    </a:p>
                  </a:txBody>
                  <a:tcPr marL="90000" marR="90000" marT="52896" marB="46800" anchor="ctr" horzOverflow="overflow">
                    <a:lnL w="4320" cap="flat" cmpd="sng" algn="ctr">
                      <a:solidFill>
                        <a:srgbClr val="000000"/>
                      </a:solidFill>
                      <a:prstDash val="solid"/>
                      <a:round/>
                      <a:headEnd type="none" w="med" len="med"/>
                      <a:tailEnd type="none" w="med" len="med"/>
                    </a:lnL>
                    <a:lnR w="4320" cap="flat" cmpd="sng" algn="ctr">
                      <a:solidFill>
                        <a:srgbClr val="000000"/>
                      </a:solidFill>
                      <a:prstDash val="solid"/>
                      <a:round/>
                      <a:headEnd type="none" w="med" len="med"/>
                      <a:tailEnd type="none" w="med" len="med"/>
                    </a:lnR>
                    <a:lnT w="4320" cap="flat" cmpd="sng" algn="ctr">
                      <a:solidFill>
                        <a:srgbClr val="000000"/>
                      </a:solidFill>
                      <a:prstDash val="solid"/>
                      <a:round/>
                      <a:headEnd type="none" w="med" len="med"/>
                      <a:tailEnd type="none" w="med" len="med"/>
                    </a:lnT>
                    <a:lnB w="432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3333CC"/>
                          </a:solidFill>
                          <a:latin typeface="Tempus Sans ITC" panose="04020404030D07020202" pitchFamily="82" charset="0"/>
                          <a:cs typeface="Noto Sans CJK SC Regular" charset="0"/>
                        </a:defRPr>
                      </a:lvl1pPr>
                      <a:lvl2pPr algn="l"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Tempus Sans ITC" panose="04020404030D07020202" pitchFamily="82" charset="0"/>
                          <a:cs typeface="Noto Sans CJK SC Regular" charset="0"/>
                        </a:defRPr>
                      </a:lvl2pPr>
                      <a:lvl3pPr algn="l"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Tempus Sans ITC" panose="04020404030D07020202" pitchFamily="82" charset="0"/>
                          <a:cs typeface="Noto Sans CJK SC Regular" charset="0"/>
                        </a:defRPr>
                      </a:lvl3pPr>
                      <a:lvl4pPr algn="l"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4pPr>
                      <a:lvl5pPr algn="l"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9pPr>
                    </a:lstStyle>
                    <a:p>
                      <a:pPr marL="0" marR="0" lvl="0" indent="0" algn="ctr" defTabSz="457200" rtl="0" eaLnBrk="1" fontAlgn="base" latinLnBrk="0" hangingPunct="1">
                        <a:lnSpc>
                          <a:spcPct val="98000"/>
                        </a:lnSpc>
                        <a:spcBef>
                          <a:spcPct val="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t-EE" sz="1600" b="0" i="0" u="none" strike="noStrike" cap="none" normalizeH="0" baseline="0" smtClean="0">
                          <a:ln>
                            <a:noFill/>
                          </a:ln>
                          <a:solidFill>
                            <a:srgbClr val="3333CC"/>
                          </a:solidFill>
                          <a:effectLst/>
                          <a:latin typeface="Tempus Sans ITC" panose="04020404030D07020202" pitchFamily="82" charset="0"/>
                          <a:cs typeface="Times New Roman" panose="02020603050405020304" pitchFamily="18" charset="0"/>
                        </a:rPr>
                        <a:t>TEXT</a:t>
                      </a:r>
                    </a:p>
                  </a:txBody>
                  <a:tcPr marL="90000" marR="90000" marT="50864" marB="46800" anchor="ctr" horzOverflow="overflow">
                    <a:lnL w="4320" cap="flat" cmpd="sng" algn="ctr">
                      <a:solidFill>
                        <a:srgbClr val="000000"/>
                      </a:solidFill>
                      <a:prstDash val="solid"/>
                      <a:round/>
                      <a:headEnd type="none" w="med" len="med"/>
                      <a:tailEnd type="none" w="med" len="med"/>
                    </a:lnL>
                    <a:lnR w="4320" cap="flat" cmpd="sng" algn="ctr">
                      <a:solidFill>
                        <a:srgbClr val="000000"/>
                      </a:solidFill>
                      <a:prstDash val="solid"/>
                      <a:round/>
                      <a:headEnd type="none" w="med" len="med"/>
                      <a:tailEnd type="none" w="med" len="med"/>
                    </a:lnR>
                    <a:lnT w="4320" cap="flat" cmpd="sng" algn="ctr">
                      <a:solidFill>
                        <a:srgbClr val="000000"/>
                      </a:solidFill>
                      <a:prstDash val="solid"/>
                      <a:round/>
                      <a:headEnd type="none" w="med" len="med"/>
                      <a:tailEnd type="none" w="med" len="med"/>
                    </a:lnT>
                    <a:lnB w="432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3333CC"/>
                          </a:solidFill>
                          <a:latin typeface="Tempus Sans ITC" panose="04020404030D07020202" pitchFamily="82" charset="0"/>
                          <a:cs typeface="Noto Sans CJK SC Regular" charset="0"/>
                        </a:defRPr>
                      </a:lvl1pPr>
                      <a:lvl2pPr algn="l"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Tempus Sans ITC" panose="04020404030D07020202" pitchFamily="82" charset="0"/>
                          <a:cs typeface="Noto Sans CJK SC Regular" charset="0"/>
                        </a:defRPr>
                      </a:lvl2pPr>
                      <a:lvl3pPr algn="l"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Tempus Sans ITC" panose="04020404030D07020202" pitchFamily="82" charset="0"/>
                          <a:cs typeface="Noto Sans CJK SC Regular" charset="0"/>
                        </a:defRPr>
                      </a:lvl3pPr>
                      <a:lvl4pPr algn="l"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4pPr>
                      <a:lvl5pPr algn="l"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9pPr>
                    </a:lstStyle>
                    <a:p>
                      <a:pPr marL="0" marR="0" lvl="0" indent="0" algn="ctr" defTabSz="457200" rtl="0" eaLnBrk="1" fontAlgn="base" latinLnBrk="0" hangingPunct="1">
                        <a:lnSpc>
                          <a:spcPct val="98000"/>
                        </a:lnSpc>
                        <a:spcBef>
                          <a:spcPct val="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t-EE" sz="1600" b="0" i="0" u="none" strike="noStrike" cap="none" normalizeH="0" baseline="0" smtClean="0">
                          <a:ln>
                            <a:noFill/>
                          </a:ln>
                          <a:solidFill>
                            <a:srgbClr val="3333CC"/>
                          </a:solidFill>
                          <a:effectLst/>
                          <a:latin typeface="Tempus Sans ITC" panose="04020404030D07020202" pitchFamily="82" charset="0"/>
                          <a:cs typeface="Times New Roman" panose="02020603050405020304" pitchFamily="18" charset="0"/>
                        </a:rPr>
                        <a:t>HYPOTHESIS</a:t>
                      </a:r>
                    </a:p>
                  </a:txBody>
                  <a:tcPr marL="90000" marR="90000" marT="50864" marB="46800" anchor="ctr" horzOverflow="overflow">
                    <a:lnL w="4320" cap="flat" cmpd="sng" algn="ctr">
                      <a:solidFill>
                        <a:srgbClr val="000000"/>
                      </a:solidFill>
                      <a:prstDash val="solid"/>
                      <a:round/>
                      <a:headEnd type="none" w="med" len="med"/>
                      <a:tailEnd type="none" w="med" len="med"/>
                    </a:lnL>
                    <a:lnR w="4320" cap="flat" cmpd="sng" algn="ctr">
                      <a:solidFill>
                        <a:srgbClr val="000000"/>
                      </a:solidFill>
                      <a:prstDash val="solid"/>
                      <a:round/>
                      <a:headEnd type="none" w="med" len="med"/>
                      <a:tailEnd type="none" w="med" len="med"/>
                    </a:lnR>
                    <a:lnT w="4320" cap="flat" cmpd="sng" algn="ctr">
                      <a:solidFill>
                        <a:srgbClr val="000000"/>
                      </a:solidFill>
                      <a:prstDash val="solid"/>
                      <a:round/>
                      <a:headEnd type="none" w="med" len="med"/>
                      <a:tailEnd type="none" w="med" len="med"/>
                    </a:lnT>
                    <a:lnB w="432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3333CC"/>
                          </a:solidFill>
                          <a:latin typeface="Tempus Sans ITC" panose="04020404030D07020202" pitchFamily="82" charset="0"/>
                          <a:cs typeface="Noto Sans CJK SC Regular" charset="0"/>
                        </a:defRPr>
                      </a:lvl1pPr>
                      <a:lvl2pPr algn="l"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Tempus Sans ITC" panose="04020404030D07020202" pitchFamily="82" charset="0"/>
                          <a:cs typeface="Noto Sans CJK SC Regular" charset="0"/>
                        </a:defRPr>
                      </a:lvl2pPr>
                      <a:lvl3pPr algn="l"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Tempus Sans ITC" panose="04020404030D07020202" pitchFamily="82" charset="0"/>
                          <a:cs typeface="Noto Sans CJK SC Regular" charset="0"/>
                        </a:defRPr>
                      </a:lvl3pPr>
                      <a:lvl4pPr algn="l"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4pPr>
                      <a:lvl5pPr algn="l"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9pPr>
                    </a:lstStyle>
                    <a:p>
                      <a:pPr marL="0" marR="0" lvl="0" indent="0" algn="ctr" defTabSz="457200" rtl="0" eaLnBrk="1" fontAlgn="base" latinLnBrk="0" hangingPunct="1">
                        <a:lnSpc>
                          <a:spcPct val="98000"/>
                        </a:lnSpc>
                        <a:spcBef>
                          <a:spcPct val="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t-EE" sz="1600" b="0" i="0" u="none" strike="noStrike" cap="none" normalizeH="0" baseline="0" smtClean="0">
                          <a:ln>
                            <a:noFill/>
                          </a:ln>
                          <a:solidFill>
                            <a:srgbClr val="3333CC"/>
                          </a:solidFill>
                          <a:effectLst/>
                          <a:latin typeface="Tempus Sans ITC" panose="04020404030D07020202" pitchFamily="82" charset="0"/>
                          <a:cs typeface="Times New Roman" panose="02020603050405020304" pitchFamily="18" charset="0"/>
                        </a:rPr>
                        <a:t>TASK</a:t>
                      </a:r>
                    </a:p>
                  </a:txBody>
                  <a:tcPr marL="90000" marR="90000" marT="50864" marB="46800" anchor="ctr" horzOverflow="overflow">
                    <a:lnL w="4320" cap="flat" cmpd="sng" algn="ctr">
                      <a:solidFill>
                        <a:srgbClr val="000000"/>
                      </a:solidFill>
                      <a:prstDash val="solid"/>
                      <a:round/>
                      <a:headEnd type="none" w="med" len="med"/>
                      <a:tailEnd type="none" w="med" len="med"/>
                    </a:lnL>
                    <a:lnR w="4320" cap="flat" cmpd="sng" algn="ctr">
                      <a:solidFill>
                        <a:srgbClr val="000000"/>
                      </a:solidFill>
                      <a:prstDash val="solid"/>
                      <a:round/>
                      <a:headEnd type="none" w="med" len="med"/>
                      <a:tailEnd type="none" w="med" len="med"/>
                    </a:lnR>
                    <a:lnT w="4320" cap="flat" cmpd="sng" algn="ctr">
                      <a:solidFill>
                        <a:srgbClr val="000000"/>
                      </a:solidFill>
                      <a:prstDash val="solid"/>
                      <a:round/>
                      <a:headEnd type="none" w="med" len="med"/>
                      <a:tailEnd type="none" w="med" len="med"/>
                    </a:lnT>
                    <a:lnB w="432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3333CC"/>
                          </a:solidFill>
                          <a:latin typeface="Tempus Sans ITC" panose="04020404030D07020202" pitchFamily="82" charset="0"/>
                          <a:cs typeface="Noto Sans CJK SC Regular" charset="0"/>
                        </a:defRPr>
                      </a:lvl1pPr>
                      <a:lvl2pPr algn="l"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Tempus Sans ITC" panose="04020404030D07020202" pitchFamily="82" charset="0"/>
                          <a:cs typeface="Noto Sans CJK SC Regular" charset="0"/>
                        </a:defRPr>
                      </a:lvl2pPr>
                      <a:lvl3pPr algn="l"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Tempus Sans ITC" panose="04020404030D07020202" pitchFamily="82" charset="0"/>
                          <a:cs typeface="Noto Sans CJK SC Regular" charset="0"/>
                        </a:defRPr>
                      </a:lvl3pPr>
                      <a:lvl4pPr algn="l"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4pPr>
                      <a:lvl5pPr algn="l"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9pPr>
                    </a:lstStyle>
                    <a:p>
                      <a:pPr marL="0" marR="0" lvl="0" indent="0" algn="ctr" defTabSz="457200" rtl="0" eaLnBrk="1" fontAlgn="base" latinLnBrk="0" hangingPunct="1">
                        <a:lnSpc>
                          <a:spcPct val="98000"/>
                        </a:lnSpc>
                        <a:spcBef>
                          <a:spcPct val="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t-EE" sz="1600" b="0" i="0" u="none" strike="noStrike" cap="none" normalizeH="0" baseline="0" smtClean="0">
                          <a:ln>
                            <a:noFill/>
                          </a:ln>
                          <a:solidFill>
                            <a:srgbClr val="3333CC"/>
                          </a:solidFill>
                          <a:effectLst/>
                          <a:latin typeface="Tempus Sans ITC" panose="04020404030D07020202" pitchFamily="82" charset="0"/>
                          <a:cs typeface="Times New Roman" panose="02020603050405020304" pitchFamily="18" charset="0"/>
                        </a:rPr>
                        <a:t>ENTAIL-MENT</a:t>
                      </a:r>
                    </a:p>
                  </a:txBody>
                  <a:tcPr marL="90000" marR="90000" marT="50864" marB="46800" anchor="ctr" horzOverflow="overflow">
                    <a:lnL w="4320" cap="flat" cmpd="sng" algn="ctr">
                      <a:solidFill>
                        <a:srgbClr val="000000"/>
                      </a:solidFill>
                      <a:prstDash val="solid"/>
                      <a:round/>
                      <a:headEnd type="none" w="med" len="med"/>
                      <a:tailEnd type="none" w="med" len="med"/>
                    </a:lnL>
                    <a:lnR w="4320" cap="flat" cmpd="sng" algn="ctr">
                      <a:solidFill>
                        <a:srgbClr val="000000"/>
                      </a:solidFill>
                      <a:prstDash val="solid"/>
                      <a:round/>
                      <a:headEnd type="none" w="med" len="med"/>
                      <a:tailEnd type="none" w="med" len="med"/>
                    </a:lnR>
                    <a:lnT w="4320" cap="flat" cmpd="sng" algn="ctr">
                      <a:solidFill>
                        <a:srgbClr val="000000"/>
                      </a:solidFill>
                      <a:prstDash val="solid"/>
                      <a:round/>
                      <a:headEnd type="none" w="med" len="med"/>
                      <a:tailEnd type="none" w="med" len="med"/>
                    </a:lnT>
                    <a:lnB w="43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65161292"/>
                  </a:ext>
                </a:extLst>
              </a:tr>
              <a:tr h="1066800">
                <a:tc>
                  <a:txBody>
                    <a:bodyPr/>
                    <a:lstStyle>
                      <a:lvl1pPr algn="l"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3333CC"/>
                          </a:solidFill>
                          <a:latin typeface="Tempus Sans ITC" panose="04020404030D07020202" pitchFamily="82" charset="0"/>
                          <a:cs typeface="Noto Sans CJK SC Regular" charset="0"/>
                        </a:defRPr>
                      </a:lvl1pPr>
                      <a:lvl2pPr algn="l"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Tempus Sans ITC" panose="04020404030D07020202" pitchFamily="82" charset="0"/>
                          <a:cs typeface="Noto Sans CJK SC Regular" charset="0"/>
                        </a:defRPr>
                      </a:lvl2pPr>
                      <a:lvl3pPr algn="l"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Tempus Sans ITC" panose="04020404030D07020202" pitchFamily="82" charset="0"/>
                          <a:cs typeface="Noto Sans CJK SC Regular" charset="0"/>
                        </a:defRPr>
                      </a:lvl3pPr>
                      <a:lvl4pPr algn="l"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4pPr>
                      <a:lvl5pPr algn="l"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9pPr>
                    </a:lstStyle>
                    <a:p>
                      <a:pPr marL="0" marR="0" lvl="0" indent="0" algn="r" defTabSz="457200" rtl="0" eaLnBrk="1" fontAlgn="base" latinLnBrk="0" hangingPunct="1">
                        <a:lnSpc>
                          <a:spcPct val="98000"/>
                        </a:lnSpc>
                        <a:spcBef>
                          <a:spcPct val="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t-EE" sz="1600" b="1" i="0" u="none" strike="noStrike" cap="none" normalizeH="0" baseline="0" smtClean="0">
                          <a:ln>
                            <a:noFill/>
                          </a:ln>
                          <a:solidFill>
                            <a:srgbClr val="3333CC"/>
                          </a:solidFill>
                          <a:effectLst/>
                          <a:latin typeface="Tempus Sans ITC" panose="04020404030D07020202" pitchFamily="82" charset="0"/>
                          <a:cs typeface="Times New Roman" panose="02020603050405020304" pitchFamily="18" charset="0"/>
                        </a:rPr>
                        <a:t>1</a:t>
                      </a:r>
                    </a:p>
                  </a:txBody>
                  <a:tcPr marL="90000" marR="90000" marT="50864" marB="46800" anchor="ctr" horzOverflow="overflow">
                    <a:lnL w="4320" cap="flat" cmpd="sng" algn="ctr">
                      <a:solidFill>
                        <a:srgbClr val="000000"/>
                      </a:solidFill>
                      <a:prstDash val="solid"/>
                      <a:round/>
                      <a:headEnd type="none" w="med" len="med"/>
                      <a:tailEnd type="none" w="med" len="med"/>
                    </a:lnL>
                    <a:lnR w="4320" cap="flat" cmpd="sng" algn="ctr">
                      <a:solidFill>
                        <a:srgbClr val="000000"/>
                      </a:solidFill>
                      <a:prstDash val="solid"/>
                      <a:round/>
                      <a:headEnd type="none" w="med" len="med"/>
                      <a:tailEnd type="none" w="med" len="med"/>
                    </a:lnR>
                    <a:lnT w="4320" cap="flat" cmpd="sng" algn="ctr">
                      <a:solidFill>
                        <a:srgbClr val="000000"/>
                      </a:solidFill>
                      <a:prstDash val="solid"/>
                      <a:round/>
                      <a:headEnd type="none" w="med" len="med"/>
                      <a:tailEnd type="none" w="med" len="med"/>
                    </a:lnT>
                    <a:lnB w="432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3333CC"/>
                          </a:solidFill>
                          <a:latin typeface="Tempus Sans ITC" panose="04020404030D07020202" pitchFamily="82" charset="0"/>
                          <a:cs typeface="Noto Sans CJK SC Regular" charset="0"/>
                        </a:defRPr>
                      </a:lvl1pPr>
                      <a:lvl2pPr algn="l"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Tempus Sans ITC" panose="04020404030D07020202" pitchFamily="82" charset="0"/>
                          <a:cs typeface="Noto Sans CJK SC Regular" charset="0"/>
                        </a:defRPr>
                      </a:lvl2pPr>
                      <a:lvl3pPr algn="l"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Tempus Sans ITC" panose="04020404030D07020202" pitchFamily="82" charset="0"/>
                          <a:cs typeface="Noto Sans CJK SC Regular" charset="0"/>
                        </a:defRPr>
                      </a:lvl3pPr>
                      <a:lvl4pPr algn="l"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4pPr>
                      <a:lvl5pPr algn="l"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9pPr>
                    </a:lstStyle>
                    <a:p>
                      <a:pPr marL="0" marR="0" lvl="0" indent="0" algn="l" defTabSz="457200" rtl="0" eaLnBrk="1" fontAlgn="base" latinLnBrk="0" hangingPunct="1">
                        <a:lnSpc>
                          <a:spcPct val="98000"/>
                        </a:lnSpc>
                        <a:spcBef>
                          <a:spcPct val="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t-EE" sz="1600" b="1" i="1" u="none" strike="noStrike" cap="none" normalizeH="0" baseline="0" smtClean="0">
                          <a:ln>
                            <a:noFill/>
                          </a:ln>
                          <a:solidFill>
                            <a:srgbClr val="3333CC"/>
                          </a:solidFill>
                          <a:effectLst/>
                          <a:latin typeface="Tempus Sans ITC" panose="04020404030D07020202" pitchFamily="82" charset="0"/>
                          <a:cs typeface="Times New Roman" panose="02020603050405020304" pitchFamily="18" charset="0"/>
                        </a:rPr>
                        <a:t>Regan attended a ceremony in  Washington to commemorate the landings in Normandy.</a:t>
                      </a:r>
                    </a:p>
                  </a:txBody>
                  <a:tcPr marL="90000" marR="90000" marT="50864" marB="46800" anchor="ctr" horzOverflow="overflow">
                    <a:lnL w="4320" cap="flat" cmpd="sng" algn="ctr">
                      <a:solidFill>
                        <a:srgbClr val="000000"/>
                      </a:solidFill>
                      <a:prstDash val="solid"/>
                      <a:round/>
                      <a:headEnd type="none" w="med" len="med"/>
                      <a:tailEnd type="none" w="med" len="med"/>
                    </a:lnL>
                    <a:lnR w="4320" cap="flat" cmpd="sng" algn="ctr">
                      <a:solidFill>
                        <a:srgbClr val="000000"/>
                      </a:solidFill>
                      <a:prstDash val="solid"/>
                      <a:round/>
                      <a:headEnd type="none" w="med" len="med"/>
                      <a:tailEnd type="none" w="med" len="med"/>
                    </a:lnR>
                    <a:lnT w="4320" cap="flat" cmpd="sng" algn="ctr">
                      <a:solidFill>
                        <a:srgbClr val="000000"/>
                      </a:solidFill>
                      <a:prstDash val="solid"/>
                      <a:round/>
                      <a:headEnd type="none" w="med" len="med"/>
                      <a:tailEnd type="none" w="med" len="med"/>
                    </a:lnT>
                    <a:lnB w="432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3333CC"/>
                          </a:solidFill>
                          <a:latin typeface="Tempus Sans ITC" panose="04020404030D07020202" pitchFamily="82" charset="0"/>
                          <a:cs typeface="Noto Sans CJK SC Regular" charset="0"/>
                        </a:defRPr>
                      </a:lvl1pPr>
                      <a:lvl2pPr algn="l"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Tempus Sans ITC" panose="04020404030D07020202" pitchFamily="82" charset="0"/>
                          <a:cs typeface="Noto Sans CJK SC Regular" charset="0"/>
                        </a:defRPr>
                      </a:lvl2pPr>
                      <a:lvl3pPr algn="l"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Tempus Sans ITC" panose="04020404030D07020202" pitchFamily="82" charset="0"/>
                          <a:cs typeface="Noto Sans CJK SC Regular" charset="0"/>
                        </a:defRPr>
                      </a:lvl3pPr>
                      <a:lvl4pPr algn="l"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4pPr>
                      <a:lvl5pPr algn="l"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9pPr>
                    </a:lstStyle>
                    <a:p>
                      <a:pPr marL="0" marR="0" lvl="0" indent="0" algn="l" defTabSz="457200" rtl="0" eaLnBrk="1" fontAlgn="base" latinLnBrk="0" hangingPunct="1">
                        <a:lnSpc>
                          <a:spcPct val="98000"/>
                        </a:lnSpc>
                        <a:spcBef>
                          <a:spcPct val="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t-EE" sz="1600" b="1" i="1" u="none" strike="noStrike" cap="none" normalizeH="0" baseline="0" smtClean="0">
                          <a:ln>
                            <a:noFill/>
                          </a:ln>
                          <a:solidFill>
                            <a:srgbClr val="3333CC"/>
                          </a:solidFill>
                          <a:effectLst/>
                          <a:latin typeface="Tempus Sans ITC" panose="04020404030D07020202" pitchFamily="82" charset="0"/>
                          <a:cs typeface="Times New Roman" panose="02020603050405020304" pitchFamily="18" charset="0"/>
                        </a:rPr>
                        <a:t>Washington is located in</a:t>
                      </a:r>
                    </a:p>
                    <a:p>
                      <a:pPr marL="0" marR="0" lvl="0" indent="0" algn="l" defTabSz="457200" rtl="0" eaLnBrk="1" fontAlgn="base" latinLnBrk="0" hangingPunct="1">
                        <a:lnSpc>
                          <a:spcPct val="98000"/>
                        </a:lnSpc>
                        <a:spcBef>
                          <a:spcPct val="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t-EE" sz="1600" b="1" i="1" u="none" strike="noStrike" cap="none" normalizeH="0" baseline="0" smtClean="0">
                          <a:ln>
                            <a:noFill/>
                          </a:ln>
                          <a:solidFill>
                            <a:srgbClr val="3333CC"/>
                          </a:solidFill>
                          <a:effectLst/>
                          <a:latin typeface="Tempus Sans ITC" panose="04020404030D07020202" pitchFamily="82" charset="0"/>
                          <a:cs typeface="Times New Roman" panose="02020603050405020304" pitchFamily="18" charset="0"/>
                        </a:rPr>
                        <a:t>Normandy.</a:t>
                      </a:r>
                    </a:p>
                  </a:txBody>
                  <a:tcPr marL="90000" marR="90000" marT="50864" marB="46800" anchor="ctr" horzOverflow="overflow">
                    <a:lnL w="4320" cap="flat" cmpd="sng" algn="ctr">
                      <a:solidFill>
                        <a:srgbClr val="000000"/>
                      </a:solidFill>
                      <a:prstDash val="solid"/>
                      <a:round/>
                      <a:headEnd type="none" w="med" len="med"/>
                      <a:tailEnd type="none" w="med" len="med"/>
                    </a:lnL>
                    <a:lnR w="4320" cap="flat" cmpd="sng" algn="ctr">
                      <a:solidFill>
                        <a:srgbClr val="000000"/>
                      </a:solidFill>
                      <a:prstDash val="solid"/>
                      <a:round/>
                      <a:headEnd type="none" w="med" len="med"/>
                      <a:tailEnd type="none" w="med" len="med"/>
                    </a:lnR>
                    <a:lnT w="4320" cap="flat" cmpd="sng" algn="ctr">
                      <a:solidFill>
                        <a:srgbClr val="000000"/>
                      </a:solidFill>
                      <a:prstDash val="solid"/>
                      <a:round/>
                      <a:headEnd type="none" w="med" len="med"/>
                      <a:tailEnd type="none" w="med" len="med"/>
                    </a:lnT>
                    <a:lnB w="432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3333CC"/>
                          </a:solidFill>
                          <a:latin typeface="Tempus Sans ITC" panose="04020404030D07020202" pitchFamily="82" charset="0"/>
                          <a:cs typeface="Noto Sans CJK SC Regular" charset="0"/>
                        </a:defRPr>
                      </a:lvl1pPr>
                      <a:lvl2pPr algn="l"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Tempus Sans ITC" panose="04020404030D07020202" pitchFamily="82" charset="0"/>
                          <a:cs typeface="Noto Sans CJK SC Regular" charset="0"/>
                        </a:defRPr>
                      </a:lvl2pPr>
                      <a:lvl3pPr algn="l"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Tempus Sans ITC" panose="04020404030D07020202" pitchFamily="82" charset="0"/>
                          <a:cs typeface="Noto Sans CJK SC Regular" charset="0"/>
                        </a:defRPr>
                      </a:lvl3pPr>
                      <a:lvl4pPr algn="l"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4pPr>
                      <a:lvl5pPr algn="l"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9pPr>
                    </a:lstStyle>
                    <a:p>
                      <a:pPr marL="0" marR="0" lvl="0" indent="0" algn="ctr" defTabSz="457200" rtl="0" eaLnBrk="1" fontAlgn="base" latinLnBrk="0" hangingPunct="1">
                        <a:lnSpc>
                          <a:spcPct val="98000"/>
                        </a:lnSpc>
                        <a:spcBef>
                          <a:spcPct val="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t-EE" sz="1600" b="1" i="0" u="none" strike="noStrike" cap="none" normalizeH="0" baseline="0" smtClean="0">
                          <a:ln>
                            <a:noFill/>
                          </a:ln>
                          <a:solidFill>
                            <a:srgbClr val="3333CC"/>
                          </a:solidFill>
                          <a:effectLst/>
                          <a:latin typeface="Tempus Sans ITC" panose="04020404030D07020202" pitchFamily="82" charset="0"/>
                          <a:cs typeface="Times New Roman" panose="02020603050405020304" pitchFamily="18" charset="0"/>
                        </a:rPr>
                        <a:t>IE</a:t>
                      </a:r>
                    </a:p>
                  </a:txBody>
                  <a:tcPr marL="90000" marR="90000" marT="50864" marB="46800" anchor="ctr" horzOverflow="overflow">
                    <a:lnL w="4320" cap="flat" cmpd="sng" algn="ctr">
                      <a:solidFill>
                        <a:srgbClr val="000000"/>
                      </a:solidFill>
                      <a:prstDash val="solid"/>
                      <a:round/>
                      <a:headEnd type="none" w="med" len="med"/>
                      <a:tailEnd type="none" w="med" len="med"/>
                    </a:lnL>
                    <a:lnR w="4320" cap="flat" cmpd="sng" algn="ctr">
                      <a:solidFill>
                        <a:srgbClr val="000000"/>
                      </a:solidFill>
                      <a:prstDash val="solid"/>
                      <a:round/>
                      <a:headEnd type="none" w="med" len="med"/>
                      <a:tailEnd type="none" w="med" len="med"/>
                    </a:lnR>
                    <a:lnT w="4320" cap="flat" cmpd="sng" algn="ctr">
                      <a:solidFill>
                        <a:srgbClr val="000000"/>
                      </a:solidFill>
                      <a:prstDash val="solid"/>
                      <a:round/>
                      <a:headEnd type="none" w="med" len="med"/>
                      <a:tailEnd type="none" w="med" len="med"/>
                    </a:lnT>
                    <a:lnB w="432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3333CC"/>
                          </a:solidFill>
                          <a:latin typeface="Tempus Sans ITC" panose="04020404030D07020202" pitchFamily="82" charset="0"/>
                          <a:cs typeface="Noto Sans CJK SC Regular" charset="0"/>
                        </a:defRPr>
                      </a:lvl1pPr>
                      <a:lvl2pPr algn="l"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Tempus Sans ITC" panose="04020404030D07020202" pitchFamily="82" charset="0"/>
                          <a:cs typeface="Noto Sans CJK SC Regular" charset="0"/>
                        </a:defRPr>
                      </a:lvl2pPr>
                      <a:lvl3pPr algn="l"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Tempus Sans ITC" panose="04020404030D07020202" pitchFamily="82" charset="0"/>
                          <a:cs typeface="Noto Sans CJK SC Regular" charset="0"/>
                        </a:defRPr>
                      </a:lvl3pPr>
                      <a:lvl4pPr algn="l"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4pPr>
                      <a:lvl5pPr algn="l"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9pPr>
                    </a:lstStyle>
                    <a:p>
                      <a:pPr marL="0" marR="0" lvl="0" indent="0" algn="ctr" defTabSz="457200" rtl="0" eaLnBrk="1" fontAlgn="base" latinLnBrk="0" hangingPunct="1">
                        <a:lnSpc>
                          <a:spcPct val="98000"/>
                        </a:lnSpc>
                        <a:spcBef>
                          <a:spcPct val="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t-EE" sz="1600" b="1" i="0" u="none" strike="noStrike" cap="none" normalizeH="0" baseline="0" smtClean="0">
                          <a:ln>
                            <a:noFill/>
                          </a:ln>
                          <a:solidFill>
                            <a:srgbClr val="3333CC"/>
                          </a:solidFill>
                          <a:effectLst/>
                          <a:latin typeface="Tempus Sans ITC" panose="04020404030D07020202" pitchFamily="82" charset="0"/>
                          <a:cs typeface="Times New Roman" panose="02020603050405020304" pitchFamily="18" charset="0"/>
                        </a:rPr>
                        <a:t>False</a:t>
                      </a:r>
                    </a:p>
                  </a:txBody>
                  <a:tcPr marL="90000" marR="90000" marT="50864" marB="46800" anchor="ctr" horzOverflow="overflow">
                    <a:lnL w="4320" cap="flat" cmpd="sng" algn="ctr">
                      <a:solidFill>
                        <a:srgbClr val="000000"/>
                      </a:solidFill>
                      <a:prstDash val="solid"/>
                      <a:round/>
                      <a:headEnd type="none" w="med" len="med"/>
                      <a:tailEnd type="none" w="med" len="med"/>
                    </a:lnL>
                    <a:lnR w="4320" cap="flat" cmpd="sng" algn="ctr">
                      <a:solidFill>
                        <a:srgbClr val="000000"/>
                      </a:solidFill>
                      <a:prstDash val="solid"/>
                      <a:round/>
                      <a:headEnd type="none" w="med" len="med"/>
                      <a:tailEnd type="none" w="med" len="med"/>
                    </a:lnR>
                    <a:lnT w="4320" cap="flat" cmpd="sng" algn="ctr">
                      <a:solidFill>
                        <a:srgbClr val="000000"/>
                      </a:solidFill>
                      <a:prstDash val="solid"/>
                      <a:round/>
                      <a:headEnd type="none" w="med" len="med"/>
                      <a:tailEnd type="none" w="med" len="med"/>
                    </a:lnT>
                    <a:lnB w="43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89779147"/>
                  </a:ext>
                </a:extLst>
              </a:tr>
              <a:tr h="581025">
                <a:tc>
                  <a:txBody>
                    <a:bodyPr/>
                    <a:lstStyle>
                      <a:lvl1pPr algn="l"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3333CC"/>
                          </a:solidFill>
                          <a:latin typeface="Tempus Sans ITC" panose="04020404030D07020202" pitchFamily="82" charset="0"/>
                          <a:cs typeface="Noto Sans CJK SC Regular" charset="0"/>
                        </a:defRPr>
                      </a:lvl1pPr>
                      <a:lvl2pPr algn="l"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Tempus Sans ITC" panose="04020404030D07020202" pitchFamily="82" charset="0"/>
                          <a:cs typeface="Noto Sans CJK SC Regular" charset="0"/>
                        </a:defRPr>
                      </a:lvl2pPr>
                      <a:lvl3pPr algn="l"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Tempus Sans ITC" panose="04020404030D07020202" pitchFamily="82" charset="0"/>
                          <a:cs typeface="Noto Sans CJK SC Regular" charset="0"/>
                        </a:defRPr>
                      </a:lvl3pPr>
                      <a:lvl4pPr algn="l"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4pPr>
                      <a:lvl5pPr algn="l"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9pPr>
                    </a:lstStyle>
                    <a:p>
                      <a:pPr marL="0" marR="0" lvl="0" indent="0" algn="r" defTabSz="457200" rtl="0" eaLnBrk="1" fontAlgn="base" latinLnBrk="0" hangingPunct="1">
                        <a:lnSpc>
                          <a:spcPct val="98000"/>
                        </a:lnSpc>
                        <a:spcBef>
                          <a:spcPct val="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t-EE" sz="1600" b="1" i="0" u="none" strike="noStrike" cap="none" normalizeH="0" baseline="0" smtClean="0">
                          <a:ln>
                            <a:noFill/>
                          </a:ln>
                          <a:solidFill>
                            <a:srgbClr val="3333CC"/>
                          </a:solidFill>
                          <a:effectLst/>
                          <a:latin typeface="Tempus Sans ITC" panose="04020404030D07020202" pitchFamily="82" charset="0"/>
                          <a:cs typeface="Times New Roman" panose="02020603050405020304" pitchFamily="18" charset="0"/>
                        </a:rPr>
                        <a:t>2</a:t>
                      </a:r>
                    </a:p>
                  </a:txBody>
                  <a:tcPr marL="90000" marR="90000" marT="50864" marB="46800" anchor="ctr" horzOverflow="overflow">
                    <a:lnL w="4320" cap="flat" cmpd="sng" algn="ctr">
                      <a:solidFill>
                        <a:srgbClr val="000000"/>
                      </a:solidFill>
                      <a:prstDash val="solid"/>
                      <a:round/>
                      <a:headEnd type="none" w="med" len="med"/>
                      <a:tailEnd type="none" w="med" len="med"/>
                    </a:lnL>
                    <a:lnR w="4320" cap="flat" cmpd="sng" algn="ctr">
                      <a:solidFill>
                        <a:srgbClr val="000000"/>
                      </a:solidFill>
                      <a:prstDash val="solid"/>
                      <a:round/>
                      <a:headEnd type="none" w="med" len="med"/>
                      <a:tailEnd type="none" w="med" len="med"/>
                    </a:lnR>
                    <a:lnT w="4320" cap="flat" cmpd="sng" algn="ctr">
                      <a:solidFill>
                        <a:srgbClr val="000000"/>
                      </a:solidFill>
                      <a:prstDash val="solid"/>
                      <a:round/>
                      <a:headEnd type="none" w="med" len="med"/>
                      <a:tailEnd type="none" w="med" len="med"/>
                    </a:lnT>
                    <a:lnB w="432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3333CC"/>
                          </a:solidFill>
                          <a:latin typeface="Tempus Sans ITC" panose="04020404030D07020202" pitchFamily="82" charset="0"/>
                          <a:cs typeface="Noto Sans CJK SC Regular" charset="0"/>
                        </a:defRPr>
                      </a:lvl1pPr>
                      <a:lvl2pPr algn="l"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Tempus Sans ITC" panose="04020404030D07020202" pitchFamily="82" charset="0"/>
                          <a:cs typeface="Noto Sans CJK SC Regular" charset="0"/>
                        </a:defRPr>
                      </a:lvl2pPr>
                      <a:lvl3pPr algn="l"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Tempus Sans ITC" panose="04020404030D07020202" pitchFamily="82" charset="0"/>
                          <a:cs typeface="Noto Sans CJK SC Regular" charset="0"/>
                        </a:defRPr>
                      </a:lvl3pPr>
                      <a:lvl4pPr algn="l"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4pPr>
                      <a:lvl5pPr algn="l"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9pPr>
                    </a:lstStyle>
                    <a:p>
                      <a:pPr marL="0" marR="0" lvl="0" indent="0" algn="l" defTabSz="457200" rtl="0" eaLnBrk="1" fontAlgn="base" latinLnBrk="0" hangingPunct="1">
                        <a:lnSpc>
                          <a:spcPct val="98000"/>
                        </a:lnSpc>
                        <a:spcBef>
                          <a:spcPct val="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t-EE" sz="1600" b="1" i="1" u="none" strike="noStrike" cap="none" normalizeH="0" baseline="0" smtClean="0">
                          <a:ln>
                            <a:noFill/>
                          </a:ln>
                          <a:solidFill>
                            <a:srgbClr val="3333CC"/>
                          </a:solidFill>
                          <a:effectLst/>
                          <a:latin typeface="Tempus Sans ITC" panose="04020404030D07020202" pitchFamily="82" charset="0"/>
                          <a:cs typeface="Times New Roman" panose="02020603050405020304" pitchFamily="18" charset="0"/>
                        </a:rPr>
                        <a:t>Google files for its long awaited IPO.</a:t>
                      </a:r>
                    </a:p>
                  </a:txBody>
                  <a:tcPr marL="90000" marR="90000" marT="50864" marB="46800" anchor="ctr" horzOverflow="overflow">
                    <a:lnL w="4320" cap="flat" cmpd="sng" algn="ctr">
                      <a:solidFill>
                        <a:srgbClr val="000000"/>
                      </a:solidFill>
                      <a:prstDash val="solid"/>
                      <a:round/>
                      <a:headEnd type="none" w="med" len="med"/>
                      <a:tailEnd type="none" w="med" len="med"/>
                    </a:lnL>
                    <a:lnR w="4320" cap="flat" cmpd="sng" algn="ctr">
                      <a:solidFill>
                        <a:srgbClr val="000000"/>
                      </a:solidFill>
                      <a:prstDash val="solid"/>
                      <a:round/>
                      <a:headEnd type="none" w="med" len="med"/>
                      <a:tailEnd type="none" w="med" len="med"/>
                    </a:lnR>
                    <a:lnT w="4320" cap="flat" cmpd="sng" algn="ctr">
                      <a:solidFill>
                        <a:srgbClr val="000000"/>
                      </a:solidFill>
                      <a:prstDash val="solid"/>
                      <a:round/>
                      <a:headEnd type="none" w="med" len="med"/>
                      <a:tailEnd type="none" w="med" len="med"/>
                    </a:lnT>
                    <a:lnB w="432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3333CC"/>
                          </a:solidFill>
                          <a:latin typeface="Tempus Sans ITC" panose="04020404030D07020202" pitchFamily="82" charset="0"/>
                          <a:cs typeface="Noto Sans CJK SC Regular" charset="0"/>
                        </a:defRPr>
                      </a:lvl1pPr>
                      <a:lvl2pPr algn="l"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Tempus Sans ITC" panose="04020404030D07020202" pitchFamily="82" charset="0"/>
                          <a:cs typeface="Noto Sans CJK SC Regular" charset="0"/>
                        </a:defRPr>
                      </a:lvl2pPr>
                      <a:lvl3pPr algn="l"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Tempus Sans ITC" panose="04020404030D07020202" pitchFamily="82" charset="0"/>
                          <a:cs typeface="Noto Sans CJK SC Regular" charset="0"/>
                        </a:defRPr>
                      </a:lvl3pPr>
                      <a:lvl4pPr algn="l"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4pPr>
                      <a:lvl5pPr algn="l"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9pPr>
                    </a:lstStyle>
                    <a:p>
                      <a:pPr marL="0" marR="0" lvl="0" indent="0" algn="l" defTabSz="457200" rtl="0" eaLnBrk="1" fontAlgn="base" latinLnBrk="0" hangingPunct="1">
                        <a:lnSpc>
                          <a:spcPct val="98000"/>
                        </a:lnSpc>
                        <a:spcBef>
                          <a:spcPct val="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t-EE" sz="1600" b="1" i="1" u="none" strike="noStrike" cap="none" normalizeH="0" baseline="0" smtClean="0">
                          <a:ln>
                            <a:noFill/>
                          </a:ln>
                          <a:solidFill>
                            <a:srgbClr val="3333CC"/>
                          </a:solidFill>
                          <a:effectLst/>
                          <a:latin typeface="Tempus Sans ITC" panose="04020404030D07020202" pitchFamily="82" charset="0"/>
                          <a:cs typeface="Times New Roman" panose="02020603050405020304" pitchFamily="18" charset="0"/>
                        </a:rPr>
                        <a:t>Google goes public.</a:t>
                      </a:r>
                    </a:p>
                  </a:txBody>
                  <a:tcPr marL="90000" marR="90000" marT="50864" marB="46800" anchor="ctr" horzOverflow="overflow">
                    <a:lnL w="4320" cap="flat" cmpd="sng" algn="ctr">
                      <a:solidFill>
                        <a:srgbClr val="000000"/>
                      </a:solidFill>
                      <a:prstDash val="solid"/>
                      <a:round/>
                      <a:headEnd type="none" w="med" len="med"/>
                      <a:tailEnd type="none" w="med" len="med"/>
                    </a:lnL>
                    <a:lnR w="4320" cap="flat" cmpd="sng" algn="ctr">
                      <a:solidFill>
                        <a:srgbClr val="000000"/>
                      </a:solidFill>
                      <a:prstDash val="solid"/>
                      <a:round/>
                      <a:headEnd type="none" w="med" len="med"/>
                      <a:tailEnd type="none" w="med" len="med"/>
                    </a:lnR>
                    <a:lnT w="4320" cap="flat" cmpd="sng" algn="ctr">
                      <a:solidFill>
                        <a:srgbClr val="000000"/>
                      </a:solidFill>
                      <a:prstDash val="solid"/>
                      <a:round/>
                      <a:headEnd type="none" w="med" len="med"/>
                      <a:tailEnd type="none" w="med" len="med"/>
                    </a:lnT>
                    <a:lnB w="432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3333CC"/>
                          </a:solidFill>
                          <a:latin typeface="Tempus Sans ITC" panose="04020404030D07020202" pitchFamily="82" charset="0"/>
                          <a:cs typeface="Noto Sans CJK SC Regular" charset="0"/>
                        </a:defRPr>
                      </a:lvl1pPr>
                      <a:lvl2pPr algn="l"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Tempus Sans ITC" panose="04020404030D07020202" pitchFamily="82" charset="0"/>
                          <a:cs typeface="Noto Sans CJK SC Regular" charset="0"/>
                        </a:defRPr>
                      </a:lvl2pPr>
                      <a:lvl3pPr algn="l"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Tempus Sans ITC" panose="04020404030D07020202" pitchFamily="82" charset="0"/>
                          <a:cs typeface="Noto Sans CJK SC Regular" charset="0"/>
                        </a:defRPr>
                      </a:lvl3pPr>
                      <a:lvl4pPr algn="l"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4pPr>
                      <a:lvl5pPr algn="l"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9pPr>
                    </a:lstStyle>
                    <a:p>
                      <a:pPr marL="0" marR="0" lvl="0" indent="0" algn="ctr" defTabSz="457200" rtl="0" eaLnBrk="1" fontAlgn="base" latinLnBrk="0" hangingPunct="1">
                        <a:lnSpc>
                          <a:spcPct val="98000"/>
                        </a:lnSpc>
                        <a:spcBef>
                          <a:spcPct val="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t-EE" sz="1600" b="1" i="0" u="none" strike="noStrike" cap="none" normalizeH="0" baseline="0" smtClean="0">
                          <a:ln>
                            <a:noFill/>
                          </a:ln>
                          <a:solidFill>
                            <a:srgbClr val="3333CC"/>
                          </a:solidFill>
                          <a:effectLst/>
                          <a:latin typeface="Tempus Sans ITC" panose="04020404030D07020202" pitchFamily="82" charset="0"/>
                          <a:cs typeface="Times New Roman" panose="02020603050405020304" pitchFamily="18" charset="0"/>
                        </a:rPr>
                        <a:t>IR</a:t>
                      </a:r>
                    </a:p>
                  </a:txBody>
                  <a:tcPr marL="90000" marR="90000" marT="50864" marB="46800" anchor="ctr" horzOverflow="overflow">
                    <a:lnL w="4320" cap="flat" cmpd="sng" algn="ctr">
                      <a:solidFill>
                        <a:srgbClr val="000000"/>
                      </a:solidFill>
                      <a:prstDash val="solid"/>
                      <a:round/>
                      <a:headEnd type="none" w="med" len="med"/>
                      <a:tailEnd type="none" w="med" len="med"/>
                    </a:lnL>
                    <a:lnR w="4320" cap="flat" cmpd="sng" algn="ctr">
                      <a:solidFill>
                        <a:srgbClr val="000000"/>
                      </a:solidFill>
                      <a:prstDash val="solid"/>
                      <a:round/>
                      <a:headEnd type="none" w="med" len="med"/>
                      <a:tailEnd type="none" w="med" len="med"/>
                    </a:lnR>
                    <a:lnT w="4320" cap="flat" cmpd="sng" algn="ctr">
                      <a:solidFill>
                        <a:srgbClr val="000000"/>
                      </a:solidFill>
                      <a:prstDash val="solid"/>
                      <a:round/>
                      <a:headEnd type="none" w="med" len="med"/>
                      <a:tailEnd type="none" w="med" len="med"/>
                    </a:lnT>
                    <a:lnB w="432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3333CC"/>
                          </a:solidFill>
                          <a:latin typeface="Tempus Sans ITC" panose="04020404030D07020202" pitchFamily="82" charset="0"/>
                          <a:cs typeface="Noto Sans CJK SC Regular" charset="0"/>
                        </a:defRPr>
                      </a:lvl1pPr>
                      <a:lvl2pPr algn="l"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Tempus Sans ITC" panose="04020404030D07020202" pitchFamily="82" charset="0"/>
                          <a:cs typeface="Noto Sans CJK SC Regular" charset="0"/>
                        </a:defRPr>
                      </a:lvl2pPr>
                      <a:lvl3pPr algn="l"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Tempus Sans ITC" panose="04020404030D07020202" pitchFamily="82" charset="0"/>
                          <a:cs typeface="Noto Sans CJK SC Regular" charset="0"/>
                        </a:defRPr>
                      </a:lvl3pPr>
                      <a:lvl4pPr algn="l"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4pPr>
                      <a:lvl5pPr algn="l"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9pPr>
                    </a:lstStyle>
                    <a:p>
                      <a:pPr marL="0" marR="0" lvl="0" indent="0" algn="ctr" defTabSz="457200" rtl="0" eaLnBrk="1" fontAlgn="base" latinLnBrk="0" hangingPunct="1">
                        <a:lnSpc>
                          <a:spcPct val="98000"/>
                        </a:lnSpc>
                        <a:spcBef>
                          <a:spcPct val="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t-EE" sz="1600" b="1" i="0" u="none" strike="noStrike" cap="none" normalizeH="0" baseline="0" smtClean="0">
                          <a:ln>
                            <a:noFill/>
                          </a:ln>
                          <a:solidFill>
                            <a:srgbClr val="3333CC"/>
                          </a:solidFill>
                          <a:effectLst/>
                          <a:latin typeface="Tempus Sans ITC" panose="04020404030D07020202" pitchFamily="82" charset="0"/>
                          <a:cs typeface="Times New Roman" panose="02020603050405020304" pitchFamily="18" charset="0"/>
                        </a:rPr>
                        <a:t>True</a:t>
                      </a:r>
                    </a:p>
                  </a:txBody>
                  <a:tcPr marL="90000" marR="90000" marT="50864" marB="46800" anchor="ctr" horzOverflow="overflow">
                    <a:lnL w="4320" cap="flat" cmpd="sng" algn="ctr">
                      <a:solidFill>
                        <a:srgbClr val="000000"/>
                      </a:solidFill>
                      <a:prstDash val="solid"/>
                      <a:round/>
                      <a:headEnd type="none" w="med" len="med"/>
                      <a:tailEnd type="none" w="med" len="med"/>
                    </a:lnL>
                    <a:lnR w="4320" cap="flat" cmpd="sng" algn="ctr">
                      <a:solidFill>
                        <a:srgbClr val="000000"/>
                      </a:solidFill>
                      <a:prstDash val="solid"/>
                      <a:round/>
                      <a:headEnd type="none" w="med" len="med"/>
                      <a:tailEnd type="none" w="med" len="med"/>
                    </a:lnR>
                    <a:lnT w="4320" cap="flat" cmpd="sng" algn="ctr">
                      <a:solidFill>
                        <a:srgbClr val="000000"/>
                      </a:solidFill>
                      <a:prstDash val="solid"/>
                      <a:round/>
                      <a:headEnd type="none" w="med" len="med"/>
                      <a:tailEnd type="none" w="med" len="med"/>
                    </a:lnT>
                    <a:lnB w="43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32788632"/>
                  </a:ext>
                </a:extLst>
              </a:tr>
              <a:tr h="1311275">
                <a:tc>
                  <a:txBody>
                    <a:bodyPr/>
                    <a:lstStyle>
                      <a:lvl1pPr algn="l"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3333CC"/>
                          </a:solidFill>
                          <a:latin typeface="Tempus Sans ITC" panose="04020404030D07020202" pitchFamily="82" charset="0"/>
                          <a:cs typeface="Noto Sans CJK SC Regular" charset="0"/>
                        </a:defRPr>
                      </a:lvl1pPr>
                      <a:lvl2pPr algn="l"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Tempus Sans ITC" panose="04020404030D07020202" pitchFamily="82" charset="0"/>
                          <a:cs typeface="Noto Sans CJK SC Regular" charset="0"/>
                        </a:defRPr>
                      </a:lvl2pPr>
                      <a:lvl3pPr algn="l"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Tempus Sans ITC" panose="04020404030D07020202" pitchFamily="82" charset="0"/>
                          <a:cs typeface="Noto Sans CJK SC Regular" charset="0"/>
                        </a:defRPr>
                      </a:lvl3pPr>
                      <a:lvl4pPr algn="l"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4pPr>
                      <a:lvl5pPr algn="l"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9pPr>
                    </a:lstStyle>
                    <a:p>
                      <a:pPr marL="0" marR="0" lvl="0" indent="0" algn="r" defTabSz="457200" rtl="0" eaLnBrk="1" fontAlgn="base" latinLnBrk="0" hangingPunct="1">
                        <a:lnSpc>
                          <a:spcPct val="98000"/>
                        </a:lnSpc>
                        <a:spcBef>
                          <a:spcPct val="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t-EE" sz="1600" b="1" i="0" u="none" strike="noStrike" cap="none" normalizeH="0" baseline="0" smtClean="0">
                          <a:ln>
                            <a:noFill/>
                          </a:ln>
                          <a:solidFill>
                            <a:srgbClr val="3333CC"/>
                          </a:solidFill>
                          <a:effectLst/>
                          <a:latin typeface="Tempus Sans ITC" panose="04020404030D07020202" pitchFamily="82" charset="0"/>
                          <a:cs typeface="Times New Roman" panose="02020603050405020304" pitchFamily="18" charset="0"/>
                        </a:rPr>
                        <a:t>3</a:t>
                      </a:r>
                    </a:p>
                  </a:txBody>
                  <a:tcPr marL="90000" marR="90000" marT="50864" marB="46800" anchor="ctr" horzOverflow="overflow">
                    <a:lnL w="4320" cap="flat" cmpd="sng" algn="ctr">
                      <a:solidFill>
                        <a:srgbClr val="000000"/>
                      </a:solidFill>
                      <a:prstDash val="solid"/>
                      <a:round/>
                      <a:headEnd type="none" w="med" len="med"/>
                      <a:tailEnd type="none" w="med" len="med"/>
                    </a:lnL>
                    <a:lnR w="4320" cap="flat" cmpd="sng" algn="ctr">
                      <a:solidFill>
                        <a:srgbClr val="000000"/>
                      </a:solidFill>
                      <a:prstDash val="solid"/>
                      <a:round/>
                      <a:headEnd type="none" w="med" len="med"/>
                      <a:tailEnd type="none" w="med" len="med"/>
                    </a:lnR>
                    <a:lnT w="4320" cap="flat" cmpd="sng" algn="ctr">
                      <a:solidFill>
                        <a:srgbClr val="000000"/>
                      </a:solidFill>
                      <a:prstDash val="solid"/>
                      <a:round/>
                      <a:headEnd type="none" w="med" len="med"/>
                      <a:tailEnd type="none" w="med" len="med"/>
                    </a:lnT>
                    <a:lnB w="432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3333CC"/>
                          </a:solidFill>
                          <a:latin typeface="Tempus Sans ITC" panose="04020404030D07020202" pitchFamily="82" charset="0"/>
                          <a:cs typeface="Noto Sans CJK SC Regular" charset="0"/>
                        </a:defRPr>
                      </a:lvl1pPr>
                      <a:lvl2pPr algn="l"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Tempus Sans ITC" panose="04020404030D07020202" pitchFamily="82" charset="0"/>
                          <a:cs typeface="Noto Sans CJK SC Regular" charset="0"/>
                        </a:defRPr>
                      </a:lvl2pPr>
                      <a:lvl3pPr algn="l"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Tempus Sans ITC" panose="04020404030D07020202" pitchFamily="82" charset="0"/>
                          <a:cs typeface="Noto Sans CJK SC Regular" charset="0"/>
                        </a:defRPr>
                      </a:lvl3pPr>
                      <a:lvl4pPr algn="l"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4pPr>
                      <a:lvl5pPr algn="l"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9pPr>
                    </a:lstStyle>
                    <a:p>
                      <a:pPr marL="0" marR="0" lvl="0" indent="0" algn="l" defTabSz="457200" rtl="0" eaLnBrk="1" fontAlgn="base" latinLnBrk="0" hangingPunct="1">
                        <a:lnSpc>
                          <a:spcPct val="98000"/>
                        </a:lnSpc>
                        <a:spcBef>
                          <a:spcPct val="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t-EE" sz="1600" b="1" i="1" u="none" strike="noStrike" cap="none" normalizeH="0" baseline="0" smtClean="0">
                          <a:ln>
                            <a:noFill/>
                          </a:ln>
                          <a:solidFill>
                            <a:srgbClr val="3333CC"/>
                          </a:solidFill>
                          <a:effectLst/>
                          <a:latin typeface="Tempus Sans ITC" panose="04020404030D07020202" pitchFamily="82" charset="0"/>
                          <a:cs typeface="Times New Roman" panose="02020603050405020304" pitchFamily="18" charset="0"/>
                        </a:rPr>
                        <a:t>…: a shootout at the Guadalajara airport in May, 1993, that killed Cardinal Juan Jesus Posadas Ocampo and six others.</a:t>
                      </a:r>
                    </a:p>
                  </a:txBody>
                  <a:tcPr marL="90000" marR="90000" marT="50864" marB="46800" anchor="ctr" horzOverflow="overflow">
                    <a:lnL w="4320" cap="flat" cmpd="sng" algn="ctr">
                      <a:solidFill>
                        <a:srgbClr val="000000"/>
                      </a:solidFill>
                      <a:prstDash val="solid"/>
                      <a:round/>
                      <a:headEnd type="none" w="med" len="med"/>
                      <a:tailEnd type="none" w="med" len="med"/>
                    </a:lnL>
                    <a:lnR w="4320" cap="flat" cmpd="sng" algn="ctr">
                      <a:solidFill>
                        <a:srgbClr val="000000"/>
                      </a:solidFill>
                      <a:prstDash val="solid"/>
                      <a:round/>
                      <a:headEnd type="none" w="med" len="med"/>
                      <a:tailEnd type="none" w="med" len="med"/>
                    </a:lnR>
                    <a:lnT w="4320" cap="flat" cmpd="sng" algn="ctr">
                      <a:solidFill>
                        <a:srgbClr val="000000"/>
                      </a:solidFill>
                      <a:prstDash val="solid"/>
                      <a:round/>
                      <a:headEnd type="none" w="med" len="med"/>
                      <a:tailEnd type="none" w="med" len="med"/>
                    </a:lnT>
                    <a:lnB w="432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3333CC"/>
                          </a:solidFill>
                          <a:latin typeface="Tempus Sans ITC" panose="04020404030D07020202" pitchFamily="82" charset="0"/>
                          <a:cs typeface="Noto Sans CJK SC Regular" charset="0"/>
                        </a:defRPr>
                      </a:lvl1pPr>
                      <a:lvl2pPr algn="l"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Tempus Sans ITC" panose="04020404030D07020202" pitchFamily="82" charset="0"/>
                          <a:cs typeface="Noto Sans CJK SC Regular" charset="0"/>
                        </a:defRPr>
                      </a:lvl2pPr>
                      <a:lvl3pPr algn="l"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Tempus Sans ITC" panose="04020404030D07020202" pitchFamily="82" charset="0"/>
                          <a:cs typeface="Noto Sans CJK SC Regular" charset="0"/>
                        </a:defRPr>
                      </a:lvl3pPr>
                      <a:lvl4pPr algn="l"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4pPr>
                      <a:lvl5pPr algn="l"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9pPr>
                    </a:lstStyle>
                    <a:p>
                      <a:pPr marL="0" marR="0" lvl="0" indent="0" algn="l" defTabSz="457200" rtl="0" eaLnBrk="1" fontAlgn="base" latinLnBrk="0" hangingPunct="1">
                        <a:lnSpc>
                          <a:spcPct val="98000"/>
                        </a:lnSpc>
                        <a:spcBef>
                          <a:spcPct val="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t-EE" sz="1600" b="1" i="1" u="none" strike="noStrike" cap="none" normalizeH="0" baseline="0" smtClean="0">
                          <a:ln>
                            <a:noFill/>
                          </a:ln>
                          <a:solidFill>
                            <a:srgbClr val="3333CC"/>
                          </a:solidFill>
                          <a:effectLst/>
                          <a:latin typeface="Tempus Sans ITC" panose="04020404030D07020202" pitchFamily="82" charset="0"/>
                          <a:cs typeface="Times New Roman" panose="02020603050405020304" pitchFamily="18" charset="0"/>
                        </a:rPr>
                        <a:t>Cardinal Juan Jesus Posadas Ocampo died in 1993.</a:t>
                      </a:r>
                    </a:p>
                  </a:txBody>
                  <a:tcPr marL="90000" marR="90000" marT="50864" marB="46800" anchor="ctr" horzOverflow="overflow">
                    <a:lnL w="4320" cap="flat" cmpd="sng" algn="ctr">
                      <a:solidFill>
                        <a:srgbClr val="000000"/>
                      </a:solidFill>
                      <a:prstDash val="solid"/>
                      <a:round/>
                      <a:headEnd type="none" w="med" len="med"/>
                      <a:tailEnd type="none" w="med" len="med"/>
                    </a:lnL>
                    <a:lnR w="4320" cap="flat" cmpd="sng" algn="ctr">
                      <a:solidFill>
                        <a:srgbClr val="000000"/>
                      </a:solidFill>
                      <a:prstDash val="solid"/>
                      <a:round/>
                      <a:headEnd type="none" w="med" len="med"/>
                      <a:tailEnd type="none" w="med" len="med"/>
                    </a:lnR>
                    <a:lnT w="4320" cap="flat" cmpd="sng" algn="ctr">
                      <a:solidFill>
                        <a:srgbClr val="000000"/>
                      </a:solidFill>
                      <a:prstDash val="solid"/>
                      <a:round/>
                      <a:headEnd type="none" w="med" len="med"/>
                      <a:tailEnd type="none" w="med" len="med"/>
                    </a:lnT>
                    <a:lnB w="432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3333CC"/>
                          </a:solidFill>
                          <a:latin typeface="Tempus Sans ITC" panose="04020404030D07020202" pitchFamily="82" charset="0"/>
                          <a:cs typeface="Noto Sans CJK SC Regular" charset="0"/>
                        </a:defRPr>
                      </a:lvl1pPr>
                      <a:lvl2pPr algn="l"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Tempus Sans ITC" panose="04020404030D07020202" pitchFamily="82" charset="0"/>
                          <a:cs typeface="Noto Sans CJK SC Regular" charset="0"/>
                        </a:defRPr>
                      </a:lvl2pPr>
                      <a:lvl3pPr algn="l"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Tempus Sans ITC" panose="04020404030D07020202" pitchFamily="82" charset="0"/>
                          <a:cs typeface="Noto Sans CJK SC Regular" charset="0"/>
                        </a:defRPr>
                      </a:lvl3pPr>
                      <a:lvl4pPr algn="l"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4pPr>
                      <a:lvl5pPr algn="l"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9pPr>
                    </a:lstStyle>
                    <a:p>
                      <a:pPr marL="0" marR="0" lvl="0" indent="0" algn="ctr" defTabSz="457200" rtl="0" eaLnBrk="1" fontAlgn="base" latinLnBrk="0" hangingPunct="1">
                        <a:lnSpc>
                          <a:spcPct val="98000"/>
                        </a:lnSpc>
                        <a:spcBef>
                          <a:spcPct val="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t-EE" sz="1600" b="1" i="0" u="none" strike="noStrike" cap="none" normalizeH="0" baseline="0" smtClean="0">
                          <a:ln>
                            <a:noFill/>
                          </a:ln>
                          <a:solidFill>
                            <a:srgbClr val="3333CC"/>
                          </a:solidFill>
                          <a:effectLst/>
                          <a:latin typeface="Tempus Sans ITC" panose="04020404030D07020202" pitchFamily="82" charset="0"/>
                          <a:cs typeface="Times New Roman" panose="02020603050405020304" pitchFamily="18" charset="0"/>
                        </a:rPr>
                        <a:t>QA</a:t>
                      </a:r>
                    </a:p>
                  </a:txBody>
                  <a:tcPr marL="90000" marR="90000" marT="50864" marB="46800" anchor="ctr" horzOverflow="overflow">
                    <a:lnL w="4320" cap="flat" cmpd="sng" algn="ctr">
                      <a:solidFill>
                        <a:srgbClr val="000000"/>
                      </a:solidFill>
                      <a:prstDash val="solid"/>
                      <a:round/>
                      <a:headEnd type="none" w="med" len="med"/>
                      <a:tailEnd type="none" w="med" len="med"/>
                    </a:lnL>
                    <a:lnR w="4320" cap="flat" cmpd="sng" algn="ctr">
                      <a:solidFill>
                        <a:srgbClr val="000000"/>
                      </a:solidFill>
                      <a:prstDash val="solid"/>
                      <a:round/>
                      <a:headEnd type="none" w="med" len="med"/>
                      <a:tailEnd type="none" w="med" len="med"/>
                    </a:lnR>
                    <a:lnT w="4320" cap="flat" cmpd="sng" algn="ctr">
                      <a:solidFill>
                        <a:srgbClr val="000000"/>
                      </a:solidFill>
                      <a:prstDash val="solid"/>
                      <a:round/>
                      <a:headEnd type="none" w="med" len="med"/>
                      <a:tailEnd type="none" w="med" len="med"/>
                    </a:lnT>
                    <a:lnB w="432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3333CC"/>
                          </a:solidFill>
                          <a:latin typeface="Tempus Sans ITC" panose="04020404030D07020202" pitchFamily="82" charset="0"/>
                          <a:cs typeface="Noto Sans CJK SC Regular" charset="0"/>
                        </a:defRPr>
                      </a:lvl1pPr>
                      <a:lvl2pPr algn="l"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Tempus Sans ITC" panose="04020404030D07020202" pitchFamily="82" charset="0"/>
                          <a:cs typeface="Noto Sans CJK SC Regular" charset="0"/>
                        </a:defRPr>
                      </a:lvl2pPr>
                      <a:lvl3pPr algn="l"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Tempus Sans ITC" panose="04020404030D07020202" pitchFamily="82" charset="0"/>
                          <a:cs typeface="Noto Sans CJK SC Regular" charset="0"/>
                        </a:defRPr>
                      </a:lvl3pPr>
                      <a:lvl4pPr algn="l"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4pPr>
                      <a:lvl5pPr algn="l"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9pPr>
                    </a:lstStyle>
                    <a:p>
                      <a:pPr marL="0" marR="0" lvl="0" indent="0" algn="ctr" defTabSz="457200" rtl="0" eaLnBrk="1" fontAlgn="base" latinLnBrk="0" hangingPunct="1">
                        <a:lnSpc>
                          <a:spcPct val="98000"/>
                        </a:lnSpc>
                        <a:spcBef>
                          <a:spcPct val="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t-EE" sz="1600" b="1" i="0" u="none" strike="noStrike" cap="none" normalizeH="0" baseline="0" smtClean="0">
                          <a:ln>
                            <a:noFill/>
                          </a:ln>
                          <a:solidFill>
                            <a:srgbClr val="3333CC"/>
                          </a:solidFill>
                          <a:effectLst/>
                          <a:latin typeface="Tempus Sans ITC" panose="04020404030D07020202" pitchFamily="82" charset="0"/>
                          <a:cs typeface="Times New Roman" panose="02020603050405020304" pitchFamily="18" charset="0"/>
                        </a:rPr>
                        <a:t>True</a:t>
                      </a:r>
                    </a:p>
                  </a:txBody>
                  <a:tcPr marL="90000" marR="90000" marT="50864" marB="46800" anchor="ctr" horzOverflow="overflow">
                    <a:lnL w="4320" cap="flat" cmpd="sng" algn="ctr">
                      <a:solidFill>
                        <a:srgbClr val="000000"/>
                      </a:solidFill>
                      <a:prstDash val="solid"/>
                      <a:round/>
                      <a:headEnd type="none" w="med" len="med"/>
                      <a:tailEnd type="none" w="med" len="med"/>
                    </a:lnL>
                    <a:lnR w="4320" cap="flat" cmpd="sng" algn="ctr">
                      <a:solidFill>
                        <a:srgbClr val="000000"/>
                      </a:solidFill>
                      <a:prstDash val="solid"/>
                      <a:round/>
                      <a:headEnd type="none" w="med" len="med"/>
                      <a:tailEnd type="none" w="med" len="med"/>
                    </a:lnR>
                    <a:lnT w="4320" cap="flat" cmpd="sng" algn="ctr">
                      <a:solidFill>
                        <a:srgbClr val="000000"/>
                      </a:solidFill>
                      <a:prstDash val="solid"/>
                      <a:round/>
                      <a:headEnd type="none" w="med" len="med"/>
                      <a:tailEnd type="none" w="med" len="med"/>
                    </a:lnT>
                    <a:lnB w="43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50044918"/>
                  </a:ext>
                </a:extLst>
              </a:tr>
              <a:tr h="1797050">
                <a:tc>
                  <a:txBody>
                    <a:bodyPr/>
                    <a:lstStyle>
                      <a:lvl1pPr algn="l"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3333CC"/>
                          </a:solidFill>
                          <a:latin typeface="Tempus Sans ITC" panose="04020404030D07020202" pitchFamily="82" charset="0"/>
                          <a:cs typeface="Noto Sans CJK SC Regular" charset="0"/>
                        </a:defRPr>
                      </a:lvl1pPr>
                      <a:lvl2pPr algn="l"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Tempus Sans ITC" panose="04020404030D07020202" pitchFamily="82" charset="0"/>
                          <a:cs typeface="Noto Sans CJK SC Regular" charset="0"/>
                        </a:defRPr>
                      </a:lvl2pPr>
                      <a:lvl3pPr algn="l"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Tempus Sans ITC" panose="04020404030D07020202" pitchFamily="82" charset="0"/>
                          <a:cs typeface="Noto Sans CJK SC Regular" charset="0"/>
                        </a:defRPr>
                      </a:lvl3pPr>
                      <a:lvl4pPr algn="l"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4pPr>
                      <a:lvl5pPr algn="l"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9pPr>
                    </a:lstStyle>
                    <a:p>
                      <a:pPr marL="0" marR="0" lvl="0" indent="0" algn="r" defTabSz="457200" rtl="0" eaLnBrk="1" fontAlgn="base" latinLnBrk="0" hangingPunct="1">
                        <a:lnSpc>
                          <a:spcPct val="98000"/>
                        </a:lnSpc>
                        <a:spcBef>
                          <a:spcPct val="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t-EE" sz="1600" b="1" i="0" u="none" strike="noStrike" cap="none" normalizeH="0" baseline="0" smtClean="0">
                          <a:ln>
                            <a:noFill/>
                          </a:ln>
                          <a:solidFill>
                            <a:srgbClr val="3333CC"/>
                          </a:solidFill>
                          <a:effectLst/>
                          <a:latin typeface="Tempus Sans ITC" panose="04020404030D07020202" pitchFamily="82" charset="0"/>
                          <a:cs typeface="Times New Roman" panose="02020603050405020304" pitchFamily="18" charset="0"/>
                        </a:rPr>
                        <a:t>4</a:t>
                      </a:r>
                    </a:p>
                  </a:txBody>
                  <a:tcPr marL="90000" marR="90000" marT="50864" marB="46800" anchor="ctr" horzOverflow="overflow">
                    <a:lnL w="4320" cap="flat" cmpd="sng" algn="ctr">
                      <a:solidFill>
                        <a:srgbClr val="000000"/>
                      </a:solidFill>
                      <a:prstDash val="solid"/>
                      <a:round/>
                      <a:headEnd type="none" w="med" len="med"/>
                      <a:tailEnd type="none" w="med" len="med"/>
                    </a:lnL>
                    <a:lnR w="4320" cap="flat" cmpd="sng" algn="ctr">
                      <a:solidFill>
                        <a:srgbClr val="000000"/>
                      </a:solidFill>
                      <a:prstDash val="solid"/>
                      <a:round/>
                      <a:headEnd type="none" w="med" len="med"/>
                      <a:tailEnd type="none" w="med" len="med"/>
                    </a:lnR>
                    <a:lnT w="4320" cap="flat" cmpd="sng" algn="ctr">
                      <a:solidFill>
                        <a:srgbClr val="000000"/>
                      </a:solidFill>
                      <a:prstDash val="solid"/>
                      <a:round/>
                      <a:headEnd type="none" w="med" len="med"/>
                      <a:tailEnd type="none" w="med" len="med"/>
                    </a:lnT>
                    <a:lnB w="432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3333CC"/>
                          </a:solidFill>
                          <a:latin typeface="Tempus Sans ITC" panose="04020404030D07020202" pitchFamily="82" charset="0"/>
                          <a:cs typeface="Noto Sans CJK SC Regular" charset="0"/>
                        </a:defRPr>
                      </a:lvl1pPr>
                      <a:lvl2pPr algn="l"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Tempus Sans ITC" panose="04020404030D07020202" pitchFamily="82" charset="0"/>
                          <a:cs typeface="Noto Sans CJK SC Regular" charset="0"/>
                        </a:defRPr>
                      </a:lvl2pPr>
                      <a:lvl3pPr algn="l"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Tempus Sans ITC" panose="04020404030D07020202" pitchFamily="82" charset="0"/>
                          <a:cs typeface="Noto Sans CJK SC Regular" charset="0"/>
                        </a:defRPr>
                      </a:lvl3pPr>
                      <a:lvl4pPr algn="l"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4pPr>
                      <a:lvl5pPr algn="l"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9pPr>
                    </a:lstStyle>
                    <a:p>
                      <a:pPr marL="0" marR="0" lvl="0" indent="0" algn="l" defTabSz="457200" rtl="0" eaLnBrk="1" fontAlgn="base" latinLnBrk="0" hangingPunct="1">
                        <a:lnSpc>
                          <a:spcPct val="98000"/>
                        </a:lnSpc>
                        <a:spcBef>
                          <a:spcPct val="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t-EE" sz="1600" b="1" i="1" u="none" strike="noStrike" cap="none" normalizeH="0" baseline="0" smtClean="0">
                          <a:ln>
                            <a:noFill/>
                          </a:ln>
                          <a:solidFill>
                            <a:srgbClr val="3333CC"/>
                          </a:solidFill>
                          <a:effectLst/>
                          <a:latin typeface="Tempus Sans ITC" panose="04020404030D07020202" pitchFamily="82" charset="0"/>
                          <a:cs typeface="Times New Roman" panose="02020603050405020304" pitchFamily="18" charset="0"/>
                        </a:rPr>
                        <a:t>The SPD got just 21.5% of the vote</a:t>
                      </a:r>
                    </a:p>
                    <a:p>
                      <a:pPr marL="0" marR="0" lvl="0" indent="0" algn="l" defTabSz="457200" rtl="0" eaLnBrk="1" fontAlgn="base" latinLnBrk="0" hangingPunct="1">
                        <a:lnSpc>
                          <a:spcPct val="98000"/>
                        </a:lnSpc>
                        <a:spcBef>
                          <a:spcPct val="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t-EE" sz="1600" b="1" i="1" u="none" strike="noStrike" cap="none" normalizeH="0" baseline="0" smtClean="0">
                          <a:ln>
                            <a:noFill/>
                          </a:ln>
                          <a:solidFill>
                            <a:srgbClr val="3333CC"/>
                          </a:solidFill>
                          <a:effectLst/>
                          <a:latin typeface="Tempus Sans ITC" panose="04020404030D07020202" pitchFamily="82" charset="0"/>
                          <a:cs typeface="Times New Roman" panose="02020603050405020304" pitchFamily="18" charset="0"/>
                        </a:rPr>
                        <a:t>in the European Parliament elections,</a:t>
                      </a:r>
                    </a:p>
                    <a:p>
                      <a:pPr marL="0" marR="0" lvl="0" indent="0" algn="l" defTabSz="457200" rtl="0" eaLnBrk="1" fontAlgn="base" latinLnBrk="0" hangingPunct="1">
                        <a:lnSpc>
                          <a:spcPct val="98000"/>
                        </a:lnSpc>
                        <a:spcBef>
                          <a:spcPct val="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t-EE" sz="1600" b="1" i="1" u="none" strike="noStrike" cap="none" normalizeH="0" baseline="0" smtClean="0">
                          <a:ln>
                            <a:noFill/>
                          </a:ln>
                          <a:solidFill>
                            <a:srgbClr val="3333CC"/>
                          </a:solidFill>
                          <a:effectLst/>
                          <a:latin typeface="Tempus Sans ITC" panose="04020404030D07020202" pitchFamily="82" charset="0"/>
                          <a:cs typeface="Times New Roman" panose="02020603050405020304" pitchFamily="18" charset="0"/>
                        </a:rPr>
                        <a:t>while the conservative opposition parties</a:t>
                      </a:r>
                    </a:p>
                    <a:p>
                      <a:pPr marL="0" marR="0" lvl="0" indent="0" algn="l" defTabSz="457200" rtl="0" eaLnBrk="1" fontAlgn="base" latinLnBrk="0" hangingPunct="1">
                        <a:lnSpc>
                          <a:spcPct val="98000"/>
                        </a:lnSpc>
                        <a:spcBef>
                          <a:spcPct val="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t-EE" sz="1600" b="1" i="1" u="none" strike="noStrike" cap="none" normalizeH="0" baseline="0" smtClean="0">
                          <a:ln>
                            <a:noFill/>
                          </a:ln>
                          <a:solidFill>
                            <a:srgbClr val="3333CC"/>
                          </a:solidFill>
                          <a:effectLst/>
                          <a:latin typeface="Tempus Sans ITC" panose="04020404030D07020202" pitchFamily="82" charset="0"/>
                          <a:cs typeface="Times New Roman" panose="02020603050405020304" pitchFamily="18" charset="0"/>
                        </a:rPr>
                        <a:t>polled 44.5%.</a:t>
                      </a:r>
                    </a:p>
                  </a:txBody>
                  <a:tcPr marL="90000" marR="90000" marT="50864" marB="46800" anchor="ctr" horzOverflow="overflow">
                    <a:lnL w="4320" cap="flat" cmpd="sng" algn="ctr">
                      <a:solidFill>
                        <a:srgbClr val="000000"/>
                      </a:solidFill>
                      <a:prstDash val="solid"/>
                      <a:round/>
                      <a:headEnd type="none" w="med" len="med"/>
                      <a:tailEnd type="none" w="med" len="med"/>
                    </a:lnL>
                    <a:lnR w="4320" cap="flat" cmpd="sng" algn="ctr">
                      <a:solidFill>
                        <a:srgbClr val="000000"/>
                      </a:solidFill>
                      <a:prstDash val="solid"/>
                      <a:round/>
                      <a:headEnd type="none" w="med" len="med"/>
                      <a:tailEnd type="none" w="med" len="med"/>
                    </a:lnR>
                    <a:lnT w="4320" cap="flat" cmpd="sng" algn="ctr">
                      <a:solidFill>
                        <a:srgbClr val="000000"/>
                      </a:solidFill>
                      <a:prstDash val="solid"/>
                      <a:round/>
                      <a:headEnd type="none" w="med" len="med"/>
                      <a:tailEnd type="none" w="med" len="med"/>
                    </a:lnT>
                    <a:lnB w="432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3333CC"/>
                          </a:solidFill>
                          <a:latin typeface="Tempus Sans ITC" panose="04020404030D07020202" pitchFamily="82" charset="0"/>
                          <a:cs typeface="Noto Sans CJK SC Regular" charset="0"/>
                        </a:defRPr>
                      </a:lvl1pPr>
                      <a:lvl2pPr algn="l"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Tempus Sans ITC" panose="04020404030D07020202" pitchFamily="82" charset="0"/>
                          <a:cs typeface="Noto Sans CJK SC Regular" charset="0"/>
                        </a:defRPr>
                      </a:lvl2pPr>
                      <a:lvl3pPr algn="l"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Tempus Sans ITC" panose="04020404030D07020202" pitchFamily="82" charset="0"/>
                          <a:cs typeface="Noto Sans CJK SC Regular" charset="0"/>
                        </a:defRPr>
                      </a:lvl3pPr>
                      <a:lvl4pPr algn="l"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4pPr>
                      <a:lvl5pPr algn="l"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9pPr>
                    </a:lstStyle>
                    <a:p>
                      <a:pPr marL="0" marR="0" lvl="0" indent="0" algn="l" defTabSz="457200" rtl="0" eaLnBrk="1" fontAlgn="base" latinLnBrk="0" hangingPunct="1">
                        <a:lnSpc>
                          <a:spcPct val="98000"/>
                        </a:lnSpc>
                        <a:spcBef>
                          <a:spcPts val="4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t-EE" sz="1600" b="1" i="1" u="none" strike="noStrike" cap="none" normalizeH="0" baseline="0" smtClean="0">
                          <a:ln>
                            <a:noFill/>
                          </a:ln>
                          <a:solidFill>
                            <a:srgbClr val="3333CC"/>
                          </a:solidFill>
                          <a:effectLst/>
                          <a:latin typeface="Tempus Sans ITC" panose="04020404030D07020202" pitchFamily="82" charset="0"/>
                          <a:cs typeface="Times New Roman" panose="02020603050405020304" pitchFamily="18" charset="0"/>
                        </a:rPr>
                        <a:t>The SPD is defeated by</a:t>
                      </a:r>
                    </a:p>
                    <a:p>
                      <a:pPr marL="0" marR="0" lvl="0" indent="0" algn="l" defTabSz="457200" rtl="0" eaLnBrk="1" fontAlgn="base" latinLnBrk="0" hangingPunct="1">
                        <a:lnSpc>
                          <a:spcPct val="98000"/>
                        </a:lnSpc>
                        <a:spcBef>
                          <a:spcPts val="4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t-EE" sz="1600" b="1" i="1" u="none" strike="noStrike" cap="none" normalizeH="0" baseline="0" smtClean="0">
                          <a:ln>
                            <a:noFill/>
                          </a:ln>
                          <a:solidFill>
                            <a:srgbClr val="3333CC"/>
                          </a:solidFill>
                          <a:effectLst/>
                          <a:latin typeface="Tempus Sans ITC" panose="04020404030D07020202" pitchFamily="82" charset="0"/>
                          <a:cs typeface="Times New Roman" panose="02020603050405020304" pitchFamily="18" charset="0"/>
                        </a:rPr>
                        <a:t>the opposition parties.</a:t>
                      </a:r>
                    </a:p>
                    <a:p>
                      <a:pPr marL="0" marR="0" lvl="0" indent="0" algn="l" defTabSz="457200" rtl="0" eaLnBrk="1" fontAlgn="base" latinLnBrk="0" hangingPunct="1">
                        <a:lnSpc>
                          <a:spcPct val="98000"/>
                        </a:lnSpc>
                        <a:spcBef>
                          <a:spcPct val="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altLang="et-EE" sz="1600" b="1" i="1" u="none" strike="noStrike" cap="none" normalizeH="0" baseline="0" smtClean="0">
                        <a:ln>
                          <a:noFill/>
                        </a:ln>
                        <a:solidFill>
                          <a:srgbClr val="3333CC"/>
                        </a:solidFill>
                        <a:effectLst/>
                        <a:latin typeface="Tempus Sans ITC" panose="04020404030D07020202" pitchFamily="82" charset="0"/>
                        <a:cs typeface="Times New Roman" panose="02020603050405020304" pitchFamily="18" charset="0"/>
                      </a:endParaRPr>
                    </a:p>
                  </a:txBody>
                  <a:tcPr marL="90000" marR="90000" marT="50864" marB="46800" anchor="ctr" horzOverflow="overflow">
                    <a:lnL w="4320" cap="flat" cmpd="sng" algn="ctr">
                      <a:solidFill>
                        <a:srgbClr val="000000"/>
                      </a:solidFill>
                      <a:prstDash val="solid"/>
                      <a:round/>
                      <a:headEnd type="none" w="med" len="med"/>
                      <a:tailEnd type="none" w="med" len="med"/>
                    </a:lnL>
                    <a:lnR w="4320" cap="flat" cmpd="sng" algn="ctr">
                      <a:solidFill>
                        <a:srgbClr val="000000"/>
                      </a:solidFill>
                      <a:prstDash val="solid"/>
                      <a:round/>
                      <a:headEnd type="none" w="med" len="med"/>
                      <a:tailEnd type="none" w="med" len="med"/>
                    </a:lnR>
                    <a:lnT w="4320" cap="flat" cmpd="sng" algn="ctr">
                      <a:solidFill>
                        <a:srgbClr val="000000"/>
                      </a:solidFill>
                      <a:prstDash val="solid"/>
                      <a:round/>
                      <a:headEnd type="none" w="med" len="med"/>
                      <a:tailEnd type="none" w="med" len="med"/>
                    </a:lnT>
                    <a:lnB w="432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3333CC"/>
                          </a:solidFill>
                          <a:latin typeface="Tempus Sans ITC" panose="04020404030D07020202" pitchFamily="82" charset="0"/>
                          <a:cs typeface="Noto Sans CJK SC Regular" charset="0"/>
                        </a:defRPr>
                      </a:lvl1pPr>
                      <a:lvl2pPr algn="l"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Tempus Sans ITC" panose="04020404030D07020202" pitchFamily="82" charset="0"/>
                          <a:cs typeface="Noto Sans CJK SC Regular" charset="0"/>
                        </a:defRPr>
                      </a:lvl2pPr>
                      <a:lvl3pPr algn="l"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Tempus Sans ITC" panose="04020404030D07020202" pitchFamily="82" charset="0"/>
                          <a:cs typeface="Noto Sans CJK SC Regular" charset="0"/>
                        </a:defRPr>
                      </a:lvl3pPr>
                      <a:lvl4pPr algn="l"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4pPr>
                      <a:lvl5pPr algn="l"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9pPr>
                    </a:lstStyle>
                    <a:p>
                      <a:pPr marL="0" marR="0" lvl="0" indent="0" algn="ctr" defTabSz="457200" rtl="0" eaLnBrk="1" fontAlgn="base" latinLnBrk="0" hangingPunct="1">
                        <a:lnSpc>
                          <a:spcPct val="98000"/>
                        </a:lnSpc>
                        <a:spcBef>
                          <a:spcPct val="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t-EE" sz="1600" b="1" i="0" u="none" strike="noStrike" cap="none" normalizeH="0" baseline="0" smtClean="0">
                          <a:ln>
                            <a:noFill/>
                          </a:ln>
                          <a:solidFill>
                            <a:srgbClr val="3333CC"/>
                          </a:solidFill>
                          <a:effectLst/>
                          <a:latin typeface="Tempus Sans ITC" panose="04020404030D07020202" pitchFamily="82" charset="0"/>
                          <a:cs typeface="Times New Roman" panose="02020603050405020304" pitchFamily="18" charset="0"/>
                        </a:rPr>
                        <a:t>IE</a:t>
                      </a:r>
                    </a:p>
                  </a:txBody>
                  <a:tcPr marL="90000" marR="90000" marT="50864" marB="46800" anchor="ctr" horzOverflow="overflow">
                    <a:lnL w="4320" cap="flat" cmpd="sng" algn="ctr">
                      <a:solidFill>
                        <a:srgbClr val="000000"/>
                      </a:solidFill>
                      <a:prstDash val="solid"/>
                      <a:round/>
                      <a:headEnd type="none" w="med" len="med"/>
                      <a:tailEnd type="none" w="med" len="med"/>
                    </a:lnL>
                    <a:lnR w="4320" cap="flat" cmpd="sng" algn="ctr">
                      <a:solidFill>
                        <a:srgbClr val="000000"/>
                      </a:solidFill>
                      <a:prstDash val="solid"/>
                      <a:round/>
                      <a:headEnd type="none" w="med" len="med"/>
                      <a:tailEnd type="none" w="med" len="med"/>
                    </a:lnR>
                    <a:lnT w="4320" cap="flat" cmpd="sng" algn="ctr">
                      <a:solidFill>
                        <a:srgbClr val="000000"/>
                      </a:solidFill>
                      <a:prstDash val="solid"/>
                      <a:round/>
                      <a:headEnd type="none" w="med" len="med"/>
                      <a:tailEnd type="none" w="med" len="med"/>
                    </a:lnT>
                    <a:lnB w="432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3333CC"/>
                          </a:solidFill>
                          <a:latin typeface="Tempus Sans ITC" panose="04020404030D07020202" pitchFamily="82" charset="0"/>
                          <a:cs typeface="Noto Sans CJK SC Regular" charset="0"/>
                        </a:defRPr>
                      </a:lvl1pPr>
                      <a:lvl2pPr algn="l"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Tempus Sans ITC" panose="04020404030D07020202" pitchFamily="82" charset="0"/>
                          <a:cs typeface="Noto Sans CJK SC Regular" charset="0"/>
                        </a:defRPr>
                      </a:lvl2pPr>
                      <a:lvl3pPr algn="l"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Tempus Sans ITC" panose="04020404030D07020202" pitchFamily="82" charset="0"/>
                          <a:cs typeface="Noto Sans CJK SC Regular" charset="0"/>
                        </a:defRPr>
                      </a:lvl3pPr>
                      <a:lvl4pPr algn="l"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4pPr>
                      <a:lvl5pPr algn="l"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empus Sans ITC" panose="04020404030D07020202" pitchFamily="82" charset="0"/>
                          <a:cs typeface="Noto Sans CJK SC Regular" charset="0"/>
                        </a:defRPr>
                      </a:lvl9pPr>
                    </a:lstStyle>
                    <a:p>
                      <a:pPr marL="0" marR="0" lvl="0" indent="0" algn="ctr" defTabSz="457200" rtl="0" eaLnBrk="1" fontAlgn="base" latinLnBrk="0" hangingPunct="1">
                        <a:lnSpc>
                          <a:spcPct val="98000"/>
                        </a:lnSpc>
                        <a:spcBef>
                          <a:spcPct val="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t-EE" sz="1600" b="1" i="0" u="none" strike="noStrike" cap="none" normalizeH="0" baseline="0" smtClean="0">
                          <a:ln>
                            <a:noFill/>
                          </a:ln>
                          <a:solidFill>
                            <a:srgbClr val="3333CC"/>
                          </a:solidFill>
                          <a:effectLst/>
                          <a:latin typeface="Tempus Sans ITC" panose="04020404030D07020202" pitchFamily="82" charset="0"/>
                          <a:cs typeface="Times New Roman" panose="02020603050405020304" pitchFamily="18" charset="0"/>
                        </a:rPr>
                        <a:t>True</a:t>
                      </a:r>
                    </a:p>
                  </a:txBody>
                  <a:tcPr marL="90000" marR="90000" marT="50864" marB="46800" anchor="ctr" horzOverflow="overflow">
                    <a:lnL w="4320" cap="flat" cmpd="sng" algn="ctr">
                      <a:solidFill>
                        <a:srgbClr val="000000"/>
                      </a:solidFill>
                      <a:prstDash val="solid"/>
                      <a:round/>
                      <a:headEnd type="none" w="med" len="med"/>
                      <a:tailEnd type="none" w="med" len="med"/>
                    </a:lnL>
                    <a:lnR w="4320" cap="flat" cmpd="sng" algn="ctr">
                      <a:solidFill>
                        <a:srgbClr val="000000"/>
                      </a:solidFill>
                      <a:prstDash val="solid"/>
                      <a:round/>
                      <a:headEnd type="none" w="med" len="med"/>
                      <a:tailEnd type="none" w="med" len="med"/>
                    </a:lnR>
                    <a:lnT w="4320" cap="flat" cmpd="sng" algn="ctr">
                      <a:solidFill>
                        <a:srgbClr val="000000"/>
                      </a:solidFill>
                      <a:prstDash val="solid"/>
                      <a:round/>
                      <a:headEnd type="none" w="med" len="med"/>
                      <a:tailEnd type="none" w="med" len="med"/>
                    </a:lnT>
                    <a:lnB w="43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97275812"/>
                  </a:ext>
                </a:extLst>
              </a:tr>
            </a:tbl>
          </a:graphicData>
        </a:graphic>
      </p:graphicFrame>
    </p:spTree>
    <p:extLst>
      <p:ext uri="{BB962C8B-B14F-4D97-AF65-F5344CB8AC3E}">
        <p14:creationId xmlns:p14="http://schemas.microsoft.com/office/powerpoint/2010/main" val="2535447507"/>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4076700" y="6248400"/>
            <a:ext cx="990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5pPr>
            <a:lvl6pPr marL="25146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6pPr>
            <a:lvl7pPr marL="29718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7pPr>
            <a:lvl8pPr marL="34290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8pPr>
            <a:lvl9pPr marL="38862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9pPr>
          </a:lstStyle>
          <a:p>
            <a:pPr>
              <a:buClrTx/>
              <a:buFontTx/>
              <a:buNone/>
            </a:pPr>
            <a:r>
              <a:rPr lang="en-US" altLang="et-EE" sz="1400"/>
              <a:t>Page </a:t>
            </a:r>
            <a:fld id="{4FB7B0F5-826E-4B1E-B843-6DCB5C778209}" type="slidenum">
              <a:rPr lang="en-US" altLang="et-EE" sz="1400"/>
              <a:pPr>
                <a:buClrTx/>
                <a:buFontTx/>
                <a:buNone/>
              </a:pPr>
              <a:t>45</a:t>
            </a:fld>
            <a:endParaRPr lang="en-US" altLang="et-EE" sz="1400"/>
          </a:p>
        </p:txBody>
      </p:sp>
      <p:sp>
        <p:nvSpPr>
          <p:cNvPr id="21506" name="Text Box 2"/>
          <p:cNvSpPr txBox="1">
            <a:spLocks noChangeArrowheads="1"/>
          </p:cNvSpPr>
          <p:nvPr/>
        </p:nvSpPr>
        <p:spPr bwMode="auto">
          <a:xfrm>
            <a:off x="685800" y="-3048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5pPr>
            <a:lvl6pPr marL="25146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6pPr>
            <a:lvl7pPr marL="29718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7pPr>
            <a:lvl8pPr marL="34290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8pPr>
            <a:lvl9pPr marL="38862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9pPr>
          </a:lstStyle>
          <a:p>
            <a:pPr algn="l">
              <a:buClrTx/>
              <a:buFontTx/>
              <a:buNone/>
            </a:pPr>
            <a:r>
              <a:rPr lang="en-US" altLang="et-EE">
                <a:solidFill>
                  <a:srgbClr val="FF0000"/>
                </a:solidFill>
              </a:rPr>
              <a:t>Participation and Impact</a:t>
            </a:r>
          </a:p>
        </p:txBody>
      </p:sp>
      <p:sp>
        <p:nvSpPr>
          <p:cNvPr id="21507" name="Text Box 3"/>
          <p:cNvSpPr txBox="1">
            <a:spLocks noChangeArrowheads="1"/>
          </p:cNvSpPr>
          <p:nvPr/>
        </p:nvSpPr>
        <p:spPr bwMode="auto">
          <a:xfrm>
            <a:off x="685800" y="1219200"/>
            <a:ext cx="7772400" cy="4668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5pPr>
            <a:lvl6pPr marL="2514600" indent="-228600" algn="r"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6pPr>
            <a:lvl7pPr marL="2971800" indent="-228600" algn="r"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7pPr>
            <a:lvl8pPr marL="3429000" indent="-228600" algn="r"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8pPr>
            <a:lvl9pPr marL="3886200" indent="-228600" algn="r"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9pPr>
          </a:lstStyle>
          <a:p>
            <a:pPr algn="l">
              <a:lnSpc>
                <a:spcPct val="80000"/>
              </a:lnSpc>
              <a:spcBef>
                <a:spcPts val="700"/>
              </a:spcBef>
              <a:buClr>
                <a:srgbClr val="3333CC"/>
              </a:buClr>
              <a:buSzPct val="60000"/>
              <a:buFont typeface="Wingdings" panose="05000000000000000000" pitchFamily="2" charset="2"/>
              <a:buChar char=""/>
            </a:pPr>
            <a:r>
              <a:rPr lang="en-US" altLang="et-EE" b="1">
                <a:solidFill>
                  <a:srgbClr val="3333CC"/>
                </a:solidFill>
                <a:latin typeface="Tempus Sans ITC" panose="04020404030D07020202" pitchFamily="82" charset="0"/>
              </a:rPr>
              <a:t>Very successful challenges, world wide:</a:t>
            </a:r>
          </a:p>
          <a:p>
            <a:pPr lvl="1" algn="l">
              <a:lnSpc>
                <a:spcPct val="80000"/>
              </a:lnSpc>
              <a:spcBef>
                <a:spcPts val="600"/>
              </a:spcBef>
              <a:buClr>
                <a:srgbClr val="FF0000"/>
              </a:buClr>
              <a:buSzPct val="55000"/>
              <a:buFont typeface="Wingdings" panose="05000000000000000000" pitchFamily="2" charset="2"/>
              <a:buChar char=""/>
            </a:pPr>
            <a:r>
              <a:rPr lang="en-US" altLang="et-EE" sz="2400" b="1">
                <a:latin typeface="Tempus Sans ITC" panose="04020404030D07020202" pitchFamily="82" charset="0"/>
              </a:rPr>
              <a:t>RTE-1 – 17 groups </a:t>
            </a:r>
          </a:p>
          <a:p>
            <a:pPr lvl="1" algn="l">
              <a:lnSpc>
                <a:spcPct val="80000"/>
              </a:lnSpc>
              <a:spcBef>
                <a:spcPts val="600"/>
              </a:spcBef>
              <a:buClr>
                <a:srgbClr val="FF0000"/>
              </a:buClr>
              <a:buSzPct val="55000"/>
              <a:buFont typeface="Wingdings" panose="05000000000000000000" pitchFamily="2" charset="2"/>
              <a:buChar char=""/>
            </a:pPr>
            <a:r>
              <a:rPr lang="en-US" altLang="et-EE" sz="2400" b="1">
                <a:latin typeface="Tempus Sans ITC" panose="04020404030D07020202" pitchFamily="82" charset="0"/>
              </a:rPr>
              <a:t>RTE-2 – 23 groups  </a:t>
            </a:r>
          </a:p>
          <a:p>
            <a:pPr lvl="2" algn="l">
              <a:lnSpc>
                <a:spcPct val="80000"/>
              </a:lnSpc>
              <a:spcBef>
                <a:spcPts val="500"/>
              </a:spcBef>
              <a:buClr>
                <a:srgbClr val="3333CC"/>
              </a:buClr>
              <a:buSzPct val="50000"/>
              <a:buFont typeface="Wingdings" panose="05000000000000000000" pitchFamily="2" charset="2"/>
              <a:buChar char=""/>
            </a:pPr>
            <a:r>
              <a:rPr lang="en-US" altLang="et-EE" sz="2000" b="1">
                <a:latin typeface="Tempus Sans ITC" panose="04020404030D07020202" pitchFamily="82" charset="0"/>
              </a:rPr>
              <a:t>~150 downloads</a:t>
            </a:r>
          </a:p>
          <a:p>
            <a:pPr lvl="1" algn="l">
              <a:lnSpc>
                <a:spcPct val="80000"/>
              </a:lnSpc>
              <a:spcBef>
                <a:spcPts val="600"/>
              </a:spcBef>
              <a:buClr>
                <a:srgbClr val="FF0000"/>
              </a:buClr>
              <a:buSzPct val="55000"/>
              <a:buFont typeface="Wingdings" panose="05000000000000000000" pitchFamily="2" charset="2"/>
              <a:buChar char=""/>
            </a:pPr>
            <a:r>
              <a:rPr lang="en-US" altLang="et-EE" sz="2400" b="1">
                <a:latin typeface="Tempus Sans ITC" panose="04020404030D07020202" pitchFamily="82" charset="0"/>
              </a:rPr>
              <a:t>RTE-3 – 25 groups</a:t>
            </a:r>
          </a:p>
          <a:p>
            <a:pPr lvl="2" algn="l">
              <a:lnSpc>
                <a:spcPct val="80000"/>
              </a:lnSpc>
              <a:spcBef>
                <a:spcPts val="500"/>
              </a:spcBef>
              <a:buClr>
                <a:srgbClr val="3333CC"/>
              </a:buClr>
              <a:buSzPct val="50000"/>
              <a:buFont typeface="Wingdings" panose="05000000000000000000" pitchFamily="2" charset="2"/>
              <a:buChar char=""/>
            </a:pPr>
            <a:r>
              <a:rPr lang="en-US" altLang="et-EE" sz="2000" b="1">
                <a:latin typeface="Tempus Sans ITC" panose="04020404030D07020202" pitchFamily="82" charset="0"/>
              </a:rPr>
              <a:t>Joint workshop at ACL-07</a:t>
            </a:r>
          </a:p>
          <a:p>
            <a:pPr algn="l">
              <a:lnSpc>
                <a:spcPct val="80000"/>
              </a:lnSpc>
              <a:spcBef>
                <a:spcPts val="700"/>
              </a:spcBef>
              <a:buClr>
                <a:srgbClr val="3333CC"/>
              </a:buClr>
              <a:buSzPct val="60000"/>
              <a:buFont typeface="Wingdings" panose="05000000000000000000" pitchFamily="2" charset="2"/>
              <a:buChar char=""/>
            </a:pPr>
            <a:r>
              <a:rPr lang="en-US" altLang="et-EE" b="1">
                <a:solidFill>
                  <a:srgbClr val="3333CC"/>
                </a:solidFill>
                <a:latin typeface="Tempus Sans ITC" panose="04020404030D07020202" pitchFamily="82" charset="0"/>
              </a:rPr>
              <a:t>High interest in the research community</a:t>
            </a:r>
          </a:p>
          <a:p>
            <a:pPr lvl="1" algn="l">
              <a:lnSpc>
                <a:spcPct val="80000"/>
              </a:lnSpc>
              <a:spcBef>
                <a:spcPts val="600"/>
              </a:spcBef>
              <a:buClr>
                <a:srgbClr val="FF0000"/>
              </a:buClr>
              <a:buSzPct val="55000"/>
              <a:buFont typeface="Wingdings" panose="05000000000000000000" pitchFamily="2" charset="2"/>
              <a:buChar char=""/>
            </a:pPr>
            <a:r>
              <a:rPr lang="en-US" altLang="et-EE" sz="2400" b="1">
                <a:latin typeface="Tempus Sans ITC" panose="04020404030D07020202" pitchFamily="82" charset="0"/>
              </a:rPr>
              <a:t>Papers, conference sessions and areas, PhD’s, influence on funded projects</a:t>
            </a:r>
          </a:p>
          <a:p>
            <a:pPr lvl="1" algn="l">
              <a:lnSpc>
                <a:spcPct val="80000"/>
              </a:lnSpc>
              <a:spcBef>
                <a:spcPts val="600"/>
              </a:spcBef>
              <a:buClr>
                <a:srgbClr val="FF0000"/>
              </a:buClr>
              <a:buSzPct val="55000"/>
              <a:buFont typeface="Wingdings" panose="05000000000000000000" pitchFamily="2" charset="2"/>
              <a:buChar char=""/>
            </a:pPr>
            <a:r>
              <a:rPr lang="en-US" altLang="et-EE" sz="2400" b="1">
                <a:latin typeface="Tempus Sans ITC" panose="04020404030D07020202" pitchFamily="82" charset="0"/>
              </a:rPr>
              <a:t>Textual Entailment special issue at JNLE</a:t>
            </a:r>
          </a:p>
          <a:p>
            <a:pPr lvl="1" algn="l">
              <a:lnSpc>
                <a:spcPct val="80000"/>
              </a:lnSpc>
              <a:spcBef>
                <a:spcPts val="600"/>
              </a:spcBef>
              <a:buClr>
                <a:srgbClr val="FF0000"/>
              </a:buClr>
              <a:buSzPct val="55000"/>
              <a:buFont typeface="Wingdings" panose="05000000000000000000" pitchFamily="2" charset="2"/>
              <a:buChar char=""/>
            </a:pPr>
            <a:r>
              <a:rPr lang="en-US" altLang="et-EE" sz="2400" b="1">
                <a:latin typeface="Tempus Sans ITC" panose="04020404030D07020202" pitchFamily="82" charset="0"/>
              </a:rPr>
              <a:t>ACL-07 tutorial</a:t>
            </a:r>
          </a:p>
        </p:txBody>
      </p:sp>
    </p:spTree>
    <p:extLst>
      <p:ext uri="{BB962C8B-B14F-4D97-AF65-F5344CB8AC3E}">
        <p14:creationId xmlns:p14="http://schemas.microsoft.com/office/powerpoint/2010/main" val="27522213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1507">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21507">
                                            <p:txEl>
                                              <p:pRg st="1" end="1"/>
                                            </p:txEl>
                                          </p:spTgt>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21507">
                                            <p:txEl>
                                              <p:pRg st="2" end="2"/>
                                            </p:txEl>
                                          </p:spTgt>
                                        </p:tgtEl>
                                        <p:attrNameLst>
                                          <p:attrName>style.visibility</p:attrName>
                                        </p:attrNameLst>
                                      </p:cBhvr>
                                      <p:to>
                                        <p:strVal val="visible"/>
                                      </p:to>
                                    </p:set>
                                  </p:childTnLst>
                                </p:cTn>
                              </p:par>
                              <p:par>
                                <p:cTn id="11" presetID="1" presetClass="entr" fill="hold" nodeType="withEffect">
                                  <p:stCondLst>
                                    <p:cond delay="0"/>
                                  </p:stCondLst>
                                  <p:childTnLst>
                                    <p:set>
                                      <p:cBhvr additive="repl">
                                        <p:cTn id="12" dur="1" fill="hold">
                                          <p:stCondLst>
                                            <p:cond delay="0"/>
                                          </p:stCondLst>
                                        </p:cTn>
                                        <p:tgtEl>
                                          <p:spTgt spid="21507">
                                            <p:txEl>
                                              <p:pRg st="3" end="3"/>
                                            </p:txEl>
                                          </p:spTgt>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21507">
                                            <p:txEl>
                                              <p:pRg st="4" end="4"/>
                                            </p:txEl>
                                          </p:spTgt>
                                        </p:tgtEl>
                                        <p:attrNameLst>
                                          <p:attrName>style.visibility</p:attrName>
                                        </p:attrNameLst>
                                      </p:cBhvr>
                                      <p:to>
                                        <p:strVal val="visible"/>
                                      </p:to>
                                    </p:set>
                                  </p:childTnLst>
                                </p:cTn>
                              </p:par>
                              <p:par>
                                <p:cTn id="15" presetID="1" presetClass="entr" fill="hold" nodeType="withEffect">
                                  <p:stCondLst>
                                    <p:cond delay="0"/>
                                  </p:stCondLst>
                                  <p:childTnLst>
                                    <p:set>
                                      <p:cBhvr additive="repl">
                                        <p:cTn id="16"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fill="hold" nodeType="clickEffect">
                                  <p:stCondLst>
                                    <p:cond delay="0"/>
                                  </p:stCondLst>
                                  <p:childTnLst>
                                    <p:set>
                                      <p:cBhvr additive="repl">
                                        <p:cTn id="20" dur="1" fill="hold">
                                          <p:stCondLst>
                                            <p:cond delay="0"/>
                                          </p:stCondLst>
                                        </p:cTn>
                                        <p:tgtEl>
                                          <p:spTgt spid="21507">
                                            <p:txEl>
                                              <p:pRg st="6" end="6"/>
                                            </p:txEl>
                                          </p:spTgt>
                                        </p:tgtEl>
                                        <p:attrNameLst>
                                          <p:attrName>style.visibility</p:attrName>
                                        </p:attrNameLst>
                                      </p:cBhvr>
                                      <p:to>
                                        <p:strVal val="visible"/>
                                      </p:to>
                                    </p:set>
                                  </p:childTnLst>
                                </p:cTn>
                              </p:par>
                              <p:par>
                                <p:cTn id="21" presetID="1" presetClass="entr" fill="hold" nodeType="withEffect">
                                  <p:stCondLst>
                                    <p:cond delay="0"/>
                                  </p:stCondLst>
                                  <p:childTnLst>
                                    <p:set>
                                      <p:cBhvr additive="repl">
                                        <p:cTn id="22" dur="1" fill="hold">
                                          <p:stCondLst>
                                            <p:cond delay="0"/>
                                          </p:stCondLst>
                                        </p:cTn>
                                        <p:tgtEl>
                                          <p:spTgt spid="21507">
                                            <p:txEl>
                                              <p:pRg st="7" end="7"/>
                                            </p:txEl>
                                          </p:spTgt>
                                        </p:tgtEl>
                                        <p:attrNameLst>
                                          <p:attrName>style.visibility</p:attrName>
                                        </p:attrNameLst>
                                      </p:cBhvr>
                                      <p:to>
                                        <p:strVal val="visible"/>
                                      </p:to>
                                    </p:set>
                                  </p:childTnLst>
                                </p:cTn>
                              </p:par>
                              <p:par>
                                <p:cTn id="23" presetID="1" presetClass="entr" fill="hold" nodeType="withEffect">
                                  <p:stCondLst>
                                    <p:cond delay="0"/>
                                  </p:stCondLst>
                                  <p:childTnLst>
                                    <p:set>
                                      <p:cBhvr additive="repl">
                                        <p:cTn id="24" dur="1" fill="hold">
                                          <p:stCondLst>
                                            <p:cond delay="0"/>
                                          </p:stCondLst>
                                        </p:cTn>
                                        <p:tgtEl>
                                          <p:spTgt spid="21507">
                                            <p:txEl>
                                              <p:pRg st="8" end="8"/>
                                            </p:txEl>
                                          </p:spTgt>
                                        </p:tgtEl>
                                        <p:attrNameLst>
                                          <p:attrName>style.visibility</p:attrName>
                                        </p:attrNameLst>
                                      </p:cBhvr>
                                      <p:to>
                                        <p:strVal val="visible"/>
                                      </p:to>
                                    </p:set>
                                  </p:childTnLst>
                                </p:cTn>
                              </p:par>
                              <p:par>
                                <p:cTn id="25" presetID="1" presetClass="entr" fill="hold" nodeType="withEffect">
                                  <p:stCondLst>
                                    <p:cond delay="0"/>
                                  </p:stCondLst>
                                  <p:childTnLst>
                                    <p:set>
                                      <p:cBhvr additive="repl">
                                        <p:cTn id="26" dur="1" fill="hold">
                                          <p:stCondLst>
                                            <p:cond delay="0"/>
                                          </p:stCondLst>
                                        </p:cTn>
                                        <p:tgtEl>
                                          <p:spTgt spid="215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4076700" y="6248400"/>
            <a:ext cx="990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5pPr>
            <a:lvl6pPr marL="25146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6pPr>
            <a:lvl7pPr marL="29718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7pPr>
            <a:lvl8pPr marL="34290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8pPr>
            <a:lvl9pPr marL="38862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9pPr>
          </a:lstStyle>
          <a:p>
            <a:pPr>
              <a:buClrTx/>
              <a:buFontTx/>
              <a:buNone/>
            </a:pPr>
            <a:r>
              <a:rPr lang="en-US" altLang="et-EE" sz="1400"/>
              <a:t>Page </a:t>
            </a:r>
            <a:fld id="{0DFC5662-A962-472B-9B63-0483E7BE94D7}" type="slidenum">
              <a:rPr lang="en-US" altLang="et-EE" sz="1400"/>
              <a:pPr>
                <a:buClrTx/>
                <a:buFontTx/>
                <a:buNone/>
              </a:pPr>
              <a:t>46</a:t>
            </a:fld>
            <a:endParaRPr lang="en-US" altLang="et-EE" sz="1400"/>
          </a:p>
        </p:txBody>
      </p:sp>
      <p:sp>
        <p:nvSpPr>
          <p:cNvPr id="22530" name="Text Box 2"/>
          <p:cNvSpPr txBox="1">
            <a:spLocks noChangeArrowheads="1"/>
          </p:cNvSpPr>
          <p:nvPr/>
        </p:nvSpPr>
        <p:spPr bwMode="auto">
          <a:xfrm>
            <a:off x="685800" y="-3048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5pPr>
            <a:lvl6pPr marL="25146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6pPr>
            <a:lvl7pPr marL="29718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7pPr>
            <a:lvl8pPr marL="34290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8pPr>
            <a:lvl9pPr marL="38862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9pPr>
          </a:lstStyle>
          <a:p>
            <a:pPr algn="l">
              <a:buClrTx/>
              <a:buFontTx/>
              <a:buNone/>
            </a:pPr>
            <a:r>
              <a:rPr lang="en-US" altLang="et-EE">
                <a:solidFill>
                  <a:srgbClr val="FF0000"/>
                </a:solidFill>
              </a:rPr>
              <a:t>Methods and Approaches (RTE-2)</a:t>
            </a:r>
          </a:p>
        </p:txBody>
      </p:sp>
      <p:sp>
        <p:nvSpPr>
          <p:cNvPr id="22531" name="Text Box 3"/>
          <p:cNvSpPr txBox="1">
            <a:spLocks noChangeArrowheads="1"/>
          </p:cNvSpPr>
          <p:nvPr/>
        </p:nvSpPr>
        <p:spPr bwMode="auto">
          <a:xfrm>
            <a:off x="685800" y="1196975"/>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5pPr>
            <a:lvl6pPr marL="2514600" indent="-228600" algn="r"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6pPr>
            <a:lvl7pPr marL="2971800" indent="-228600" algn="r"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7pPr>
            <a:lvl8pPr marL="3429000" indent="-228600" algn="r"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8pPr>
            <a:lvl9pPr marL="3886200" indent="-228600" algn="r"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9pPr>
          </a:lstStyle>
          <a:p>
            <a:pPr algn="l">
              <a:spcBef>
                <a:spcPts val="600"/>
              </a:spcBef>
              <a:buClr>
                <a:srgbClr val="3333CC"/>
              </a:buClr>
              <a:buSzPct val="60000"/>
              <a:buFont typeface="Wingdings" panose="05000000000000000000" pitchFamily="2" charset="2"/>
              <a:buChar char=""/>
            </a:pPr>
            <a:r>
              <a:rPr lang="en-US" altLang="et-EE" sz="2400" b="1">
                <a:solidFill>
                  <a:srgbClr val="3333CC"/>
                </a:solidFill>
                <a:latin typeface="Tempus Sans ITC" panose="04020404030D07020202" pitchFamily="82" charset="0"/>
              </a:rPr>
              <a:t>Measure similarity match between </a:t>
            </a:r>
            <a:r>
              <a:rPr lang="en-US" altLang="et-EE" sz="2400" b="1" i="1">
                <a:solidFill>
                  <a:srgbClr val="3333CC"/>
                </a:solidFill>
                <a:latin typeface="Tempus Sans ITC" panose="04020404030D07020202" pitchFamily="82" charset="0"/>
              </a:rPr>
              <a:t>t</a:t>
            </a:r>
            <a:r>
              <a:rPr lang="en-US" altLang="et-EE" sz="2400" b="1">
                <a:solidFill>
                  <a:srgbClr val="3333CC"/>
                </a:solidFill>
                <a:latin typeface="Tempus Sans ITC" panose="04020404030D07020202" pitchFamily="82" charset="0"/>
              </a:rPr>
              <a:t> and </a:t>
            </a:r>
            <a:r>
              <a:rPr lang="en-US" altLang="et-EE" sz="2400" b="1" i="1">
                <a:solidFill>
                  <a:srgbClr val="3333CC"/>
                </a:solidFill>
                <a:latin typeface="Tempus Sans ITC" panose="04020404030D07020202" pitchFamily="82" charset="0"/>
              </a:rPr>
              <a:t>h </a:t>
            </a:r>
            <a:br>
              <a:rPr lang="en-US" altLang="et-EE" sz="2400" b="1" i="1">
                <a:solidFill>
                  <a:srgbClr val="3333CC"/>
                </a:solidFill>
                <a:latin typeface="Tempus Sans ITC" panose="04020404030D07020202" pitchFamily="82" charset="0"/>
              </a:rPr>
            </a:br>
            <a:r>
              <a:rPr lang="en-US" altLang="et-EE" sz="2400" b="1">
                <a:solidFill>
                  <a:srgbClr val="3333CC"/>
                </a:solidFill>
                <a:latin typeface="Tempus Sans ITC" panose="04020404030D07020202" pitchFamily="82" charset="0"/>
              </a:rPr>
              <a:t>(</a:t>
            </a:r>
            <a:r>
              <a:rPr lang="en-US" altLang="et-EE" sz="2400" b="1" i="1">
                <a:solidFill>
                  <a:srgbClr val="3333CC"/>
                </a:solidFill>
                <a:latin typeface="Tempus Sans ITC" panose="04020404030D07020202" pitchFamily="82" charset="0"/>
              </a:rPr>
              <a:t>coverage</a:t>
            </a:r>
            <a:r>
              <a:rPr lang="en-US" altLang="et-EE" sz="2400" b="1">
                <a:solidFill>
                  <a:srgbClr val="3333CC"/>
                </a:solidFill>
                <a:latin typeface="Tempus Sans ITC" panose="04020404030D07020202" pitchFamily="82" charset="0"/>
              </a:rPr>
              <a:t> of </a:t>
            </a:r>
            <a:r>
              <a:rPr lang="en-US" altLang="et-EE" sz="2400" b="1" i="1">
                <a:solidFill>
                  <a:srgbClr val="3333CC"/>
                </a:solidFill>
                <a:latin typeface="Tempus Sans ITC" panose="04020404030D07020202" pitchFamily="82" charset="0"/>
              </a:rPr>
              <a:t>h </a:t>
            </a:r>
            <a:r>
              <a:rPr lang="en-US" altLang="et-EE" sz="2400" b="1">
                <a:solidFill>
                  <a:srgbClr val="3333CC"/>
                </a:solidFill>
                <a:latin typeface="Tempus Sans ITC" panose="04020404030D07020202" pitchFamily="82" charset="0"/>
              </a:rPr>
              <a:t>by </a:t>
            </a:r>
            <a:r>
              <a:rPr lang="en-US" altLang="et-EE" sz="2400" b="1" i="1">
                <a:solidFill>
                  <a:srgbClr val="3333CC"/>
                </a:solidFill>
                <a:latin typeface="Tempus Sans ITC" panose="04020404030D07020202" pitchFamily="82" charset="0"/>
              </a:rPr>
              <a:t>t)</a:t>
            </a:r>
            <a:r>
              <a:rPr lang="en-US" altLang="et-EE" sz="2400" b="1">
                <a:solidFill>
                  <a:srgbClr val="3333CC"/>
                </a:solidFill>
                <a:latin typeface="Tempus Sans ITC" panose="04020404030D07020202" pitchFamily="82" charset="0"/>
              </a:rPr>
              <a:t>: </a:t>
            </a:r>
          </a:p>
          <a:p>
            <a:pPr lvl="1" algn="l">
              <a:spcBef>
                <a:spcPts val="500"/>
              </a:spcBef>
              <a:buClr>
                <a:srgbClr val="FF0000"/>
              </a:buClr>
              <a:buSzPct val="55000"/>
              <a:buFont typeface="Wingdings" panose="05000000000000000000" pitchFamily="2" charset="2"/>
              <a:buChar char=""/>
            </a:pPr>
            <a:r>
              <a:rPr lang="en-US" altLang="et-EE" sz="2000" b="1">
                <a:latin typeface="Tempus Sans ITC" panose="04020404030D07020202" pitchFamily="82" charset="0"/>
              </a:rPr>
              <a:t>Lexical overlap (unigram, N-gram, subsequence)</a:t>
            </a:r>
          </a:p>
          <a:p>
            <a:pPr lvl="1" algn="l">
              <a:spcBef>
                <a:spcPts val="500"/>
              </a:spcBef>
              <a:buClr>
                <a:srgbClr val="FF0000"/>
              </a:buClr>
              <a:buSzPct val="55000"/>
              <a:buFont typeface="Wingdings" panose="05000000000000000000" pitchFamily="2" charset="2"/>
              <a:buChar char=""/>
            </a:pPr>
            <a:r>
              <a:rPr lang="en-US" altLang="et-EE" sz="2000" b="1">
                <a:latin typeface="Tempus Sans ITC" panose="04020404030D07020202" pitchFamily="82" charset="0"/>
              </a:rPr>
              <a:t>Lexical substitution (WordNet, statistical)</a:t>
            </a:r>
          </a:p>
          <a:p>
            <a:pPr lvl="1" algn="l">
              <a:spcBef>
                <a:spcPts val="500"/>
              </a:spcBef>
              <a:buClr>
                <a:srgbClr val="FF0000"/>
              </a:buClr>
              <a:buSzPct val="55000"/>
              <a:buFont typeface="Wingdings" panose="05000000000000000000" pitchFamily="2" charset="2"/>
              <a:buChar char=""/>
            </a:pPr>
            <a:r>
              <a:rPr lang="en-US" altLang="et-EE" sz="2000" b="1">
                <a:latin typeface="Tempus Sans ITC" panose="04020404030D07020202" pitchFamily="82" charset="0"/>
              </a:rPr>
              <a:t>Syntactic matching/transformations</a:t>
            </a:r>
          </a:p>
          <a:p>
            <a:pPr lvl="1" algn="l">
              <a:spcBef>
                <a:spcPts val="500"/>
              </a:spcBef>
              <a:buClr>
                <a:srgbClr val="FF0000"/>
              </a:buClr>
              <a:buSzPct val="55000"/>
              <a:buFont typeface="Wingdings" panose="05000000000000000000" pitchFamily="2" charset="2"/>
              <a:buChar char=""/>
            </a:pPr>
            <a:r>
              <a:rPr lang="en-US" altLang="et-EE" sz="2000" b="1">
                <a:latin typeface="Tempus Sans ITC" panose="04020404030D07020202" pitchFamily="82" charset="0"/>
              </a:rPr>
              <a:t>Lexical-syntactic variations (“paraphrases”)</a:t>
            </a:r>
          </a:p>
          <a:p>
            <a:pPr lvl="1" algn="l">
              <a:spcBef>
                <a:spcPts val="500"/>
              </a:spcBef>
              <a:buClr>
                <a:srgbClr val="FF0000"/>
              </a:buClr>
              <a:buSzPct val="55000"/>
              <a:buFont typeface="Wingdings" panose="05000000000000000000" pitchFamily="2" charset="2"/>
              <a:buChar char=""/>
            </a:pPr>
            <a:r>
              <a:rPr lang="en-US" altLang="et-EE" sz="2000" b="1">
                <a:latin typeface="Tempus Sans ITC" panose="04020404030D07020202" pitchFamily="82" charset="0"/>
              </a:rPr>
              <a:t>Semantic role labeling and matching</a:t>
            </a:r>
          </a:p>
          <a:p>
            <a:pPr lvl="1" algn="l">
              <a:spcBef>
                <a:spcPts val="500"/>
              </a:spcBef>
              <a:buClr>
                <a:srgbClr val="FF0000"/>
              </a:buClr>
              <a:buSzPct val="55000"/>
              <a:buFont typeface="Wingdings" panose="05000000000000000000" pitchFamily="2" charset="2"/>
              <a:buChar char=""/>
            </a:pPr>
            <a:r>
              <a:rPr lang="en-US" altLang="et-EE" sz="2000" b="1">
                <a:latin typeface="Tempus Sans ITC" panose="04020404030D07020202" pitchFamily="82" charset="0"/>
              </a:rPr>
              <a:t>Global similarity parameters (e.g. negation, modality)</a:t>
            </a:r>
          </a:p>
          <a:p>
            <a:pPr algn="l">
              <a:spcBef>
                <a:spcPts val="600"/>
              </a:spcBef>
              <a:buClr>
                <a:srgbClr val="3333CC"/>
              </a:buClr>
              <a:buSzPct val="60000"/>
              <a:buFont typeface="Wingdings" panose="05000000000000000000" pitchFamily="2" charset="2"/>
              <a:buChar char=""/>
            </a:pPr>
            <a:r>
              <a:rPr lang="en-US" altLang="et-EE" sz="2400" b="1">
                <a:solidFill>
                  <a:srgbClr val="3333CC"/>
                </a:solidFill>
                <a:latin typeface="Tempus Sans ITC" panose="04020404030D07020202" pitchFamily="82" charset="0"/>
              </a:rPr>
              <a:t>Cross-pair similarity</a:t>
            </a:r>
          </a:p>
          <a:p>
            <a:pPr algn="l">
              <a:spcBef>
                <a:spcPts val="600"/>
              </a:spcBef>
              <a:buClr>
                <a:srgbClr val="3333CC"/>
              </a:buClr>
              <a:buSzPct val="60000"/>
              <a:buFont typeface="Wingdings" panose="05000000000000000000" pitchFamily="2" charset="2"/>
              <a:buChar char=""/>
            </a:pPr>
            <a:r>
              <a:rPr lang="en-US" altLang="et-EE" sz="2400" b="1">
                <a:solidFill>
                  <a:srgbClr val="3333CC"/>
                </a:solidFill>
                <a:latin typeface="Tempus Sans ITC" panose="04020404030D07020202" pitchFamily="82" charset="0"/>
              </a:rPr>
              <a:t>Detect mismatch (for non-entailment)</a:t>
            </a:r>
          </a:p>
          <a:p>
            <a:pPr algn="l">
              <a:spcBef>
                <a:spcPts val="600"/>
              </a:spcBef>
              <a:buClr>
                <a:srgbClr val="3333CC"/>
              </a:buClr>
              <a:buSzPct val="60000"/>
              <a:buFont typeface="Wingdings" panose="05000000000000000000" pitchFamily="2" charset="2"/>
              <a:buChar char=""/>
            </a:pPr>
            <a:r>
              <a:rPr lang="en-US" altLang="et-EE" sz="2400" b="1">
                <a:solidFill>
                  <a:srgbClr val="3333CC"/>
                </a:solidFill>
                <a:latin typeface="Tempus Sans ITC" panose="04020404030D07020202" pitchFamily="82" charset="0"/>
              </a:rPr>
              <a:t>Interpretation to logic representation + logic inference</a:t>
            </a:r>
          </a:p>
        </p:txBody>
      </p:sp>
    </p:spTree>
    <p:extLst>
      <p:ext uri="{BB962C8B-B14F-4D97-AF65-F5344CB8AC3E}">
        <p14:creationId xmlns:p14="http://schemas.microsoft.com/office/powerpoint/2010/main" val="33281403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2531">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22531">
                                            <p:txEl>
                                              <p:pRg st="1" end="1"/>
                                            </p:txEl>
                                          </p:spTgt>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22531">
                                            <p:txEl>
                                              <p:pRg st="2" end="2"/>
                                            </p:txEl>
                                          </p:spTgt>
                                        </p:tgtEl>
                                        <p:attrNameLst>
                                          <p:attrName>style.visibility</p:attrName>
                                        </p:attrNameLst>
                                      </p:cBhvr>
                                      <p:to>
                                        <p:strVal val="visible"/>
                                      </p:to>
                                    </p:set>
                                  </p:childTnLst>
                                </p:cTn>
                              </p:par>
                              <p:par>
                                <p:cTn id="11" presetID="1" presetClass="entr" fill="hold" nodeType="withEffect">
                                  <p:stCondLst>
                                    <p:cond delay="0"/>
                                  </p:stCondLst>
                                  <p:childTnLst>
                                    <p:set>
                                      <p:cBhvr additive="repl">
                                        <p:cTn id="12" dur="1" fill="hold">
                                          <p:stCondLst>
                                            <p:cond delay="0"/>
                                          </p:stCondLst>
                                        </p:cTn>
                                        <p:tgtEl>
                                          <p:spTgt spid="22531">
                                            <p:txEl>
                                              <p:pRg st="3" end="3"/>
                                            </p:txEl>
                                          </p:spTgt>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22531">
                                            <p:txEl>
                                              <p:pRg st="4" end="4"/>
                                            </p:txEl>
                                          </p:spTgt>
                                        </p:tgtEl>
                                        <p:attrNameLst>
                                          <p:attrName>style.visibility</p:attrName>
                                        </p:attrNameLst>
                                      </p:cBhvr>
                                      <p:to>
                                        <p:strVal val="visible"/>
                                      </p:to>
                                    </p:set>
                                  </p:childTnLst>
                                </p:cTn>
                              </p:par>
                              <p:par>
                                <p:cTn id="15" presetID="1" presetClass="entr" fill="hold" nodeType="withEffect">
                                  <p:stCondLst>
                                    <p:cond delay="0"/>
                                  </p:stCondLst>
                                  <p:childTnLst>
                                    <p:set>
                                      <p:cBhvr additive="repl">
                                        <p:cTn id="16" dur="1" fill="hold">
                                          <p:stCondLst>
                                            <p:cond delay="0"/>
                                          </p:stCondLst>
                                        </p:cTn>
                                        <p:tgtEl>
                                          <p:spTgt spid="22531">
                                            <p:txEl>
                                              <p:pRg st="5" end="5"/>
                                            </p:txEl>
                                          </p:spTgt>
                                        </p:tgtEl>
                                        <p:attrNameLst>
                                          <p:attrName>style.visibility</p:attrName>
                                        </p:attrNameLst>
                                      </p:cBhvr>
                                      <p:to>
                                        <p:strVal val="visible"/>
                                      </p:to>
                                    </p:set>
                                  </p:childTnLst>
                                </p:cTn>
                              </p:par>
                              <p:par>
                                <p:cTn id="17" presetID="1" presetClass="entr" fill="hold" nodeType="withEffect">
                                  <p:stCondLst>
                                    <p:cond delay="0"/>
                                  </p:stCondLst>
                                  <p:childTnLst>
                                    <p:set>
                                      <p:cBhvr additive="repl">
                                        <p:cTn id="18"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22531">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0"/>
                                          </p:stCondLst>
                                        </p:cTn>
                                        <p:tgtEl>
                                          <p:spTgt spid="22531">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fill="hold" nodeType="clickEffect">
                                  <p:stCondLst>
                                    <p:cond delay="0"/>
                                  </p:stCondLst>
                                  <p:childTnLst>
                                    <p:set>
                                      <p:cBhvr additive="repl">
                                        <p:cTn id="30" dur="1" fill="hold">
                                          <p:stCondLst>
                                            <p:cond delay="0"/>
                                          </p:stCondLst>
                                        </p:cTn>
                                        <p:tgtEl>
                                          <p:spTgt spid="2253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4076700" y="6248400"/>
            <a:ext cx="990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5pPr>
            <a:lvl6pPr marL="25146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6pPr>
            <a:lvl7pPr marL="29718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7pPr>
            <a:lvl8pPr marL="34290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8pPr>
            <a:lvl9pPr marL="38862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9pPr>
          </a:lstStyle>
          <a:p>
            <a:pPr>
              <a:buClrTx/>
              <a:buFontTx/>
              <a:buNone/>
            </a:pPr>
            <a:r>
              <a:rPr lang="en-US" altLang="et-EE" sz="1400"/>
              <a:t>Page </a:t>
            </a:r>
            <a:fld id="{5121F2C9-4B5E-4370-A1E7-B1A507C1CDCE}" type="slidenum">
              <a:rPr lang="en-US" altLang="et-EE" sz="1400"/>
              <a:pPr>
                <a:buClrTx/>
                <a:buFontTx/>
                <a:buNone/>
              </a:pPr>
              <a:t>47</a:t>
            </a:fld>
            <a:endParaRPr lang="en-US" altLang="et-EE" sz="1400"/>
          </a:p>
        </p:txBody>
      </p:sp>
      <p:sp>
        <p:nvSpPr>
          <p:cNvPr id="23554" name="Text Box 2"/>
          <p:cNvSpPr txBox="1">
            <a:spLocks noChangeArrowheads="1"/>
          </p:cNvSpPr>
          <p:nvPr/>
        </p:nvSpPr>
        <p:spPr bwMode="auto">
          <a:xfrm>
            <a:off x="685800" y="-3048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5pPr>
            <a:lvl6pPr marL="25146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6pPr>
            <a:lvl7pPr marL="29718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7pPr>
            <a:lvl8pPr marL="34290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8pPr>
            <a:lvl9pPr marL="38862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9pPr>
          </a:lstStyle>
          <a:p>
            <a:pPr algn="l">
              <a:buClrTx/>
              <a:buFontTx/>
              <a:buNone/>
            </a:pPr>
            <a:r>
              <a:rPr lang="en-US" altLang="et-EE">
                <a:solidFill>
                  <a:srgbClr val="FF0000"/>
                </a:solidFill>
              </a:rPr>
              <a:t>Dominant approach: Supervised Learning</a:t>
            </a:r>
          </a:p>
        </p:txBody>
      </p:sp>
      <p:sp>
        <p:nvSpPr>
          <p:cNvPr id="23555" name="Text Box 3"/>
          <p:cNvSpPr txBox="1">
            <a:spLocks noChangeArrowheads="1"/>
          </p:cNvSpPr>
          <p:nvPr/>
        </p:nvSpPr>
        <p:spPr bwMode="auto">
          <a:xfrm>
            <a:off x="481013" y="4373563"/>
            <a:ext cx="8051800" cy="1189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5pPr>
            <a:lvl6pPr marL="2514600" indent="-228600" algn="r"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6pPr>
            <a:lvl7pPr marL="2971800" indent="-228600" algn="r"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7pPr>
            <a:lvl8pPr marL="3429000" indent="-228600" algn="r"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8pPr>
            <a:lvl9pPr marL="3886200" indent="-228600" algn="r" defTabSz="457200"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cs typeface="Noto Sans CJK SC Regular" charset="0"/>
              </a:defRPr>
            </a:lvl9pPr>
          </a:lstStyle>
          <a:p>
            <a:pPr algn="l">
              <a:lnSpc>
                <a:spcPct val="80000"/>
              </a:lnSpc>
              <a:spcBef>
                <a:spcPts val="600"/>
              </a:spcBef>
              <a:buClr>
                <a:srgbClr val="3333CC"/>
              </a:buClr>
              <a:buSzPct val="60000"/>
              <a:buFont typeface="Wingdings" panose="05000000000000000000" pitchFamily="2" charset="2"/>
              <a:buChar char=""/>
            </a:pPr>
            <a:r>
              <a:rPr lang="en-US" altLang="et-EE" sz="2400" b="1">
                <a:solidFill>
                  <a:srgbClr val="3333CC"/>
                </a:solidFill>
                <a:latin typeface="Tempus Sans ITC" panose="04020404030D07020202" pitchFamily="82" charset="0"/>
              </a:rPr>
              <a:t>Features model similarity and mismatch</a:t>
            </a:r>
          </a:p>
          <a:p>
            <a:pPr algn="l">
              <a:lnSpc>
                <a:spcPct val="80000"/>
              </a:lnSpc>
              <a:spcBef>
                <a:spcPts val="600"/>
              </a:spcBef>
              <a:buClr>
                <a:srgbClr val="3333CC"/>
              </a:buClr>
              <a:buSzPct val="60000"/>
              <a:buFont typeface="Wingdings" panose="05000000000000000000" pitchFamily="2" charset="2"/>
              <a:buChar char=""/>
            </a:pPr>
            <a:r>
              <a:rPr lang="en-US" altLang="et-EE" sz="2400" b="1">
                <a:solidFill>
                  <a:srgbClr val="3333CC"/>
                </a:solidFill>
                <a:latin typeface="Tempus Sans ITC" panose="04020404030D07020202" pitchFamily="82" charset="0"/>
              </a:rPr>
              <a:t>Classifier determines relative weights of information sources</a:t>
            </a:r>
          </a:p>
          <a:p>
            <a:pPr algn="l">
              <a:lnSpc>
                <a:spcPct val="80000"/>
              </a:lnSpc>
              <a:spcBef>
                <a:spcPts val="600"/>
              </a:spcBef>
              <a:buClr>
                <a:srgbClr val="3333CC"/>
              </a:buClr>
              <a:buSzPct val="60000"/>
              <a:buFont typeface="Wingdings" panose="05000000000000000000" pitchFamily="2" charset="2"/>
              <a:buChar char=""/>
            </a:pPr>
            <a:r>
              <a:rPr lang="en-US" altLang="et-EE" sz="2400" b="1">
                <a:solidFill>
                  <a:srgbClr val="3333CC"/>
                </a:solidFill>
                <a:latin typeface="Tempus Sans ITC" panose="04020404030D07020202" pitchFamily="82" charset="0"/>
              </a:rPr>
              <a:t>Train on development set and auxiliary </a:t>
            </a:r>
            <a:r>
              <a:rPr lang="en-US" altLang="et-EE" sz="2400" b="1" i="1">
                <a:solidFill>
                  <a:srgbClr val="3333CC"/>
                </a:solidFill>
                <a:latin typeface="Tempus Sans ITC" panose="04020404030D07020202" pitchFamily="82" charset="0"/>
              </a:rPr>
              <a:t>t-h</a:t>
            </a:r>
            <a:r>
              <a:rPr lang="en-US" altLang="et-EE" sz="2400" b="1">
                <a:solidFill>
                  <a:srgbClr val="3333CC"/>
                </a:solidFill>
                <a:latin typeface="Tempus Sans ITC" panose="04020404030D07020202" pitchFamily="82" charset="0"/>
              </a:rPr>
              <a:t> corpora</a:t>
            </a:r>
          </a:p>
        </p:txBody>
      </p:sp>
      <p:sp>
        <p:nvSpPr>
          <p:cNvPr id="23556" name="Text Box 4"/>
          <p:cNvSpPr txBox="1">
            <a:spLocks noChangeArrowheads="1"/>
          </p:cNvSpPr>
          <p:nvPr/>
        </p:nvSpPr>
        <p:spPr bwMode="auto">
          <a:xfrm>
            <a:off x="914400" y="2171700"/>
            <a:ext cx="792163" cy="520700"/>
          </a:xfrm>
          <a:prstGeom prst="rect">
            <a:avLst/>
          </a:prstGeom>
          <a:solidFill>
            <a:srgbClr val="B2B2B2"/>
          </a:solidFill>
          <a:ln w="381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5pPr>
            <a:lvl6pPr marL="25146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6pPr>
            <a:lvl7pPr marL="29718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7pPr>
            <a:lvl8pPr marL="34290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8pPr>
            <a:lvl9pPr marL="38862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9pPr>
          </a:lstStyle>
          <a:p>
            <a:pPr algn="ctr" rtl="1">
              <a:spcBef>
                <a:spcPts val="1750"/>
              </a:spcBef>
              <a:buClrTx/>
              <a:buFontTx/>
              <a:buNone/>
            </a:pPr>
            <a:r>
              <a:rPr lang="en-US" altLang="et-EE" i="1">
                <a:latin typeface="Arial" panose="020B0604020202020204" pitchFamily="34" charset="0"/>
                <a:cs typeface="Arial" panose="020B0604020202020204" pitchFamily="34" charset="0"/>
              </a:rPr>
              <a:t>t,h</a:t>
            </a:r>
          </a:p>
        </p:txBody>
      </p:sp>
      <p:sp>
        <p:nvSpPr>
          <p:cNvPr id="23557" name="AutoShape 5"/>
          <p:cNvSpPr>
            <a:spLocks noChangeArrowheads="1"/>
          </p:cNvSpPr>
          <p:nvPr/>
        </p:nvSpPr>
        <p:spPr bwMode="auto">
          <a:xfrm>
            <a:off x="1849438" y="1570038"/>
            <a:ext cx="3673475" cy="1833562"/>
          </a:xfrm>
          <a:prstGeom prst="rightArrow">
            <a:avLst>
              <a:gd name="adj1" fmla="val 50000"/>
              <a:gd name="adj2" fmla="val 50087"/>
            </a:avLst>
          </a:prstGeom>
          <a:solidFill>
            <a:srgbClr val="00E4A8"/>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5pPr>
            <a:lvl6pPr marL="25146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6pPr>
            <a:lvl7pPr marL="29718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7pPr>
            <a:lvl8pPr marL="34290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8pPr>
            <a:lvl9pPr marL="38862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9pPr>
          </a:lstStyle>
          <a:p>
            <a:pPr algn="ctr">
              <a:buClrTx/>
              <a:buFontTx/>
              <a:buNone/>
            </a:pPr>
            <a:r>
              <a:rPr lang="en-US" altLang="et-EE" sz="1800" b="1">
                <a:latin typeface="Arial" panose="020B0604020202020204" pitchFamily="34" charset="0"/>
                <a:cs typeface="Arial" panose="020B0604020202020204" pitchFamily="34" charset="0"/>
              </a:rPr>
              <a:t>Similarity Features:</a:t>
            </a:r>
            <a:br>
              <a:rPr lang="en-US" altLang="et-EE" sz="1800" b="1">
                <a:latin typeface="Arial" panose="020B0604020202020204" pitchFamily="34" charset="0"/>
                <a:cs typeface="Arial" panose="020B0604020202020204" pitchFamily="34" charset="0"/>
              </a:rPr>
            </a:br>
            <a:r>
              <a:rPr lang="en-US" altLang="et-EE" sz="1800">
                <a:latin typeface="Arial" panose="020B0604020202020204" pitchFamily="34" charset="0"/>
                <a:cs typeface="Arial" panose="020B0604020202020204" pitchFamily="34" charset="0"/>
              </a:rPr>
              <a:t>Lexical, n-gram,syntactic</a:t>
            </a:r>
          </a:p>
          <a:p>
            <a:pPr algn="ctr">
              <a:buClrTx/>
              <a:buFontTx/>
              <a:buNone/>
            </a:pPr>
            <a:r>
              <a:rPr lang="en-US" altLang="et-EE" sz="1800">
                <a:latin typeface="Arial" panose="020B0604020202020204" pitchFamily="34" charset="0"/>
                <a:cs typeface="Arial" panose="020B0604020202020204" pitchFamily="34" charset="0"/>
              </a:rPr>
              <a:t>semantic, global</a:t>
            </a:r>
          </a:p>
        </p:txBody>
      </p:sp>
      <p:sp>
        <p:nvSpPr>
          <p:cNvPr id="23558" name="Rectangle 6"/>
          <p:cNvSpPr>
            <a:spLocks noChangeArrowheads="1"/>
          </p:cNvSpPr>
          <p:nvPr/>
        </p:nvSpPr>
        <p:spPr bwMode="auto">
          <a:xfrm>
            <a:off x="5738813" y="1524000"/>
            <a:ext cx="287337" cy="1944688"/>
          </a:xfrm>
          <a:prstGeom prst="rect">
            <a:avLst/>
          </a:prstGeom>
          <a:solidFill>
            <a:srgbClr val="00E4A8"/>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sp>
        <p:nvSpPr>
          <p:cNvPr id="23559" name="Line 7"/>
          <p:cNvSpPr>
            <a:spLocks noChangeShapeType="1"/>
          </p:cNvSpPr>
          <p:nvPr/>
        </p:nvSpPr>
        <p:spPr bwMode="auto">
          <a:xfrm>
            <a:off x="5738813" y="1811338"/>
            <a:ext cx="287337" cy="1587"/>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t-EE"/>
          </a:p>
        </p:txBody>
      </p:sp>
      <p:sp>
        <p:nvSpPr>
          <p:cNvPr id="23560" name="Line 8"/>
          <p:cNvSpPr>
            <a:spLocks noChangeShapeType="1"/>
          </p:cNvSpPr>
          <p:nvPr/>
        </p:nvSpPr>
        <p:spPr bwMode="auto">
          <a:xfrm>
            <a:off x="5738813" y="2100263"/>
            <a:ext cx="287337" cy="1587"/>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t-EE"/>
          </a:p>
        </p:txBody>
      </p:sp>
      <p:sp>
        <p:nvSpPr>
          <p:cNvPr id="23561" name="Line 9"/>
          <p:cNvSpPr>
            <a:spLocks noChangeShapeType="1"/>
          </p:cNvSpPr>
          <p:nvPr/>
        </p:nvSpPr>
        <p:spPr bwMode="auto">
          <a:xfrm>
            <a:off x="5738813" y="2387600"/>
            <a:ext cx="287337" cy="1588"/>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t-EE"/>
          </a:p>
        </p:txBody>
      </p:sp>
      <p:sp>
        <p:nvSpPr>
          <p:cNvPr id="23562" name="Line 10"/>
          <p:cNvSpPr>
            <a:spLocks noChangeShapeType="1"/>
          </p:cNvSpPr>
          <p:nvPr/>
        </p:nvSpPr>
        <p:spPr bwMode="auto">
          <a:xfrm>
            <a:off x="5738813" y="2676525"/>
            <a:ext cx="287337" cy="1588"/>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t-EE"/>
          </a:p>
        </p:txBody>
      </p:sp>
      <p:sp>
        <p:nvSpPr>
          <p:cNvPr id="23563" name="Line 11"/>
          <p:cNvSpPr>
            <a:spLocks noChangeShapeType="1"/>
          </p:cNvSpPr>
          <p:nvPr/>
        </p:nvSpPr>
        <p:spPr bwMode="auto">
          <a:xfrm>
            <a:off x="5738813" y="2963863"/>
            <a:ext cx="287337" cy="1587"/>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t-EE"/>
          </a:p>
        </p:txBody>
      </p:sp>
      <p:sp>
        <p:nvSpPr>
          <p:cNvPr id="23564" name="Line 12"/>
          <p:cNvSpPr>
            <a:spLocks noChangeShapeType="1"/>
          </p:cNvSpPr>
          <p:nvPr/>
        </p:nvSpPr>
        <p:spPr bwMode="auto">
          <a:xfrm>
            <a:off x="5738813" y="3179763"/>
            <a:ext cx="287337" cy="1587"/>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t-EE"/>
          </a:p>
        </p:txBody>
      </p:sp>
      <p:sp>
        <p:nvSpPr>
          <p:cNvPr id="23565" name="Text Box 13"/>
          <p:cNvSpPr txBox="1">
            <a:spLocks noChangeArrowheads="1"/>
          </p:cNvSpPr>
          <p:nvPr/>
        </p:nvSpPr>
        <p:spPr bwMode="auto">
          <a:xfrm>
            <a:off x="5018088" y="3540125"/>
            <a:ext cx="2087562"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5pPr>
            <a:lvl6pPr marL="25146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6pPr>
            <a:lvl7pPr marL="29718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7pPr>
            <a:lvl8pPr marL="34290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8pPr>
            <a:lvl9pPr marL="38862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9pPr>
          </a:lstStyle>
          <a:p>
            <a:pPr algn="l" rtl="1">
              <a:spcBef>
                <a:spcPts val="1125"/>
              </a:spcBef>
              <a:buClrTx/>
              <a:buFontTx/>
              <a:buNone/>
            </a:pPr>
            <a:r>
              <a:rPr lang="en-US" altLang="et-EE" sz="1800">
                <a:latin typeface="Arial" panose="020B0604020202020204" pitchFamily="34" charset="0"/>
                <a:cs typeface="Arial" panose="020B0604020202020204" pitchFamily="34" charset="0"/>
              </a:rPr>
              <a:t>Feature vector</a:t>
            </a:r>
          </a:p>
        </p:txBody>
      </p:sp>
      <p:sp>
        <p:nvSpPr>
          <p:cNvPr id="23566" name="Oval 14"/>
          <p:cNvSpPr>
            <a:spLocks noChangeArrowheads="1"/>
          </p:cNvSpPr>
          <p:nvPr/>
        </p:nvSpPr>
        <p:spPr bwMode="auto">
          <a:xfrm>
            <a:off x="6643688" y="1884363"/>
            <a:ext cx="642937" cy="1584325"/>
          </a:xfrm>
          <a:prstGeom prst="ellipse">
            <a:avLst/>
          </a:prstGeom>
          <a:solidFill>
            <a:srgbClr val="00E4A8"/>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5pPr>
            <a:lvl6pPr marL="25146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6pPr>
            <a:lvl7pPr marL="29718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7pPr>
            <a:lvl8pPr marL="34290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8pPr>
            <a:lvl9pPr marL="38862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9pPr>
          </a:lstStyle>
          <a:p>
            <a:pPr algn="ctr" rtl="1">
              <a:buClrTx/>
              <a:buFontTx/>
              <a:buNone/>
            </a:pPr>
            <a:r>
              <a:rPr lang="en-US" altLang="et-EE" sz="1800">
                <a:latin typeface="Arial" panose="020B0604020202020204" pitchFamily="34" charset="0"/>
                <a:cs typeface="Arial" panose="020B0604020202020204" pitchFamily="34" charset="0"/>
              </a:rPr>
              <a:t>Classifier</a:t>
            </a:r>
          </a:p>
        </p:txBody>
      </p:sp>
      <p:sp>
        <p:nvSpPr>
          <p:cNvPr id="23567" name="AutoShape 15"/>
          <p:cNvSpPr>
            <a:spLocks noChangeArrowheads="1"/>
          </p:cNvSpPr>
          <p:nvPr/>
        </p:nvSpPr>
        <p:spPr bwMode="auto">
          <a:xfrm>
            <a:off x="6170613" y="2460625"/>
            <a:ext cx="431800" cy="215900"/>
          </a:xfrm>
          <a:prstGeom prst="rightArrow">
            <a:avLst>
              <a:gd name="adj1" fmla="val 50000"/>
              <a:gd name="adj2" fmla="val 50000"/>
            </a:avLst>
          </a:prstGeom>
          <a:solidFill>
            <a:srgbClr val="00E4A8"/>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sp>
        <p:nvSpPr>
          <p:cNvPr id="23568" name="Line 16"/>
          <p:cNvSpPr>
            <a:spLocks noChangeShapeType="1"/>
          </p:cNvSpPr>
          <p:nvPr/>
        </p:nvSpPr>
        <p:spPr bwMode="auto">
          <a:xfrm flipV="1">
            <a:off x="7323138" y="2243138"/>
            <a:ext cx="358775" cy="36195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t-EE"/>
          </a:p>
        </p:txBody>
      </p:sp>
      <p:sp>
        <p:nvSpPr>
          <p:cNvPr id="23569" name="Line 17"/>
          <p:cNvSpPr>
            <a:spLocks noChangeShapeType="1"/>
          </p:cNvSpPr>
          <p:nvPr/>
        </p:nvSpPr>
        <p:spPr bwMode="auto">
          <a:xfrm>
            <a:off x="7323138" y="2747963"/>
            <a:ext cx="287337" cy="288925"/>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t-EE"/>
          </a:p>
        </p:txBody>
      </p:sp>
      <p:sp>
        <p:nvSpPr>
          <p:cNvPr id="23570" name="Text Box 18"/>
          <p:cNvSpPr txBox="1">
            <a:spLocks noChangeArrowheads="1"/>
          </p:cNvSpPr>
          <p:nvPr/>
        </p:nvSpPr>
        <p:spPr bwMode="auto">
          <a:xfrm>
            <a:off x="7610475" y="2027238"/>
            <a:ext cx="8270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5pPr>
            <a:lvl6pPr marL="25146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6pPr>
            <a:lvl7pPr marL="29718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7pPr>
            <a:lvl8pPr marL="34290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8pPr>
            <a:lvl9pPr marL="38862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9pPr>
          </a:lstStyle>
          <a:p>
            <a:pPr algn="l" rtl="1">
              <a:spcBef>
                <a:spcPts val="1125"/>
              </a:spcBef>
              <a:buClrTx/>
              <a:buFontTx/>
              <a:buNone/>
            </a:pPr>
            <a:r>
              <a:rPr lang="en-US" altLang="et-EE" sz="1800">
                <a:latin typeface="Arial" panose="020B0604020202020204" pitchFamily="34" charset="0"/>
                <a:cs typeface="Arial" panose="020B0604020202020204" pitchFamily="34" charset="0"/>
              </a:rPr>
              <a:t>YES</a:t>
            </a:r>
          </a:p>
        </p:txBody>
      </p:sp>
      <p:sp>
        <p:nvSpPr>
          <p:cNvPr id="23571" name="Text Box 19"/>
          <p:cNvSpPr txBox="1">
            <a:spLocks noChangeArrowheads="1"/>
          </p:cNvSpPr>
          <p:nvPr/>
        </p:nvSpPr>
        <p:spPr bwMode="auto">
          <a:xfrm>
            <a:off x="7539038" y="2819400"/>
            <a:ext cx="82708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5pPr>
            <a:lvl6pPr marL="25146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6pPr>
            <a:lvl7pPr marL="29718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7pPr>
            <a:lvl8pPr marL="34290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8pPr>
            <a:lvl9pPr marL="38862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9pPr>
          </a:lstStyle>
          <a:p>
            <a:pPr algn="l" rtl="1">
              <a:spcBef>
                <a:spcPts val="1125"/>
              </a:spcBef>
              <a:buClrTx/>
              <a:buFontTx/>
              <a:buNone/>
            </a:pPr>
            <a:r>
              <a:rPr lang="en-US" altLang="et-EE" sz="1800">
                <a:latin typeface="Arial" panose="020B0604020202020204" pitchFamily="34" charset="0"/>
                <a:cs typeface="Arial" panose="020B0604020202020204" pitchFamily="34" charset="0"/>
              </a:rPr>
              <a:t>NO</a:t>
            </a:r>
          </a:p>
        </p:txBody>
      </p:sp>
    </p:spTree>
    <p:extLst>
      <p:ext uri="{BB962C8B-B14F-4D97-AF65-F5344CB8AC3E}">
        <p14:creationId xmlns:p14="http://schemas.microsoft.com/office/powerpoint/2010/main" val="3518765482"/>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4076700" y="6248400"/>
            <a:ext cx="990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5pPr>
            <a:lvl6pPr marL="25146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6pPr>
            <a:lvl7pPr marL="29718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7pPr>
            <a:lvl8pPr marL="34290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8pPr>
            <a:lvl9pPr marL="38862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9pPr>
          </a:lstStyle>
          <a:p>
            <a:pPr>
              <a:buClrTx/>
              <a:buFontTx/>
              <a:buNone/>
            </a:pPr>
            <a:r>
              <a:rPr lang="en-US" altLang="et-EE" sz="1400"/>
              <a:t>Page </a:t>
            </a:r>
            <a:fld id="{ACD2EA50-18F5-4170-B8EE-D25FA38217EB}" type="slidenum">
              <a:rPr lang="en-US" altLang="et-EE" sz="1400"/>
              <a:pPr>
                <a:buClrTx/>
                <a:buFontTx/>
                <a:buNone/>
              </a:pPr>
              <a:t>48</a:t>
            </a:fld>
            <a:endParaRPr lang="en-US" altLang="et-EE" sz="1400"/>
          </a:p>
        </p:txBody>
      </p:sp>
      <p:sp>
        <p:nvSpPr>
          <p:cNvPr id="24578" name="Text Box 2"/>
          <p:cNvSpPr txBox="1">
            <a:spLocks noChangeArrowheads="1"/>
          </p:cNvSpPr>
          <p:nvPr/>
        </p:nvSpPr>
        <p:spPr bwMode="auto">
          <a:xfrm>
            <a:off x="685800" y="-3048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5pPr>
            <a:lvl6pPr marL="25146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6pPr>
            <a:lvl7pPr marL="29718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7pPr>
            <a:lvl8pPr marL="34290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8pPr>
            <a:lvl9pPr marL="38862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9pPr>
          </a:lstStyle>
          <a:p>
            <a:pPr algn="l">
              <a:buClrTx/>
              <a:buFontTx/>
              <a:buNone/>
            </a:pPr>
            <a:r>
              <a:rPr lang="en-US" altLang="et-EE">
                <a:solidFill>
                  <a:srgbClr val="FF0000"/>
                </a:solidFill>
              </a:rPr>
              <a:t>RTE-2 Results</a:t>
            </a:r>
          </a:p>
        </p:txBody>
      </p:sp>
      <p:graphicFrame>
        <p:nvGraphicFramePr>
          <p:cNvPr id="24579" name="Group 3"/>
          <p:cNvGraphicFramePr>
            <a:graphicFrameLocks noGrp="1"/>
          </p:cNvGraphicFramePr>
          <p:nvPr/>
        </p:nvGraphicFramePr>
        <p:xfrm>
          <a:off x="704850" y="1219200"/>
          <a:ext cx="7907338" cy="4708527"/>
        </p:xfrm>
        <a:graphic>
          <a:graphicData uri="http://schemas.openxmlformats.org/drawingml/2006/table">
            <a:tbl>
              <a:tblPr/>
              <a:tblGrid>
                <a:gridCol w="4133850">
                  <a:extLst>
                    <a:ext uri="{9D8B030D-6E8A-4147-A177-3AD203B41FA5}">
                      <a16:colId xmlns:a16="http://schemas.microsoft.com/office/drawing/2014/main" val="3605693772"/>
                    </a:ext>
                  </a:extLst>
                </a:gridCol>
                <a:gridCol w="2033588">
                  <a:extLst>
                    <a:ext uri="{9D8B030D-6E8A-4147-A177-3AD203B41FA5}">
                      <a16:colId xmlns:a16="http://schemas.microsoft.com/office/drawing/2014/main" val="1735959617"/>
                    </a:ext>
                  </a:extLst>
                </a:gridCol>
                <a:gridCol w="1739900">
                  <a:extLst>
                    <a:ext uri="{9D8B030D-6E8A-4147-A177-3AD203B41FA5}">
                      <a16:colId xmlns:a16="http://schemas.microsoft.com/office/drawing/2014/main" val="2698719219"/>
                    </a:ext>
                  </a:extLst>
                </a:gridCol>
              </a:tblGrid>
              <a:tr h="1012825">
                <a:tc>
                  <a:txBody>
                    <a:bodyPr/>
                    <a:lstStyle>
                      <a:lvl1pPr marL="342900" indent="-341313" algn="l" eaLnBrk="0" hangingPunct="0">
                        <a:spcBef>
                          <a:spcPts val="6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b="1">
                          <a:solidFill>
                            <a:srgbClr val="3333CC"/>
                          </a:solidFill>
                          <a:latin typeface="Tempus Sans ITC" panose="04020404030D07020202" pitchFamily="82" charset="0"/>
                          <a:cs typeface="Noto Sans CJK SC Regular" charset="0"/>
                        </a:defRPr>
                      </a:lvl1pPr>
                      <a:lvl2pPr algn="l" eaLnBrk="0" hangingPunct="0">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b="1">
                          <a:solidFill>
                            <a:srgbClr val="000000"/>
                          </a:solidFill>
                          <a:latin typeface="Tempus Sans ITC" panose="04020404030D07020202" pitchFamily="82" charset="0"/>
                          <a:cs typeface="Noto Sans CJK SC Regular" charset="0"/>
                        </a:defRPr>
                      </a:lvl2pPr>
                      <a:lvl3pPr algn="l" eaLnBrk="0" hangingPunct="0">
                        <a:spcBef>
                          <a:spcPts val="6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b="1">
                          <a:solidFill>
                            <a:srgbClr val="000000"/>
                          </a:solidFill>
                          <a:latin typeface="Tempus Sans ITC" panose="04020404030D07020202" pitchFamily="82" charset="0"/>
                          <a:cs typeface="Noto Sans CJK SC Regular" charset="0"/>
                        </a:defRPr>
                      </a:lvl3pPr>
                      <a:lvl4pPr algn="l" eaLnBrk="0" hangingPunct="0">
                        <a:spcBef>
                          <a:spcPts val="4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4pPr>
                      <a:lvl5pPr algn="l" eaLnBrk="0" hangingPunct="0">
                        <a:spcBef>
                          <a:spcPts val="4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9pPr>
                    </a:lstStyle>
                    <a:p>
                      <a:pPr marL="342900" marR="0" lvl="0" indent="-341313" algn="ctr" defTabSz="457200" rtl="0" eaLnBrk="1" fontAlgn="base" latinLnBrk="0" hangingPunct="1">
                        <a:lnSpc>
                          <a:spcPct val="98000"/>
                        </a:lnSpc>
                        <a:spcBef>
                          <a:spcPct val="0"/>
                        </a:spcBef>
                        <a:spcAft>
                          <a:spcPct val="0"/>
                        </a:spcAft>
                        <a:buClrTx/>
                        <a:buSzPct val="6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altLang="et-EE" sz="1800" b="0" i="0" u="none" strike="noStrike" cap="none" normalizeH="0" baseline="0" smtClean="0">
                          <a:ln>
                            <a:noFill/>
                          </a:ln>
                          <a:solidFill>
                            <a:srgbClr val="3333CC"/>
                          </a:solidFill>
                          <a:effectLst/>
                          <a:latin typeface="Tempus Sans ITC" panose="04020404030D07020202" pitchFamily="82" charset="0"/>
                          <a:cs typeface="Times New Roman" panose="02020603050405020304" pitchFamily="18" charset="0"/>
                        </a:rPr>
                        <a:t>First Author (Group)</a:t>
                      </a:r>
                    </a:p>
                  </a:txBody>
                  <a:tcPr marL="90000" marR="90000" marT="51372" marB="46800"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1313" algn="l" eaLnBrk="0" hangingPunct="0">
                        <a:spcBef>
                          <a:spcPts val="6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b="1">
                          <a:solidFill>
                            <a:srgbClr val="3333CC"/>
                          </a:solidFill>
                          <a:latin typeface="Tempus Sans ITC" panose="04020404030D07020202" pitchFamily="82" charset="0"/>
                          <a:cs typeface="Noto Sans CJK SC Regular" charset="0"/>
                        </a:defRPr>
                      </a:lvl1pPr>
                      <a:lvl2pPr algn="l" eaLnBrk="0" hangingPunct="0">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b="1">
                          <a:solidFill>
                            <a:srgbClr val="000000"/>
                          </a:solidFill>
                          <a:latin typeface="Tempus Sans ITC" panose="04020404030D07020202" pitchFamily="82" charset="0"/>
                          <a:cs typeface="Noto Sans CJK SC Regular" charset="0"/>
                        </a:defRPr>
                      </a:lvl2pPr>
                      <a:lvl3pPr algn="l" eaLnBrk="0" hangingPunct="0">
                        <a:spcBef>
                          <a:spcPts val="6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b="1">
                          <a:solidFill>
                            <a:srgbClr val="000000"/>
                          </a:solidFill>
                          <a:latin typeface="Tempus Sans ITC" panose="04020404030D07020202" pitchFamily="82" charset="0"/>
                          <a:cs typeface="Noto Sans CJK SC Regular" charset="0"/>
                        </a:defRPr>
                      </a:lvl3pPr>
                      <a:lvl4pPr algn="l" eaLnBrk="0" hangingPunct="0">
                        <a:spcBef>
                          <a:spcPts val="4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4pPr>
                      <a:lvl5pPr algn="l" eaLnBrk="0" hangingPunct="0">
                        <a:spcBef>
                          <a:spcPts val="4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9pPr>
                    </a:lstStyle>
                    <a:p>
                      <a:pPr marL="342900" marR="0" lvl="0" indent="-341313" algn="ctr" defTabSz="457200" rtl="0" eaLnBrk="1" fontAlgn="base" latinLnBrk="0" hangingPunct="1">
                        <a:lnSpc>
                          <a:spcPct val="98000"/>
                        </a:lnSpc>
                        <a:spcBef>
                          <a:spcPct val="0"/>
                        </a:spcBef>
                        <a:spcAft>
                          <a:spcPct val="0"/>
                        </a:spcAft>
                        <a:buClrTx/>
                        <a:buSzPct val="6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altLang="et-EE" sz="1800" b="0" i="0" u="none" strike="noStrike" cap="none" normalizeH="0" baseline="0" smtClean="0">
                          <a:ln>
                            <a:noFill/>
                          </a:ln>
                          <a:solidFill>
                            <a:srgbClr val="3333CC"/>
                          </a:solidFill>
                          <a:effectLst/>
                          <a:latin typeface="Tempus Sans ITC" panose="04020404030D07020202" pitchFamily="82" charset="0"/>
                          <a:cs typeface="Times New Roman" panose="02020603050405020304" pitchFamily="18" charset="0"/>
                        </a:rPr>
                        <a:t>Accuracy</a:t>
                      </a:r>
                    </a:p>
                  </a:txBody>
                  <a:tcPr marL="90000" marR="90000" marT="51372" marB="46800"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1313" algn="l" eaLnBrk="0" hangingPunct="0">
                        <a:spcBef>
                          <a:spcPts val="6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b="1">
                          <a:solidFill>
                            <a:srgbClr val="3333CC"/>
                          </a:solidFill>
                          <a:latin typeface="Tempus Sans ITC" panose="04020404030D07020202" pitchFamily="82" charset="0"/>
                          <a:cs typeface="Noto Sans CJK SC Regular" charset="0"/>
                        </a:defRPr>
                      </a:lvl1pPr>
                      <a:lvl2pPr algn="l" eaLnBrk="0" hangingPunct="0">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b="1">
                          <a:solidFill>
                            <a:srgbClr val="000000"/>
                          </a:solidFill>
                          <a:latin typeface="Tempus Sans ITC" panose="04020404030D07020202" pitchFamily="82" charset="0"/>
                          <a:cs typeface="Noto Sans CJK SC Regular" charset="0"/>
                        </a:defRPr>
                      </a:lvl2pPr>
                      <a:lvl3pPr algn="l" eaLnBrk="0" hangingPunct="0">
                        <a:spcBef>
                          <a:spcPts val="6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b="1">
                          <a:solidFill>
                            <a:srgbClr val="000000"/>
                          </a:solidFill>
                          <a:latin typeface="Tempus Sans ITC" panose="04020404030D07020202" pitchFamily="82" charset="0"/>
                          <a:cs typeface="Noto Sans CJK SC Regular" charset="0"/>
                        </a:defRPr>
                      </a:lvl3pPr>
                      <a:lvl4pPr algn="l" eaLnBrk="0" hangingPunct="0">
                        <a:spcBef>
                          <a:spcPts val="4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4pPr>
                      <a:lvl5pPr algn="l" eaLnBrk="0" hangingPunct="0">
                        <a:spcBef>
                          <a:spcPts val="4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9pPr>
                    </a:lstStyle>
                    <a:p>
                      <a:pPr marL="342900" marR="0" lvl="0" indent="-341313" algn="ctr" defTabSz="457200" rtl="0" eaLnBrk="1" fontAlgn="base" latinLnBrk="0" hangingPunct="1">
                        <a:lnSpc>
                          <a:spcPct val="98000"/>
                        </a:lnSpc>
                        <a:spcBef>
                          <a:spcPct val="0"/>
                        </a:spcBef>
                        <a:spcAft>
                          <a:spcPct val="0"/>
                        </a:spcAft>
                        <a:buClrTx/>
                        <a:buSzPct val="6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altLang="et-EE" sz="1800" b="0" i="0" u="none" strike="noStrike" cap="none" normalizeH="0" baseline="0" smtClean="0">
                          <a:ln>
                            <a:noFill/>
                          </a:ln>
                          <a:solidFill>
                            <a:srgbClr val="3333CC"/>
                          </a:solidFill>
                          <a:effectLst/>
                          <a:latin typeface="Tempus Sans ITC" panose="04020404030D07020202" pitchFamily="82" charset="0"/>
                          <a:cs typeface="Times New Roman" panose="02020603050405020304" pitchFamily="18" charset="0"/>
                        </a:rPr>
                        <a:t>Average Precision</a:t>
                      </a:r>
                    </a:p>
                  </a:txBody>
                  <a:tcPr marL="90000" marR="90000" marT="51372" marB="46800"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47793592"/>
                  </a:ext>
                </a:extLst>
              </a:tr>
              <a:tr h="527050">
                <a:tc>
                  <a:txBody>
                    <a:bodyPr/>
                    <a:lstStyle>
                      <a:lvl1pPr marL="342900" indent="-341313" algn="l" eaLnBrk="0" hangingPunct="0">
                        <a:spcBef>
                          <a:spcPts val="6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b="1">
                          <a:solidFill>
                            <a:srgbClr val="3333CC"/>
                          </a:solidFill>
                          <a:latin typeface="Tempus Sans ITC" panose="04020404030D07020202" pitchFamily="82" charset="0"/>
                          <a:cs typeface="Noto Sans CJK SC Regular" charset="0"/>
                        </a:defRPr>
                      </a:lvl1pPr>
                      <a:lvl2pPr algn="l" eaLnBrk="0" hangingPunct="0">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b="1">
                          <a:solidFill>
                            <a:srgbClr val="000000"/>
                          </a:solidFill>
                          <a:latin typeface="Tempus Sans ITC" panose="04020404030D07020202" pitchFamily="82" charset="0"/>
                          <a:cs typeface="Noto Sans CJK SC Regular" charset="0"/>
                        </a:defRPr>
                      </a:lvl2pPr>
                      <a:lvl3pPr algn="l" eaLnBrk="0" hangingPunct="0">
                        <a:spcBef>
                          <a:spcPts val="6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b="1">
                          <a:solidFill>
                            <a:srgbClr val="000000"/>
                          </a:solidFill>
                          <a:latin typeface="Tempus Sans ITC" panose="04020404030D07020202" pitchFamily="82" charset="0"/>
                          <a:cs typeface="Noto Sans CJK SC Regular" charset="0"/>
                        </a:defRPr>
                      </a:lvl3pPr>
                      <a:lvl4pPr algn="l" eaLnBrk="0" hangingPunct="0">
                        <a:spcBef>
                          <a:spcPts val="4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4pPr>
                      <a:lvl5pPr algn="l" eaLnBrk="0" hangingPunct="0">
                        <a:spcBef>
                          <a:spcPts val="4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9pPr>
                    </a:lstStyle>
                    <a:p>
                      <a:pPr marL="342900" marR="0" lvl="0" indent="-341313" algn="l" defTabSz="457200" rtl="0" eaLnBrk="1" fontAlgn="base" latinLnBrk="0" hangingPunct="1">
                        <a:lnSpc>
                          <a:spcPct val="98000"/>
                        </a:lnSpc>
                        <a:spcBef>
                          <a:spcPct val="0"/>
                        </a:spcBef>
                        <a:spcAft>
                          <a:spcPct val="0"/>
                        </a:spcAft>
                        <a:buClrTx/>
                        <a:buSzPct val="6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altLang="et-EE" sz="1600" b="1" i="0" u="none" strike="noStrike" cap="none" normalizeH="0" baseline="0" smtClean="0">
                          <a:ln>
                            <a:noFill/>
                          </a:ln>
                          <a:solidFill>
                            <a:srgbClr val="3333CC"/>
                          </a:solidFill>
                          <a:effectLst/>
                          <a:latin typeface="Tempus Sans ITC" panose="04020404030D07020202" pitchFamily="82" charset="0"/>
                          <a:cs typeface="Times New Roman" panose="02020603050405020304" pitchFamily="18" charset="0"/>
                        </a:rPr>
                        <a:t>Hickl (LCC)</a:t>
                      </a:r>
                    </a:p>
                  </a:txBody>
                  <a:tcPr marL="90000" marR="90000" marT="50864" marB="46800"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1313" algn="l" eaLnBrk="0" hangingPunct="0">
                        <a:spcBef>
                          <a:spcPts val="6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b="1">
                          <a:solidFill>
                            <a:srgbClr val="3333CC"/>
                          </a:solidFill>
                          <a:latin typeface="Tempus Sans ITC" panose="04020404030D07020202" pitchFamily="82" charset="0"/>
                          <a:cs typeface="Noto Sans CJK SC Regular" charset="0"/>
                        </a:defRPr>
                      </a:lvl1pPr>
                      <a:lvl2pPr algn="l" eaLnBrk="0" hangingPunct="0">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b="1">
                          <a:solidFill>
                            <a:srgbClr val="000000"/>
                          </a:solidFill>
                          <a:latin typeface="Tempus Sans ITC" panose="04020404030D07020202" pitchFamily="82" charset="0"/>
                          <a:cs typeface="Noto Sans CJK SC Regular" charset="0"/>
                        </a:defRPr>
                      </a:lvl2pPr>
                      <a:lvl3pPr algn="l" eaLnBrk="0" hangingPunct="0">
                        <a:spcBef>
                          <a:spcPts val="6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b="1">
                          <a:solidFill>
                            <a:srgbClr val="000000"/>
                          </a:solidFill>
                          <a:latin typeface="Tempus Sans ITC" panose="04020404030D07020202" pitchFamily="82" charset="0"/>
                          <a:cs typeface="Noto Sans CJK SC Regular" charset="0"/>
                        </a:defRPr>
                      </a:lvl3pPr>
                      <a:lvl4pPr algn="l" eaLnBrk="0" hangingPunct="0">
                        <a:spcBef>
                          <a:spcPts val="4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4pPr>
                      <a:lvl5pPr algn="l" eaLnBrk="0" hangingPunct="0">
                        <a:spcBef>
                          <a:spcPts val="4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9pPr>
                    </a:lstStyle>
                    <a:p>
                      <a:pPr marL="342900" marR="0" lvl="0" indent="-341313" algn="l" defTabSz="457200" rtl="0" eaLnBrk="1" fontAlgn="base" latinLnBrk="0" hangingPunct="1">
                        <a:lnSpc>
                          <a:spcPct val="98000"/>
                        </a:lnSpc>
                        <a:spcBef>
                          <a:spcPct val="0"/>
                        </a:spcBef>
                        <a:spcAft>
                          <a:spcPct val="0"/>
                        </a:spcAft>
                        <a:buClrTx/>
                        <a:buSzPct val="6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altLang="et-EE" sz="1600" b="1" i="0" u="none" strike="noStrike" cap="none" normalizeH="0" baseline="0" smtClean="0">
                          <a:ln>
                            <a:noFill/>
                          </a:ln>
                          <a:solidFill>
                            <a:srgbClr val="3333CC"/>
                          </a:solidFill>
                          <a:effectLst/>
                          <a:latin typeface="Tempus Sans ITC" panose="04020404030D07020202" pitchFamily="82" charset="0"/>
                          <a:cs typeface="Times New Roman" panose="02020603050405020304" pitchFamily="18" charset="0"/>
                        </a:rPr>
                        <a:t>75.4%</a:t>
                      </a:r>
                    </a:p>
                  </a:txBody>
                  <a:tcPr marL="90000" marR="90000" marT="50864" marB="46800"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1313" algn="l" eaLnBrk="0" hangingPunct="0">
                        <a:spcBef>
                          <a:spcPts val="6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b="1">
                          <a:solidFill>
                            <a:srgbClr val="3333CC"/>
                          </a:solidFill>
                          <a:latin typeface="Tempus Sans ITC" panose="04020404030D07020202" pitchFamily="82" charset="0"/>
                          <a:cs typeface="Noto Sans CJK SC Regular" charset="0"/>
                        </a:defRPr>
                      </a:lvl1pPr>
                      <a:lvl2pPr algn="l" eaLnBrk="0" hangingPunct="0">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b="1">
                          <a:solidFill>
                            <a:srgbClr val="000000"/>
                          </a:solidFill>
                          <a:latin typeface="Tempus Sans ITC" panose="04020404030D07020202" pitchFamily="82" charset="0"/>
                          <a:cs typeface="Noto Sans CJK SC Regular" charset="0"/>
                        </a:defRPr>
                      </a:lvl2pPr>
                      <a:lvl3pPr algn="l" eaLnBrk="0" hangingPunct="0">
                        <a:spcBef>
                          <a:spcPts val="6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b="1">
                          <a:solidFill>
                            <a:srgbClr val="000000"/>
                          </a:solidFill>
                          <a:latin typeface="Tempus Sans ITC" panose="04020404030D07020202" pitchFamily="82" charset="0"/>
                          <a:cs typeface="Noto Sans CJK SC Regular" charset="0"/>
                        </a:defRPr>
                      </a:lvl3pPr>
                      <a:lvl4pPr algn="l" eaLnBrk="0" hangingPunct="0">
                        <a:spcBef>
                          <a:spcPts val="4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4pPr>
                      <a:lvl5pPr algn="l" eaLnBrk="0" hangingPunct="0">
                        <a:spcBef>
                          <a:spcPts val="4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9pPr>
                    </a:lstStyle>
                    <a:p>
                      <a:pPr marL="342900" marR="0" lvl="0" indent="-341313" algn="l" defTabSz="457200" rtl="0" eaLnBrk="1" fontAlgn="base" latinLnBrk="0" hangingPunct="1">
                        <a:lnSpc>
                          <a:spcPct val="98000"/>
                        </a:lnSpc>
                        <a:spcBef>
                          <a:spcPct val="0"/>
                        </a:spcBef>
                        <a:spcAft>
                          <a:spcPct val="0"/>
                        </a:spcAft>
                        <a:buClrTx/>
                        <a:buSzPct val="6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altLang="et-EE" sz="1600" b="1" i="0" u="none" strike="noStrike" cap="none" normalizeH="0" baseline="0" smtClean="0">
                          <a:ln>
                            <a:noFill/>
                          </a:ln>
                          <a:solidFill>
                            <a:srgbClr val="3333CC"/>
                          </a:solidFill>
                          <a:effectLst/>
                          <a:latin typeface="Tempus Sans ITC" panose="04020404030D07020202" pitchFamily="82" charset="0"/>
                          <a:cs typeface="Times New Roman" panose="02020603050405020304" pitchFamily="18" charset="0"/>
                        </a:rPr>
                        <a:t>80.8%</a:t>
                      </a:r>
                    </a:p>
                  </a:txBody>
                  <a:tcPr marL="90000" marR="90000" marT="50864" marB="46800"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3286469"/>
                  </a:ext>
                </a:extLst>
              </a:tr>
              <a:tr h="528638">
                <a:tc>
                  <a:txBody>
                    <a:bodyPr/>
                    <a:lstStyle>
                      <a:lvl1pPr marL="342900" indent="-341313" algn="l" eaLnBrk="0" hangingPunct="0">
                        <a:spcBef>
                          <a:spcPts val="6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b="1">
                          <a:solidFill>
                            <a:srgbClr val="3333CC"/>
                          </a:solidFill>
                          <a:latin typeface="Tempus Sans ITC" panose="04020404030D07020202" pitchFamily="82" charset="0"/>
                          <a:cs typeface="Noto Sans CJK SC Regular" charset="0"/>
                        </a:defRPr>
                      </a:lvl1pPr>
                      <a:lvl2pPr algn="l" eaLnBrk="0" hangingPunct="0">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b="1">
                          <a:solidFill>
                            <a:srgbClr val="000000"/>
                          </a:solidFill>
                          <a:latin typeface="Tempus Sans ITC" panose="04020404030D07020202" pitchFamily="82" charset="0"/>
                          <a:cs typeface="Noto Sans CJK SC Regular" charset="0"/>
                        </a:defRPr>
                      </a:lvl2pPr>
                      <a:lvl3pPr algn="l" eaLnBrk="0" hangingPunct="0">
                        <a:spcBef>
                          <a:spcPts val="6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b="1">
                          <a:solidFill>
                            <a:srgbClr val="000000"/>
                          </a:solidFill>
                          <a:latin typeface="Tempus Sans ITC" panose="04020404030D07020202" pitchFamily="82" charset="0"/>
                          <a:cs typeface="Noto Sans CJK SC Regular" charset="0"/>
                        </a:defRPr>
                      </a:lvl3pPr>
                      <a:lvl4pPr algn="l" eaLnBrk="0" hangingPunct="0">
                        <a:spcBef>
                          <a:spcPts val="4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4pPr>
                      <a:lvl5pPr algn="l" eaLnBrk="0" hangingPunct="0">
                        <a:spcBef>
                          <a:spcPts val="4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9pPr>
                    </a:lstStyle>
                    <a:p>
                      <a:pPr marL="342900" marR="0" lvl="0" indent="-341313" algn="l" defTabSz="457200" rtl="0" eaLnBrk="1" fontAlgn="base" latinLnBrk="0" hangingPunct="1">
                        <a:lnSpc>
                          <a:spcPct val="98000"/>
                        </a:lnSpc>
                        <a:spcBef>
                          <a:spcPct val="0"/>
                        </a:spcBef>
                        <a:spcAft>
                          <a:spcPct val="0"/>
                        </a:spcAft>
                        <a:buClrTx/>
                        <a:buSzPct val="6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altLang="et-EE" sz="1600" b="1" i="0" u="none" strike="noStrike" cap="none" normalizeH="0" baseline="0" smtClean="0">
                          <a:ln>
                            <a:noFill/>
                          </a:ln>
                          <a:solidFill>
                            <a:srgbClr val="3333CC"/>
                          </a:solidFill>
                          <a:effectLst/>
                          <a:latin typeface="Tempus Sans ITC" panose="04020404030D07020202" pitchFamily="82" charset="0"/>
                          <a:cs typeface="Times New Roman" panose="02020603050405020304" pitchFamily="18" charset="0"/>
                        </a:rPr>
                        <a:t>Tatu (LCC)</a:t>
                      </a:r>
                    </a:p>
                  </a:txBody>
                  <a:tcPr marL="90000" marR="90000" marT="50864" marB="46800"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1313" algn="l" eaLnBrk="0" hangingPunct="0">
                        <a:spcBef>
                          <a:spcPts val="6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b="1">
                          <a:solidFill>
                            <a:srgbClr val="3333CC"/>
                          </a:solidFill>
                          <a:latin typeface="Tempus Sans ITC" panose="04020404030D07020202" pitchFamily="82" charset="0"/>
                          <a:cs typeface="Noto Sans CJK SC Regular" charset="0"/>
                        </a:defRPr>
                      </a:lvl1pPr>
                      <a:lvl2pPr algn="l" eaLnBrk="0" hangingPunct="0">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b="1">
                          <a:solidFill>
                            <a:srgbClr val="000000"/>
                          </a:solidFill>
                          <a:latin typeface="Tempus Sans ITC" panose="04020404030D07020202" pitchFamily="82" charset="0"/>
                          <a:cs typeface="Noto Sans CJK SC Regular" charset="0"/>
                        </a:defRPr>
                      </a:lvl2pPr>
                      <a:lvl3pPr algn="l" eaLnBrk="0" hangingPunct="0">
                        <a:spcBef>
                          <a:spcPts val="6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b="1">
                          <a:solidFill>
                            <a:srgbClr val="000000"/>
                          </a:solidFill>
                          <a:latin typeface="Tempus Sans ITC" panose="04020404030D07020202" pitchFamily="82" charset="0"/>
                          <a:cs typeface="Noto Sans CJK SC Regular" charset="0"/>
                        </a:defRPr>
                      </a:lvl3pPr>
                      <a:lvl4pPr algn="l" eaLnBrk="0" hangingPunct="0">
                        <a:spcBef>
                          <a:spcPts val="4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4pPr>
                      <a:lvl5pPr algn="l" eaLnBrk="0" hangingPunct="0">
                        <a:spcBef>
                          <a:spcPts val="4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9pPr>
                    </a:lstStyle>
                    <a:p>
                      <a:pPr marL="342900" marR="0" lvl="0" indent="-341313" algn="l" defTabSz="457200" rtl="0" eaLnBrk="1" fontAlgn="base" latinLnBrk="0" hangingPunct="1">
                        <a:lnSpc>
                          <a:spcPct val="98000"/>
                        </a:lnSpc>
                        <a:spcBef>
                          <a:spcPct val="0"/>
                        </a:spcBef>
                        <a:spcAft>
                          <a:spcPct val="0"/>
                        </a:spcAft>
                        <a:buClrTx/>
                        <a:buSzPct val="6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altLang="et-EE" sz="1600" b="1" i="0" u="none" strike="noStrike" cap="none" normalizeH="0" baseline="0" smtClean="0">
                          <a:ln>
                            <a:noFill/>
                          </a:ln>
                          <a:solidFill>
                            <a:srgbClr val="3333CC"/>
                          </a:solidFill>
                          <a:effectLst/>
                          <a:latin typeface="Tempus Sans ITC" panose="04020404030D07020202" pitchFamily="82" charset="0"/>
                          <a:cs typeface="Times New Roman" panose="02020603050405020304" pitchFamily="18" charset="0"/>
                        </a:rPr>
                        <a:t>73.8%</a:t>
                      </a:r>
                    </a:p>
                  </a:txBody>
                  <a:tcPr marL="90000" marR="90000" marT="50864" marB="46800"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1313" algn="l" eaLnBrk="0" hangingPunct="0">
                        <a:spcBef>
                          <a:spcPts val="6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b="1">
                          <a:solidFill>
                            <a:srgbClr val="3333CC"/>
                          </a:solidFill>
                          <a:latin typeface="Tempus Sans ITC" panose="04020404030D07020202" pitchFamily="82" charset="0"/>
                          <a:cs typeface="Noto Sans CJK SC Regular" charset="0"/>
                        </a:defRPr>
                      </a:lvl1pPr>
                      <a:lvl2pPr algn="l" eaLnBrk="0" hangingPunct="0">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b="1">
                          <a:solidFill>
                            <a:srgbClr val="000000"/>
                          </a:solidFill>
                          <a:latin typeface="Tempus Sans ITC" panose="04020404030D07020202" pitchFamily="82" charset="0"/>
                          <a:cs typeface="Noto Sans CJK SC Regular" charset="0"/>
                        </a:defRPr>
                      </a:lvl2pPr>
                      <a:lvl3pPr algn="l" eaLnBrk="0" hangingPunct="0">
                        <a:spcBef>
                          <a:spcPts val="6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b="1">
                          <a:solidFill>
                            <a:srgbClr val="000000"/>
                          </a:solidFill>
                          <a:latin typeface="Tempus Sans ITC" panose="04020404030D07020202" pitchFamily="82" charset="0"/>
                          <a:cs typeface="Noto Sans CJK SC Regular" charset="0"/>
                        </a:defRPr>
                      </a:lvl3pPr>
                      <a:lvl4pPr algn="l" eaLnBrk="0" hangingPunct="0">
                        <a:spcBef>
                          <a:spcPts val="4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4pPr>
                      <a:lvl5pPr algn="l" eaLnBrk="0" hangingPunct="0">
                        <a:spcBef>
                          <a:spcPts val="4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9pPr>
                    </a:lstStyle>
                    <a:p>
                      <a:pPr marL="342900" marR="0" lvl="0" indent="-341313" algn="l" defTabSz="457200" rtl="0" eaLnBrk="1" fontAlgn="base" latinLnBrk="0" hangingPunct="1">
                        <a:lnSpc>
                          <a:spcPct val="98000"/>
                        </a:lnSpc>
                        <a:spcBef>
                          <a:spcPct val="0"/>
                        </a:spcBef>
                        <a:spcAft>
                          <a:spcPct val="0"/>
                        </a:spcAft>
                        <a:buClrTx/>
                        <a:buSzPct val="6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altLang="et-EE" sz="1600" b="1" i="0" u="none" strike="noStrike" cap="none" normalizeH="0" baseline="0" smtClean="0">
                          <a:ln>
                            <a:noFill/>
                          </a:ln>
                          <a:solidFill>
                            <a:srgbClr val="3333CC"/>
                          </a:solidFill>
                          <a:effectLst/>
                          <a:latin typeface="Tempus Sans ITC" panose="04020404030D07020202" pitchFamily="82" charset="0"/>
                          <a:cs typeface="Times New Roman" panose="02020603050405020304" pitchFamily="18" charset="0"/>
                        </a:rPr>
                        <a:t>71.3%</a:t>
                      </a:r>
                    </a:p>
                  </a:txBody>
                  <a:tcPr marL="90000" marR="90000" marT="50864" marB="46800"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5352980"/>
                  </a:ext>
                </a:extLst>
              </a:tr>
              <a:tr h="528638">
                <a:tc>
                  <a:txBody>
                    <a:bodyPr/>
                    <a:lstStyle>
                      <a:lvl1pPr marL="342900" indent="-341313" algn="l" eaLnBrk="0" hangingPunct="0">
                        <a:spcBef>
                          <a:spcPts val="6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b="1">
                          <a:solidFill>
                            <a:srgbClr val="3333CC"/>
                          </a:solidFill>
                          <a:latin typeface="Tempus Sans ITC" panose="04020404030D07020202" pitchFamily="82" charset="0"/>
                          <a:cs typeface="Noto Sans CJK SC Regular" charset="0"/>
                        </a:defRPr>
                      </a:lvl1pPr>
                      <a:lvl2pPr algn="l" eaLnBrk="0" hangingPunct="0">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b="1">
                          <a:solidFill>
                            <a:srgbClr val="000000"/>
                          </a:solidFill>
                          <a:latin typeface="Tempus Sans ITC" panose="04020404030D07020202" pitchFamily="82" charset="0"/>
                          <a:cs typeface="Noto Sans CJK SC Regular" charset="0"/>
                        </a:defRPr>
                      </a:lvl2pPr>
                      <a:lvl3pPr algn="l" eaLnBrk="0" hangingPunct="0">
                        <a:spcBef>
                          <a:spcPts val="6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b="1">
                          <a:solidFill>
                            <a:srgbClr val="000000"/>
                          </a:solidFill>
                          <a:latin typeface="Tempus Sans ITC" panose="04020404030D07020202" pitchFamily="82" charset="0"/>
                          <a:cs typeface="Noto Sans CJK SC Regular" charset="0"/>
                        </a:defRPr>
                      </a:lvl3pPr>
                      <a:lvl4pPr algn="l" eaLnBrk="0" hangingPunct="0">
                        <a:spcBef>
                          <a:spcPts val="4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4pPr>
                      <a:lvl5pPr algn="l" eaLnBrk="0" hangingPunct="0">
                        <a:spcBef>
                          <a:spcPts val="4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9pPr>
                    </a:lstStyle>
                    <a:p>
                      <a:pPr marL="342900" marR="0" lvl="0" indent="-341313" algn="l" defTabSz="457200" rtl="0" eaLnBrk="1" fontAlgn="base" latinLnBrk="0" hangingPunct="1">
                        <a:lnSpc>
                          <a:spcPct val="98000"/>
                        </a:lnSpc>
                        <a:spcBef>
                          <a:spcPct val="0"/>
                        </a:spcBef>
                        <a:spcAft>
                          <a:spcPct val="0"/>
                        </a:spcAft>
                        <a:buClrTx/>
                        <a:buSzPct val="6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altLang="et-EE" sz="1600" b="1" i="0" u="none" strike="noStrike" cap="none" normalizeH="0" baseline="0" smtClean="0">
                          <a:ln>
                            <a:noFill/>
                          </a:ln>
                          <a:solidFill>
                            <a:srgbClr val="3333CC"/>
                          </a:solidFill>
                          <a:effectLst/>
                          <a:latin typeface="Tempus Sans ITC" panose="04020404030D07020202" pitchFamily="82" charset="0"/>
                          <a:cs typeface="Times New Roman" panose="02020603050405020304" pitchFamily="18" charset="0"/>
                        </a:rPr>
                        <a:t>Zanzotto (Milan &amp; Rome)</a:t>
                      </a:r>
                    </a:p>
                  </a:txBody>
                  <a:tcPr marL="90000" marR="90000" marT="50864" marB="46800"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1313" algn="l" eaLnBrk="0" hangingPunct="0">
                        <a:spcBef>
                          <a:spcPts val="6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b="1">
                          <a:solidFill>
                            <a:srgbClr val="3333CC"/>
                          </a:solidFill>
                          <a:latin typeface="Tempus Sans ITC" panose="04020404030D07020202" pitchFamily="82" charset="0"/>
                          <a:cs typeface="Noto Sans CJK SC Regular" charset="0"/>
                        </a:defRPr>
                      </a:lvl1pPr>
                      <a:lvl2pPr algn="l" eaLnBrk="0" hangingPunct="0">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b="1">
                          <a:solidFill>
                            <a:srgbClr val="000000"/>
                          </a:solidFill>
                          <a:latin typeface="Tempus Sans ITC" panose="04020404030D07020202" pitchFamily="82" charset="0"/>
                          <a:cs typeface="Noto Sans CJK SC Regular" charset="0"/>
                        </a:defRPr>
                      </a:lvl2pPr>
                      <a:lvl3pPr algn="l" eaLnBrk="0" hangingPunct="0">
                        <a:spcBef>
                          <a:spcPts val="6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b="1">
                          <a:solidFill>
                            <a:srgbClr val="000000"/>
                          </a:solidFill>
                          <a:latin typeface="Tempus Sans ITC" panose="04020404030D07020202" pitchFamily="82" charset="0"/>
                          <a:cs typeface="Noto Sans CJK SC Regular" charset="0"/>
                        </a:defRPr>
                      </a:lvl3pPr>
                      <a:lvl4pPr algn="l" eaLnBrk="0" hangingPunct="0">
                        <a:spcBef>
                          <a:spcPts val="4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4pPr>
                      <a:lvl5pPr algn="l" eaLnBrk="0" hangingPunct="0">
                        <a:spcBef>
                          <a:spcPts val="4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9pPr>
                    </a:lstStyle>
                    <a:p>
                      <a:pPr marL="342900" marR="0" lvl="0" indent="-341313" algn="l" defTabSz="457200" rtl="0" eaLnBrk="1" fontAlgn="base" latinLnBrk="0" hangingPunct="1">
                        <a:lnSpc>
                          <a:spcPct val="98000"/>
                        </a:lnSpc>
                        <a:spcBef>
                          <a:spcPct val="0"/>
                        </a:spcBef>
                        <a:spcAft>
                          <a:spcPct val="0"/>
                        </a:spcAft>
                        <a:buClrTx/>
                        <a:buSzPct val="6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altLang="et-EE" sz="1600" b="1" i="0" u="none" strike="noStrike" cap="none" normalizeH="0" baseline="0" smtClean="0">
                          <a:ln>
                            <a:noFill/>
                          </a:ln>
                          <a:solidFill>
                            <a:srgbClr val="3333CC"/>
                          </a:solidFill>
                          <a:effectLst/>
                          <a:latin typeface="Tempus Sans ITC" panose="04020404030D07020202" pitchFamily="82" charset="0"/>
                          <a:cs typeface="Times New Roman" panose="02020603050405020304" pitchFamily="18" charset="0"/>
                        </a:rPr>
                        <a:t>63.9%</a:t>
                      </a:r>
                    </a:p>
                  </a:txBody>
                  <a:tcPr marL="90000" marR="90000" marT="50864" marB="46800"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1313" algn="l" eaLnBrk="0" hangingPunct="0">
                        <a:spcBef>
                          <a:spcPts val="6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b="1">
                          <a:solidFill>
                            <a:srgbClr val="3333CC"/>
                          </a:solidFill>
                          <a:latin typeface="Tempus Sans ITC" panose="04020404030D07020202" pitchFamily="82" charset="0"/>
                          <a:cs typeface="Noto Sans CJK SC Regular" charset="0"/>
                        </a:defRPr>
                      </a:lvl1pPr>
                      <a:lvl2pPr algn="l" eaLnBrk="0" hangingPunct="0">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b="1">
                          <a:solidFill>
                            <a:srgbClr val="000000"/>
                          </a:solidFill>
                          <a:latin typeface="Tempus Sans ITC" panose="04020404030D07020202" pitchFamily="82" charset="0"/>
                          <a:cs typeface="Noto Sans CJK SC Regular" charset="0"/>
                        </a:defRPr>
                      </a:lvl2pPr>
                      <a:lvl3pPr algn="l" eaLnBrk="0" hangingPunct="0">
                        <a:spcBef>
                          <a:spcPts val="6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b="1">
                          <a:solidFill>
                            <a:srgbClr val="000000"/>
                          </a:solidFill>
                          <a:latin typeface="Tempus Sans ITC" panose="04020404030D07020202" pitchFamily="82" charset="0"/>
                          <a:cs typeface="Noto Sans CJK SC Regular" charset="0"/>
                        </a:defRPr>
                      </a:lvl3pPr>
                      <a:lvl4pPr algn="l" eaLnBrk="0" hangingPunct="0">
                        <a:spcBef>
                          <a:spcPts val="4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4pPr>
                      <a:lvl5pPr algn="l" eaLnBrk="0" hangingPunct="0">
                        <a:spcBef>
                          <a:spcPts val="4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9pPr>
                    </a:lstStyle>
                    <a:p>
                      <a:pPr marL="342900" marR="0" lvl="0" indent="-341313" algn="l" defTabSz="457200" rtl="0" eaLnBrk="1" fontAlgn="base" latinLnBrk="0" hangingPunct="1">
                        <a:lnSpc>
                          <a:spcPct val="98000"/>
                        </a:lnSpc>
                        <a:spcBef>
                          <a:spcPct val="0"/>
                        </a:spcBef>
                        <a:spcAft>
                          <a:spcPct val="0"/>
                        </a:spcAft>
                        <a:buClrTx/>
                        <a:buSzPct val="6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altLang="et-EE" sz="1600" b="1" i="0" u="none" strike="noStrike" cap="none" normalizeH="0" baseline="0" smtClean="0">
                          <a:ln>
                            <a:noFill/>
                          </a:ln>
                          <a:solidFill>
                            <a:srgbClr val="3333CC"/>
                          </a:solidFill>
                          <a:effectLst/>
                          <a:latin typeface="Tempus Sans ITC" panose="04020404030D07020202" pitchFamily="82" charset="0"/>
                          <a:cs typeface="Times New Roman" panose="02020603050405020304" pitchFamily="18" charset="0"/>
                        </a:rPr>
                        <a:t>64.4%</a:t>
                      </a:r>
                    </a:p>
                  </a:txBody>
                  <a:tcPr marL="90000" marR="90000" marT="50864" marB="46800"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17393782"/>
                  </a:ext>
                </a:extLst>
              </a:tr>
              <a:tr h="527050">
                <a:tc>
                  <a:txBody>
                    <a:bodyPr/>
                    <a:lstStyle>
                      <a:lvl1pPr marL="342900" indent="-341313" algn="l" eaLnBrk="0" hangingPunct="0">
                        <a:spcBef>
                          <a:spcPts val="6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b="1">
                          <a:solidFill>
                            <a:srgbClr val="3333CC"/>
                          </a:solidFill>
                          <a:latin typeface="Tempus Sans ITC" panose="04020404030D07020202" pitchFamily="82" charset="0"/>
                          <a:cs typeface="Noto Sans CJK SC Regular" charset="0"/>
                        </a:defRPr>
                      </a:lvl1pPr>
                      <a:lvl2pPr algn="l" eaLnBrk="0" hangingPunct="0">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b="1">
                          <a:solidFill>
                            <a:srgbClr val="000000"/>
                          </a:solidFill>
                          <a:latin typeface="Tempus Sans ITC" panose="04020404030D07020202" pitchFamily="82" charset="0"/>
                          <a:cs typeface="Noto Sans CJK SC Regular" charset="0"/>
                        </a:defRPr>
                      </a:lvl2pPr>
                      <a:lvl3pPr algn="l" eaLnBrk="0" hangingPunct="0">
                        <a:spcBef>
                          <a:spcPts val="6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b="1">
                          <a:solidFill>
                            <a:srgbClr val="000000"/>
                          </a:solidFill>
                          <a:latin typeface="Tempus Sans ITC" panose="04020404030D07020202" pitchFamily="82" charset="0"/>
                          <a:cs typeface="Noto Sans CJK SC Regular" charset="0"/>
                        </a:defRPr>
                      </a:lvl3pPr>
                      <a:lvl4pPr algn="l" eaLnBrk="0" hangingPunct="0">
                        <a:spcBef>
                          <a:spcPts val="4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4pPr>
                      <a:lvl5pPr algn="l" eaLnBrk="0" hangingPunct="0">
                        <a:spcBef>
                          <a:spcPts val="4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9pPr>
                    </a:lstStyle>
                    <a:p>
                      <a:pPr marL="342900" marR="0" lvl="0" indent="-341313" algn="l" defTabSz="457200" rtl="0" eaLnBrk="1" fontAlgn="base" latinLnBrk="0" hangingPunct="1">
                        <a:lnSpc>
                          <a:spcPct val="98000"/>
                        </a:lnSpc>
                        <a:spcBef>
                          <a:spcPct val="0"/>
                        </a:spcBef>
                        <a:spcAft>
                          <a:spcPct val="0"/>
                        </a:spcAft>
                        <a:buClrTx/>
                        <a:buSzPct val="6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altLang="et-EE" sz="1600" b="1" i="0" u="none" strike="noStrike" cap="none" normalizeH="0" baseline="0" smtClean="0">
                          <a:ln>
                            <a:noFill/>
                          </a:ln>
                          <a:solidFill>
                            <a:srgbClr val="3333CC"/>
                          </a:solidFill>
                          <a:effectLst/>
                          <a:latin typeface="Tempus Sans ITC" panose="04020404030D07020202" pitchFamily="82" charset="0"/>
                          <a:cs typeface="Times New Roman" panose="02020603050405020304" pitchFamily="18" charset="0"/>
                        </a:rPr>
                        <a:t>Adams (Dallas)</a:t>
                      </a:r>
                    </a:p>
                  </a:txBody>
                  <a:tcPr marL="90000" marR="90000" marT="50864" marB="46800"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1313" algn="l" eaLnBrk="0" hangingPunct="0">
                        <a:spcBef>
                          <a:spcPts val="6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b="1">
                          <a:solidFill>
                            <a:srgbClr val="3333CC"/>
                          </a:solidFill>
                          <a:latin typeface="Tempus Sans ITC" panose="04020404030D07020202" pitchFamily="82" charset="0"/>
                          <a:cs typeface="Noto Sans CJK SC Regular" charset="0"/>
                        </a:defRPr>
                      </a:lvl1pPr>
                      <a:lvl2pPr algn="l" eaLnBrk="0" hangingPunct="0">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b="1">
                          <a:solidFill>
                            <a:srgbClr val="000000"/>
                          </a:solidFill>
                          <a:latin typeface="Tempus Sans ITC" panose="04020404030D07020202" pitchFamily="82" charset="0"/>
                          <a:cs typeface="Noto Sans CJK SC Regular" charset="0"/>
                        </a:defRPr>
                      </a:lvl2pPr>
                      <a:lvl3pPr algn="l" eaLnBrk="0" hangingPunct="0">
                        <a:spcBef>
                          <a:spcPts val="6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b="1">
                          <a:solidFill>
                            <a:srgbClr val="000000"/>
                          </a:solidFill>
                          <a:latin typeface="Tempus Sans ITC" panose="04020404030D07020202" pitchFamily="82" charset="0"/>
                          <a:cs typeface="Noto Sans CJK SC Regular" charset="0"/>
                        </a:defRPr>
                      </a:lvl3pPr>
                      <a:lvl4pPr algn="l" eaLnBrk="0" hangingPunct="0">
                        <a:spcBef>
                          <a:spcPts val="4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4pPr>
                      <a:lvl5pPr algn="l" eaLnBrk="0" hangingPunct="0">
                        <a:spcBef>
                          <a:spcPts val="4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9pPr>
                    </a:lstStyle>
                    <a:p>
                      <a:pPr marL="342900" marR="0" lvl="0" indent="-341313" algn="l" defTabSz="457200" rtl="0" eaLnBrk="1" fontAlgn="base" latinLnBrk="0" hangingPunct="1">
                        <a:lnSpc>
                          <a:spcPct val="98000"/>
                        </a:lnSpc>
                        <a:spcBef>
                          <a:spcPct val="0"/>
                        </a:spcBef>
                        <a:spcAft>
                          <a:spcPct val="0"/>
                        </a:spcAft>
                        <a:buClrTx/>
                        <a:buSzPct val="6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altLang="et-EE" sz="1600" b="1" i="0" u="none" strike="noStrike" cap="none" normalizeH="0" baseline="0" smtClean="0">
                          <a:ln>
                            <a:noFill/>
                          </a:ln>
                          <a:solidFill>
                            <a:srgbClr val="3333CC"/>
                          </a:solidFill>
                          <a:effectLst/>
                          <a:latin typeface="Tempus Sans ITC" panose="04020404030D07020202" pitchFamily="82" charset="0"/>
                          <a:cs typeface="Times New Roman" panose="02020603050405020304" pitchFamily="18" charset="0"/>
                        </a:rPr>
                        <a:t>62.6%</a:t>
                      </a:r>
                    </a:p>
                  </a:txBody>
                  <a:tcPr marL="90000" marR="90000" marT="50864" marB="46800"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1313" algn="l" eaLnBrk="0" hangingPunct="0">
                        <a:spcBef>
                          <a:spcPts val="6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b="1">
                          <a:solidFill>
                            <a:srgbClr val="3333CC"/>
                          </a:solidFill>
                          <a:latin typeface="Tempus Sans ITC" panose="04020404030D07020202" pitchFamily="82" charset="0"/>
                          <a:cs typeface="Noto Sans CJK SC Regular" charset="0"/>
                        </a:defRPr>
                      </a:lvl1pPr>
                      <a:lvl2pPr algn="l" eaLnBrk="0" hangingPunct="0">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b="1">
                          <a:solidFill>
                            <a:srgbClr val="000000"/>
                          </a:solidFill>
                          <a:latin typeface="Tempus Sans ITC" panose="04020404030D07020202" pitchFamily="82" charset="0"/>
                          <a:cs typeface="Noto Sans CJK SC Regular" charset="0"/>
                        </a:defRPr>
                      </a:lvl2pPr>
                      <a:lvl3pPr algn="l" eaLnBrk="0" hangingPunct="0">
                        <a:spcBef>
                          <a:spcPts val="6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b="1">
                          <a:solidFill>
                            <a:srgbClr val="000000"/>
                          </a:solidFill>
                          <a:latin typeface="Tempus Sans ITC" panose="04020404030D07020202" pitchFamily="82" charset="0"/>
                          <a:cs typeface="Noto Sans CJK SC Regular" charset="0"/>
                        </a:defRPr>
                      </a:lvl3pPr>
                      <a:lvl4pPr algn="l" eaLnBrk="0" hangingPunct="0">
                        <a:spcBef>
                          <a:spcPts val="4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4pPr>
                      <a:lvl5pPr algn="l" eaLnBrk="0" hangingPunct="0">
                        <a:spcBef>
                          <a:spcPts val="4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9pPr>
                    </a:lstStyle>
                    <a:p>
                      <a:pPr marL="342900" marR="0" lvl="0" indent="-341313" algn="l" defTabSz="457200" rtl="0" eaLnBrk="1" fontAlgn="base" latinLnBrk="0" hangingPunct="1">
                        <a:lnSpc>
                          <a:spcPct val="98000"/>
                        </a:lnSpc>
                        <a:spcBef>
                          <a:spcPct val="0"/>
                        </a:spcBef>
                        <a:spcAft>
                          <a:spcPct val="0"/>
                        </a:spcAft>
                        <a:buClrTx/>
                        <a:buSzPct val="6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altLang="et-EE" sz="1600" b="1" i="0" u="none" strike="noStrike" cap="none" normalizeH="0" baseline="0" smtClean="0">
                          <a:ln>
                            <a:noFill/>
                          </a:ln>
                          <a:solidFill>
                            <a:srgbClr val="3333CC"/>
                          </a:solidFill>
                          <a:effectLst/>
                          <a:latin typeface="Tempus Sans ITC" panose="04020404030D07020202" pitchFamily="82" charset="0"/>
                          <a:cs typeface="Times New Roman" panose="02020603050405020304" pitchFamily="18" charset="0"/>
                        </a:rPr>
                        <a:t>62.8%</a:t>
                      </a:r>
                    </a:p>
                  </a:txBody>
                  <a:tcPr marL="90000" marR="90000" marT="50864" marB="46800"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3753156"/>
                  </a:ext>
                </a:extLst>
              </a:tr>
              <a:tr h="528638">
                <a:tc>
                  <a:txBody>
                    <a:bodyPr/>
                    <a:lstStyle>
                      <a:lvl1pPr marL="342900" indent="-341313" algn="l" eaLnBrk="0" hangingPunct="0">
                        <a:spcBef>
                          <a:spcPts val="6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b="1">
                          <a:solidFill>
                            <a:srgbClr val="3333CC"/>
                          </a:solidFill>
                          <a:latin typeface="Tempus Sans ITC" panose="04020404030D07020202" pitchFamily="82" charset="0"/>
                          <a:cs typeface="Noto Sans CJK SC Regular" charset="0"/>
                        </a:defRPr>
                      </a:lvl1pPr>
                      <a:lvl2pPr algn="l" eaLnBrk="0" hangingPunct="0">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b="1">
                          <a:solidFill>
                            <a:srgbClr val="000000"/>
                          </a:solidFill>
                          <a:latin typeface="Tempus Sans ITC" panose="04020404030D07020202" pitchFamily="82" charset="0"/>
                          <a:cs typeface="Noto Sans CJK SC Regular" charset="0"/>
                        </a:defRPr>
                      </a:lvl2pPr>
                      <a:lvl3pPr algn="l" eaLnBrk="0" hangingPunct="0">
                        <a:spcBef>
                          <a:spcPts val="6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b="1">
                          <a:solidFill>
                            <a:srgbClr val="000000"/>
                          </a:solidFill>
                          <a:latin typeface="Tempus Sans ITC" panose="04020404030D07020202" pitchFamily="82" charset="0"/>
                          <a:cs typeface="Noto Sans CJK SC Regular" charset="0"/>
                        </a:defRPr>
                      </a:lvl3pPr>
                      <a:lvl4pPr algn="l" eaLnBrk="0" hangingPunct="0">
                        <a:spcBef>
                          <a:spcPts val="4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4pPr>
                      <a:lvl5pPr algn="l" eaLnBrk="0" hangingPunct="0">
                        <a:spcBef>
                          <a:spcPts val="4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9pPr>
                    </a:lstStyle>
                    <a:p>
                      <a:pPr marL="342900" marR="0" lvl="0" indent="-341313" algn="l" defTabSz="457200" rtl="0" eaLnBrk="1" fontAlgn="base" latinLnBrk="0" hangingPunct="1">
                        <a:lnSpc>
                          <a:spcPct val="98000"/>
                        </a:lnSpc>
                        <a:spcBef>
                          <a:spcPct val="0"/>
                        </a:spcBef>
                        <a:spcAft>
                          <a:spcPct val="0"/>
                        </a:spcAft>
                        <a:buClrTx/>
                        <a:buSzPct val="6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altLang="et-EE" sz="1600" b="1" i="0" u="none" strike="noStrike" cap="none" normalizeH="0" baseline="0" smtClean="0">
                          <a:ln>
                            <a:noFill/>
                          </a:ln>
                          <a:solidFill>
                            <a:srgbClr val="3333CC"/>
                          </a:solidFill>
                          <a:effectLst/>
                          <a:latin typeface="Tempus Sans ITC" panose="04020404030D07020202" pitchFamily="82" charset="0"/>
                          <a:cs typeface="Times New Roman" panose="02020603050405020304" pitchFamily="18" charset="0"/>
                        </a:rPr>
                        <a:t>Bos (Rome &amp; Leeds)</a:t>
                      </a:r>
                    </a:p>
                  </a:txBody>
                  <a:tcPr marL="90000" marR="90000" marT="50864" marB="46800"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872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1313" algn="l" eaLnBrk="0" hangingPunct="0">
                        <a:spcBef>
                          <a:spcPts val="6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b="1">
                          <a:solidFill>
                            <a:srgbClr val="3333CC"/>
                          </a:solidFill>
                          <a:latin typeface="Tempus Sans ITC" panose="04020404030D07020202" pitchFamily="82" charset="0"/>
                          <a:cs typeface="Noto Sans CJK SC Regular" charset="0"/>
                        </a:defRPr>
                      </a:lvl1pPr>
                      <a:lvl2pPr algn="l" eaLnBrk="0" hangingPunct="0">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b="1">
                          <a:solidFill>
                            <a:srgbClr val="000000"/>
                          </a:solidFill>
                          <a:latin typeface="Tempus Sans ITC" panose="04020404030D07020202" pitchFamily="82" charset="0"/>
                          <a:cs typeface="Noto Sans CJK SC Regular" charset="0"/>
                        </a:defRPr>
                      </a:lvl2pPr>
                      <a:lvl3pPr algn="l" eaLnBrk="0" hangingPunct="0">
                        <a:spcBef>
                          <a:spcPts val="6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b="1">
                          <a:solidFill>
                            <a:srgbClr val="000000"/>
                          </a:solidFill>
                          <a:latin typeface="Tempus Sans ITC" panose="04020404030D07020202" pitchFamily="82" charset="0"/>
                          <a:cs typeface="Noto Sans CJK SC Regular" charset="0"/>
                        </a:defRPr>
                      </a:lvl3pPr>
                      <a:lvl4pPr algn="l" eaLnBrk="0" hangingPunct="0">
                        <a:spcBef>
                          <a:spcPts val="4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4pPr>
                      <a:lvl5pPr algn="l" eaLnBrk="0" hangingPunct="0">
                        <a:spcBef>
                          <a:spcPts val="4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9pPr>
                    </a:lstStyle>
                    <a:p>
                      <a:pPr marL="342900" marR="0" lvl="0" indent="-341313" algn="l" defTabSz="457200" rtl="0" eaLnBrk="1" fontAlgn="base" latinLnBrk="0" hangingPunct="1">
                        <a:lnSpc>
                          <a:spcPct val="98000"/>
                        </a:lnSpc>
                        <a:spcBef>
                          <a:spcPct val="0"/>
                        </a:spcBef>
                        <a:spcAft>
                          <a:spcPct val="0"/>
                        </a:spcAft>
                        <a:buClrTx/>
                        <a:buSzPct val="6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altLang="et-EE" sz="1600" b="1" i="0" u="none" strike="noStrike" cap="none" normalizeH="0" baseline="0" smtClean="0">
                          <a:ln>
                            <a:noFill/>
                          </a:ln>
                          <a:solidFill>
                            <a:srgbClr val="3333CC"/>
                          </a:solidFill>
                          <a:effectLst/>
                          <a:latin typeface="Tempus Sans ITC" panose="04020404030D07020202" pitchFamily="82" charset="0"/>
                          <a:cs typeface="Times New Roman" panose="02020603050405020304" pitchFamily="18" charset="0"/>
                        </a:rPr>
                        <a:t>61.6%</a:t>
                      </a:r>
                    </a:p>
                  </a:txBody>
                  <a:tcPr marL="90000" marR="90000" marT="50864" marB="46800"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872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1313" algn="l" eaLnBrk="0" hangingPunct="0">
                        <a:spcBef>
                          <a:spcPts val="6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b="1">
                          <a:solidFill>
                            <a:srgbClr val="3333CC"/>
                          </a:solidFill>
                          <a:latin typeface="Tempus Sans ITC" panose="04020404030D07020202" pitchFamily="82" charset="0"/>
                          <a:cs typeface="Noto Sans CJK SC Regular" charset="0"/>
                        </a:defRPr>
                      </a:lvl1pPr>
                      <a:lvl2pPr algn="l" eaLnBrk="0" hangingPunct="0">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b="1">
                          <a:solidFill>
                            <a:srgbClr val="000000"/>
                          </a:solidFill>
                          <a:latin typeface="Tempus Sans ITC" panose="04020404030D07020202" pitchFamily="82" charset="0"/>
                          <a:cs typeface="Noto Sans CJK SC Regular" charset="0"/>
                        </a:defRPr>
                      </a:lvl2pPr>
                      <a:lvl3pPr algn="l" eaLnBrk="0" hangingPunct="0">
                        <a:spcBef>
                          <a:spcPts val="6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b="1">
                          <a:solidFill>
                            <a:srgbClr val="000000"/>
                          </a:solidFill>
                          <a:latin typeface="Tempus Sans ITC" panose="04020404030D07020202" pitchFamily="82" charset="0"/>
                          <a:cs typeface="Noto Sans CJK SC Regular" charset="0"/>
                        </a:defRPr>
                      </a:lvl3pPr>
                      <a:lvl4pPr algn="l" eaLnBrk="0" hangingPunct="0">
                        <a:spcBef>
                          <a:spcPts val="4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4pPr>
                      <a:lvl5pPr algn="l" eaLnBrk="0" hangingPunct="0">
                        <a:spcBef>
                          <a:spcPts val="4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9pPr>
                    </a:lstStyle>
                    <a:p>
                      <a:pPr marL="342900" marR="0" lvl="0" indent="-341313" algn="l" defTabSz="457200" rtl="0" eaLnBrk="1" fontAlgn="base" latinLnBrk="0" hangingPunct="1">
                        <a:lnSpc>
                          <a:spcPct val="98000"/>
                        </a:lnSpc>
                        <a:spcBef>
                          <a:spcPct val="0"/>
                        </a:spcBef>
                        <a:spcAft>
                          <a:spcPct val="0"/>
                        </a:spcAft>
                        <a:buClrTx/>
                        <a:buSzPct val="6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altLang="et-EE" sz="1600" b="1" i="0" u="none" strike="noStrike" cap="none" normalizeH="0" baseline="0" smtClean="0">
                          <a:ln>
                            <a:noFill/>
                          </a:ln>
                          <a:solidFill>
                            <a:srgbClr val="3333CC"/>
                          </a:solidFill>
                          <a:effectLst/>
                          <a:latin typeface="Tempus Sans ITC" panose="04020404030D07020202" pitchFamily="82" charset="0"/>
                          <a:cs typeface="Times New Roman" panose="02020603050405020304" pitchFamily="18" charset="0"/>
                        </a:rPr>
                        <a:t>66.9%</a:t>
                      </a:r>
                    </a:p>
                  </a:txBody>
                  <a:tcPr marL="90000" marR="90000" marT="50864" marB="46800"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8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5041656"/>
                  </a:ext>
                </a:extLst>
              </a:tr>
              <a:tr h="527050">
                <a:tc>
                  <a:txBody>
                    <a:bodyPr/>
                    <a:lstStyle>
                      <a:lvl1pPr marL="342900" indent="-341313" algn="l" eaLnBrk="0" hangingPunct="0">
                        <a:spcBef>
                          <a:spcPts val="6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b="1">
                          <a:solidFill>
                            <a:srgbClr val="3333CC"/>
                          </a:solidFill>
                          <a:latin typeface="Tempus Sans ITC" panose="04020404030D07020202" pitchFamily="82" charset="0"/>
                          <a:cs typeface="Noto Sans CJK SC Regular" charset="0"/>
                        </a:defRPr>
                      </a:lvl1pPr>
                      <a:lvl2pPr algn="l" eaLnBrk="0" hangingPunct="0">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b="1">
                          <a:solidFill>
                            <a:srgbClr val="000000"/>
                          </a:solidFill>
                          <a:latin typeface="Tempus Sans ITC" panose="04020404030D07020202" pitchFamily="82" charset="0"/>
                          <a:cs typeface="Noto Sans CJK SC Regular" charset="0"/>
                        </a:defRPr>
                      </a:lvl2pPr>
                      <a:lvl3pPr algn="l" eaLnBrk="0" hangingPunct="0">
                        <a:spcBef>
                          <a:spcPts val="6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b="1">
                          <a:solidFill>
                            <a:srgbClr val="000000"/>
                          </a:solidFill>
                          <a:latin typeface="Tempus Sans ITC" panose="04020404030D07020202" pitchFamily="82" charset="0"/>
                          <a:cs typeface="Noto Sans CJK SC Regular" charset="0"/>
                        </a:defRPr>
                      </a:lvl3pPr>
                      <a:lvl4pPr algn="l" eaLnBrk="0" hangingPunct="0">
                        <a:spcBef>
                          <a:spcPts val="4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4pPr>
                      <a:lvl5pPr algn="l" eaLnBrk="0" hangingPunct="0">
                        <a:spcBef>
                          <a:spcPts val="4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9pPr>
                    </a:lstStyle>
                    <a:p>
                      <a:pPr marL="342900" marR="0" lvl="0" indent="-341313" algn="l" defTabSz="457200" rtl="0" eaLnBrk="1" fontAlgn="base" latinLnBrk="0" hangingPunct="1">
                        <a:lnSpc>
                          <a:spcPct val="98000"/>
                        </a:lnSpc>
                        <a:spcBef>
                          <a:spcPct val="0"/>
                        </a:spcBef>
                        <a:spcAft>
                          <a:spcPct val="0"/>
                        </a:spcAft>
                        <a:buClrTx/>
                        <a:buSzPct val="6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altLang="et-EE" sz="1600" b="1" i="0" u="none" strike="noStrike" cap="none" normalizeH="0" baseline="0" smtClean="0">
                          <a:ln>
                            <a:noFill/>
                          </a:ln>
                          <a:solidFill>
                            <a:srgbClr val="3333CC"/>
                          </a:solidFill>
                          <a:effectLst/>
                          <a:latin typeface="Tempus Sans ITC" panose="04020404030D07020202" pitchFamily="82" charset="0"/>
                          <a:cs typeface="Times New Roman" panose="02020603050405020304" pitchFamily="18" charset="0"/>
                        </a:rPr>
                        <a:t>11 groups</a:t>
                      </a:r>
                    </a:p>
                  </a:txBody>
                  <a:tcPr marL="90000" marR="90000" marT="50864" marB="46800"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872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1313" algn="l" eaLnBrk="0" hangingPunct="0">
                        <a:spcBef>
                          <a:spcPts val="6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b="1">
                          <a:solidFill>
                            <a:srgbClr val="3333CC"/>
                          </a:solidFill>
                          <a:latin typeface="Tempus Sans ITC" panose="04020404030D07020202" pitchFamily="82" charset="0"/>
                          <a:cs typeface="Noto Sans CJK SC Regular" charset="0"/>
                        </a:defRPr>
                      </a:lvl1pPr>
                      <a:lvl2pPr algn="l" eaLnBrk="0" hangingPunct="0">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b="1">
                          <a:solidFill>
                            <a:srgbClr val="000000"/>
                          </a:solidFill>
                          <a:latin typeface="Tempus Sans ITC" panose="04020404030D07020202" pitchFamily="82" charset="0"/>
                          <a:cs typeface="Noto Sans CJK SC Regular" charset="0"/>
                        </a:defRPr>
                      </a:lvl2pPr>
                      <a:lvl3pPr algn="l" eaLnBrk="0" hangingPunct="0">
                        <a:spcBef>
                          <a:spcPts val="6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b="1">
                          <a:solidFill>
                            <a:srgbClr val="000000"/>
                          </a:solidFill>
                          <a:latin typeface="Tempus Sans ITC" panose="04020404030D07020202" pitchFamily="82" charset="0"/>
                          <a:cs typeface="Noto Sans CJK SC Regular" charset="0"/>
                        </a:defRPr>
                      </a:lvl3pPr>
                      <a:lvl4pPr algn="l" eaLnBrk="0" hangingPunct="0">
                        <a:spcBef>
                          <a:spcPts val="4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4pPr>
                      <a:lvl5pPr algn="l" eaLnBrk="0" hangingPunct="0">
                        <a:spcBef>
                          <a:spcPts val="4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9pPr>
                    </a:lstStyle>
                    <a:p>
                      <a:pPr marL="342900" marR="0" lvl="0" indent="-341313" algn="l" defTabSz="457200" rtl="0" eaLnBrk="1" fontAlgn="base" latinLnBrk="0" hangingPunct="1">
                        <a:lnSpc>
                          <a:spcPct val="98000"/>
                        </a:lnSpc>
                        <a:spcBef>
                          <a:spcPct val="0"/>
                        </a:spcBef>
                        <a:spcAft>
                          <a:spcPct val="0"/>
                        </a:spcAft>
                        <a:buClrTx/>
                        <a:buSzPct val="6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altLang="et-EE" sz="1600" b="1" i="0" u="none" strike="noStrike" cap="none" normalizeH="0" baseline="0" smtClean="0">
                          <a:ln>
                            <a:noFill/>
                          </a:ln>
                          <a:solidFill>
                            <a:srgbClr val="3333CC"/>
                          </a:solidFill>
                          <a:effectLst/>
                          <a:latin typeface="Tempus Sans ITC" panose="04020404030D07020202" pitchFamily="82" charset="0"/>
                          <a:cs typeface="Times New Roman" panose="02020603050405020304" pitchFamily="18" charset="0"/>
                        </a:rPr>
                        <a:t>58.1%-60.5%</a:t>
                      </a:r>
                    </a:p>
                  </a:txBody>
                  <a:tcPr marL="90000" marR="90000" marT="50864" marB="46800"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872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1313" algn="l" eaLnBrk="0" hangingPunct="0">
                        <a:spcBef>
                          <a:spcPts val="6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b="1">
                          <a:solidFill>
                            <a:srgbClr val="3333CC"/>
                          </a:solidFill>
                          <a:latin typeface="Tempus Sans ITC" panose="04020404030D07020202" pitchFamily="82" charset="0"/>
                          <a:cs typeface="Noto Sans CJK SC Regular" charset="0"/>
                        </a:defRPr>
                      </a:lvl1pPr>
                      <a:lvl2pPr algn="l" eaLnBrk="0" hangingPunct="0">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b="1">
                          <a:solidFill>
                            <a:srgbClr val="000000"/>
                          </a:solidFill>
                          <a:latin typeface="Tempus Sans ITC" panose="04020404030D07020202" pitchFamily="82" charset="0"/>
                          <a:cs typeface="Noto Sans CJK SC Regular" charset="0"/>
                        </a:defRPr>
                      </a:lvl2pPr>
                      <a:lvl3pPr algn="l" eaLnBrk="0" hangingPunct="0">
                        <a:spcBef>
                          <a:spcPts val="6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b="1">
                          <a:solidFill>
                            <a:srgbClr val="000000"/>
                          </a:solidFill>
                          <a:latin typeface="Tempus Sans ITC" panose="04020404030D07020202" pitchFamily="82" charset="0"/>
                          <a:cs typeface="Noto Sans CJK SC Regular" charset="0"/>
                        </a:defRPr>
                      </a:lvl3pPr>
                      <a:lvl4pPr algn="l" eaLnBrk="0" hangingPunct="0">
                        <a:spcBef>
                          <a:spcPts val="4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4pPr>
                      <a:lvl5pPr algn="l" eaLnBrk="0" hangingPunct="0">
                        <a:spcBef>
                          <a:spcPts val="4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9pPr>
                    </a:lstStyle>
                    <a:p>
                      <a:pPr marL="342900" marR="0" lvl="0" indent="-341313" algn="l" defTabSz="457200" rtl="0" eaLnBrk="1" fontAlgn="base" latinLnBrk="0" hangingPunct="1">
                        <a:lnSpc>
                          <a:spcPct val="98000"/>
                        </a:lnSpc>
                        <a:spcBef>
                          <a:spcPct val="0"/>
                        </a:spcBef>
                        <a:spcAft>
                          <a:spcPct val="0"/>
                        </a:spcAft>
                        <a:buClrTx/>
                        <a:buSzPct val="6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kumimoji="0" lang="it-IT" altLang="et-EE" sz="1600" b="1" i="0" u="none" strike="noStrike" cap="none" normalizeH="0" baseline="0" smtClean="0">
                        <a:ln>
                          <a:noFill/>
                        </a:ln>
                        <a:solidFill>
                          <a:srgbClr val="3333CC"/>
                        </a:solidFill>
                        <a:effectLst/>
                        <a:latin typeface="Tempus Sans ITC" panose="04020404030D07020202" pitchFamily="82" charset="0"/>
                        <a:cs typeface="Noto Sans CJK SC Regular" charset="0"/>
                      </a:endParaRPr>
                    </a:p>
                  </a:txBody>
                  <a:tcPr marL="90000" marR="90000" marT="50864" marB="46800" anchor="b" horzOverflow="overflow">
                    <a:lnL w="5760" cap="flat" cmpd="sng" algn="ctr">
                      <a:solidFill>
                        <a:srgbClr val="000000"/>
                      </a:solidFill>
                      <a:prstDash val="solid"/>
                      <a:round/>
                      <a:headEnd type="none" w="med" len="med"/>
                      <a:tailEnd type="none" w="med" len="med"/>
                    </a:lnL>
                    <a:lnR>
                      <a:noFill/>
                    </a:lnR>
                    <a:lnT w="1872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2603270904"/>
                  </a:ext>
                </a:extLst>
              </a:tr>
              <a:tr h="528638">
                <a:tc>
                  <a:txBody>
                    <a:bodyPr/>
                    <a:lstStyle>
                      <a:lvl1pPr marL="342900" indent="-341313" algn="l" eaLnBrk="0" hangingPunct="0">
                        <a:spcBef>
                          <a:spcPts val="6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b="1">
                          <a:solidFill>
                            <a:srgbClr val="3333CC"/>
                          </a:solidFill>
                          <a:latin typeface="Tempus Sans ITC" panose="04020404030D07020202" pitchFamily="82" charset="0"/>
                          <a:cs typeface="Noto Sans CJK SC Regular" charset="0"/>
                        </a:defRPr>
                      </a:lvl1pPr>
                      <a:lvl2pPr algn="l" eaLnBrk="0" hangingPunct="0">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b="1">
                          <a:solidFill>
                            <a:srgbClr val="000000"/>
                          </a:solidFill>
                          <a:latin typeface="Tempus Sans ITC" panose="04020404030D07020202" pitchFamily="82" charset="0"/>
                          <a:cs typeface="Noto Sans CJK SC Regular" charset="0"/>
                        </a:defRPr>
                      </a:lvl2pPr>
                      <a:lvl3pPr algn="l" eaLnBrk="0" hangingPunct="0">
                        <a:spcBef>
                          <a:spcPts val="6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b="1">
                          <a:solidFill>
                            <a:srgbClr val="000000"/>
                          </a:solidFill>
                          <a:latin typeface="Tempus Sans ITC" panose="04020404030D07020202" pitchFamily="82" charset="0"/>
                          <a:cs typeface="Noto Sans CJK SC Regular" charset="0"/>
                        </a:defRPr>
                      </a:lvl3pPr>
                      <a:lvl4pPr algn="l" eaLnBrk="0" hangingPunct="0">
                        <a:spcBef>
                          <a:spcPts val="4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4pPr>
                      <a:lvl5pPr algn="l" eaLnBrk="0" hangingPunct="0">
                        <a:spcBef>
                          <a:spcPts val="4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9pPr>
                    </a:lstStyle>
                    <a:p>
                      <a:pPr marL="342900" marR="0" lvl="0" indent="-341313" algn="l" defTabSz="457200" rtl="0" eaLnBrk="1" fontAlgn="base" latinLnBrk="0" hangingPunct="1">
                        <a:lnSpc>
                          <a:spcPct val="98000"/>
                        </a:lnSpc>
                        <a:spcBef>
                          <a:spcPct val="0"/>
                        </a:spcBef>
                        <a:spcAft>
                          <a:spcPct val="0"/>
                        </a:spcAft>
                        <a:buClrTx/>
                        <a:buSzPct val="6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altLang="et-EE" sz="1600" b="1" i="0" u="none" strike="noStrike" cap="none" normalizeH="0" baseline="0" smtClean="0">
                          <a:ln>
                            <a:noFill/>
                          </a:ln>
                          <a:solidFill>
                            <a:srgbClr val="3333CC"/>
                          </a:solidFill>
                          <a:effectLst/>
                          <a:latin typeface="Tempus Sans ITC" panose="04020404030D07020202" pitchFamily="82" charset="0"/>
                          <a:cs typeface="Times New Roman" panose="02020603050405020304" pitchFamily="18" charset="0"/>
                        </a:rPr>
                        <a:t>7 groups</a:t>
                      </a:r>
                    </a:p>
                  </a:txBody>
                  <a:tcPr marL="90000" marR="90000" marT="50864" marB="46800"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1313" algn="l" eaLnBrk="0" hangingPunct="0">
                        <a:spcBef>
                          <a:spcPts val="6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b="1">
                          <a:solidFill>
                            <a:srgbClr val="3333CC"/>
                          </a:solidFill>
                          <a:latin typeface="Tempus Sans ITC" panose="04020404030D07020202" pitchFamily="82" charset="0"/>
                          <a:cs typeface="Noto Sans CJK SC Regular" charset="0"/>
                        </a:defRPr>
                      </a:lvl1pPr>
                      <a:lvl2pPr algn="l" eaLnBrk="0" hangingPunct="0">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b="1">
                          <a:solidFill>
                            <a:srgbClr val="000000"/>
                          </a:solidFill>
                          <a:latin typeface="Tempus Sans ITC" panose="04020404030D07020202" pitchFamily="82" charset="0"/>
                          <a:cs typeface="Noto Sans CJK SC Regular" charset="0"/>
                        </a:defRPr>
                      </a:lvl2pPr>
                      <a:lvl3pPr algn="l" eaLnBrk="0" hangingPunct="0">
                        <a:spcBef>
                          <a:spcPts val="6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b="1">
                          <a:solidFill>
                            <a:srgbClr val="000000"/>
                          </a:solidFill>
                          <a:latin typeface="Tempus Sans ITC" panose="04020404030D07020202" pitchFamily="82" charset="0"/>
                          <a:cs typeface="Noto Sans CJK SC Regular" charset="0"/>
                        </a:defRPr>
                      </a:lvl3pPr>
                      <a:lvl4pPr algn="l" eaLnBrk="0" hangingPunct="0">
                        <a:spcBef>
                          <a:spcPts val="4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4pPr>
                      <a:lvl5pPr algn="l" eaLnBrk="0" hangingPunct="0">
                        <a:spcBef>
                          <a:spcPts val="4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9pPr>
                    </a:lstStyle>
                    <a:p>
                      <a:pPr marL="342900" marR="0" lvl="0" indent="-341313" algn="l" defTabSz="457200" rtl="0" eaLnBrk="1" fontAlgn="base" latinLnBrk="0" hangingPunct="1">
                        <a:lnSpc>
                          <a:spcPct val="98000"/>
                        </a:lnSpc>
                        <a:spcBef>
                          <a:spcPct val="0"/>
                        </a:spcBef>
                        <a:spcAft>
                          <a:spcPct val="0"/>
                        </a:spcAft>
                        <a:buClrTx/>
                        <a:buSzPct val="6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en-US" altLang="et-EE" sz="1600" b="1" i="0" u="none" strike="noStrike" cap="none" normalizeH="0" baseline="0" smtClean="0">
                          <a:ln>
                            <a:noFill/>
                          </a:ln>
                          <a:solidFill>
                            <a:srgbClr val="3333CC"/>
                          </a:solidFill>
                          <a:effectLst/>
                          <a:latin typeface="Tempus Sans ITC" panose="04020404030D07020202" pitchFamily="82" charset="0"/>
                          <a:cs typeface="Times New Roman" panose="02020603050405020304" pitchFamily="18" charset="0"/>
                        </a:rPr>
                        <a:t>52.9%-55.6%</a:t>
                      </a:r>
                    </a:p>
                  </a:txBody>
                  <a:tcPr marL="90000" marR="90000" marT="50864" marB="46800" anchor="b"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1313" algn="l" eaLnBrk="0" hangingPunct="0">
                        <a:spcBef>
                          <a:spcPts val="6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b="1">
                          <a:solidFill>
                            <a:srgbClr val="3333CC"/>
                          </a:solidFill>
                          <a:latin typeface="Tempus Sans ITC" panose="04020404030D07020202" pitchFamily="82" charset="0"/>
                          <a:cs typeface="Noto Sans CJK SC Regular" charset="0"/>
                        </a:defRPr>
                      </a:lvl1pPr>
                      <a:lvl2pPr algn="l" eaLnBrk="0" hangingPunct="0">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b="1">
                          <a:solidFill>
                            <a:srgbClr val="000000"/>
                          </a:solidFill>
                          <a:latin typeface="Tempus Sans ITC" panose="04020404030D07020202" pitchFamily="82" charset="0"/>
                          <a:cs typeface="Noto Sans CJK SC Regular" charset="0"/>
                        </a:defRPr>
                      </a:lvl2pPr>
                      <a:lvl3pPr algn="l" eaLnBrk="0" hangingPunct="0">
                        <a:spcBef>
                          <a:spcPts val="6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b="1">
                          <a:solidFill>
                            <a:srgbClr val="000000"/>
                          </a:solidFill>
                          <a:latin typeface="Tempus Sans ITC" panose="04020404030D07020202" pitchFamily="82" charset="0"/>
                          <a:cs typeface="Noto Sans CJK SC Regular" charset="0"/>
                        </a:defRPr>
                      </a:lvl3pPr>
                      <a:lvl4pPr algn="l" eaLnBrk="0" hangingPunct="0">
                        <a:spcBef>
                          <a:spcPts val="4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4pPr>
                      <a:lvl5pPr algn="l" eaLnBrk="0" hangingPunct="0">
                        <a:spcBef>
                          <a:spcPts val="4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5pPr>
                      <a:lvl6pPr marL="25146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6pPr>
                      <a:lvl7pPr marL="29718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7pPr>
                      <a:lvl8pPr marL="34290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8pPr>
                      <a:lvl9pPr marL="3886200" indent="-228600" defTabSz="457200"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400" b="1">
                          <a:solidFill>
                            <a:srgbClr val="000000"/>
                          </a:solidFill>
                          <a:latin typeface="Tempus Sans ITC" panose="04020404030D07020202" pitchFamily="82" charset="0"/>
                          <a:cs typeface="Noto Sans CJK SC Regular" charset="0"/>
                        </a:defRPr>
                      </a:lvl9pPr>
                    </a:lstStyle>
                    <a:p>
                      <a:pPr marL="342900" marR="0" lvl="0" indent="-341313" algn="l" defTabSz="457200" rtl="0" eaLnBrk="1" fontAlgn="base" latinLnBrk="0" hangingPunct="1">
                        <a:lnSpc>
                          <a:spcPct val="98000"/>
                        </a:lnSpc>
                        <a:spcBef>
                          <a:spcPct val="0"/>
                        </a:spcBef>
                        <a:spcAft>
                          <a:spcPct val="0"/>
                        </a:spcAft>
                        <a:buClrTx/>
                        <a:buSzPct val="6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kumimoji="0" lang="it-IT" altLang="et-EE" sz="1600" b="1" i="0" u="none" strike="noStrike" cap="none" normalizeH="0" baseline="0" smtClean="0">
                        <a:ln>
                          <a:noFill/>
                        </a:ln>
                        <a:solidFill>
                          <a:srgbClr val="3333CC"/>
                        </a:solidFill>
                        <a:effectLst/>
                        <a:latin typeface="Tempus Sans ITC" panose="04020404030D07020202" pitchFamily="82" charset="0"/>
                        <a:cs typeface="Noto Sans CJK SC Regular" charset="0"/>
                      </a:endParaRPr>
                    </a:p>
                  </a:txBody>
                  <a:tcPr marL="90000" marR="90000" marT="50864" marB="46800" anchor="b" horzOverflow="overflow">
                    <a:lnL w="576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3518586021"/>
                  </a:ext>
                </a:extLst>
              </a:tr>
            </a:tbl>
          </a:graphicData>
        </a:graphic>
      </p:graphicFrame>
      <p:sp>
        <p:nvSpPr>
          <p:cNvPr id="24659" name="Text Box 83"/>
          <p:cNvSpPr txBox="1">
            <a:spLocks noChangeArrowheads="1"/>
          </p:cNvSpPr>
          <p:nvPr/>
        </p:nvSpPr>
        <p:spPr bwMode="auto">
          <a:xfrm>
            <a:off x="6934200" y="5067300"/>
            <a:ext cx="1728788" cy="642938"/>
          </a:xfrm>
          <a:prstGeom prst="rect">
            <a:avLst/>
          </a:prstGeom>
          <a:solidFill>
            <a:srgbClr val="3333CC"/>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5pPr>
            <a:lvl6pPr marL="25146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6pPr>
            <a:lvl7pPr marL="29718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7pPr>
            <a:lvl8pPr marL="34290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8pPr>
            <a:lvl9pPr marL="3886200" indent="-228600" algn="r"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cs typeface="Noto Sans CJK SC Regular" charset="0"/>
              </a:defRPr>
            </a:lvl9pPr>
          </a:lstStyle>
          <a:p>
            <a:pPr algn="l" rtl="1">
              <a:buClrTx/>
              <a:buFontTx/>
              <a:buNone/>
            </a:pPr>
            <a:r>
              <a:rPr lang="en-US" altLang="et-EE" sz="1800">
                <a:latin typeface="Arial" panose="020B0604020202020204" pitchFamily="34" charset="0"/>
                <a:cs typeface="Arial" panose="020B0604020202020204" pitchFamily="34" charset="0"/>
              </a:rPr>
              <a:t>Average:  60%</a:t>
            </a:r>
          </a:p>
          <a:p>
            <a:pPr algn="l" rtl="1">
              <a:buClrTx/>
              <a:buFontTx/>
              <a:buNone/>
            </a:pPr>
            <a:r>
              <a:rPr lang="en-US" altLang="et-EE" sz="1800">
                <a:latin typeface="Arial" panose="020B0604020202020204" pitchFamily="34" charset="0"/>
                <a:cs typeface="Arial" panose="020B0604020202020204" pitchFamily="34" charset="0"/>
              </a:rPr>
              <a:t>Median: 59%</a:t>
            </a:r>
          </a:p>
        </p:txBody>
      </p:sp>
      <p:sp>
        <p:nvSpPr>
          <p:cNvPr id="24660" name="Text Box 84"/>
          <p:cNvSpPr txBox="1">
            <a:spLocks noChangeArrowheads="1"/>
          </p:cNvSpPr>
          <p:nvPr/>
        </p:nvSpPr>
        <p:spPr bwMode="auto">
          <a:xfrm>
            <a:off x="7377113" y="6176963"/>
            <a:ext cx="865187"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spTree>
    <p:extLst>
      <p:ext uri="{BB962C8B-B14F-4D97-AF65-F5344CB8AC3E}">
        <p14:creationId xmlns:p14="http://schemas.microsoft.com/office/powerpoint/2010/main" val="2208555966"/>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Rectangle 1"/>
          <p:cNvSpPr>
            <a:spLocks noGrp="1" noChangeArrowheads="1"/>
          </p:cNvSpPr>
          <p:nvPr>
            <p:ph type="title" idx="4294967295"/>
          </p:nvPr>
        </p:nvSpPr>
        <p:spPr>
          <a:xfrm>
            <a:off x="457200" y="274638"/>
            <a:ext cx="8229600" cy="1143000"/>
          </a:xfrm>
          <a:ln/>
        </p:spPr>
        <p:txBody>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t-EE" altLang="et-EE" dirty="0" smtClean="0">
                <a:latin typeface="Calibri" panose="020F0502020204030204" pitchFamily="34" charset="0"/>
              </a:rPr>
              <a:t>First order logic applications</a:t>
            </a:r>
            <a:endParaRPr lang="et-EE" altLang="et-EE" dirty="0">
              <a:latin typeface="Calibri" panose="020F0502020204030204" pitchFamily="34" charset="0"/>
            </a:endParaRPr>
          </a:p>
        </p:txBody>
      </p:sp>
      <p:sp>
        <p:nvSpPr>
          <p:cNvPr id="33794"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9pPr>
          </a:lstStyle>
          <a:p>
            <a:pPr hangingPunct="1">
              <a:lnSpc>
                <a:spcPct val="80000"/>
              </a:lnSpc>
              <a:spcBef>
                <a:spcPts val="200"/>
              </a:spcBef>
              <a:buClrTx/>
              <a:buSzPct val="45000"/>
              <a:buFontTx/>
              <a:buNone/>
            </a:pPr>
            <a:endParaRPr lang="et-EE" altLang="et-EE" sz="2200" dirty="0" smtClean="0">
              <a:latin typeface="Calibri" panose="020F0502020204030204" pitchFamily="34" charset="0"/>
            </a:endParaRPr>
          </a:p>
          <a:p>
            <a:pPr hangingPunct="1">
              <a:lnSpc>
                <a:spcPct val="80000"/>
              </a:lnSpc>
              <a:spcBef>
                <a:spcPts val="200"/>
              </a:spcBef>
              <a:buClrTx/>
              <a:buSzPct val="45000"/>
              <a:buFontTx/>
              <a:buNone/>
            </a:pPr>
            <a:endParaRPr lang="et-EE" altLang="et-EE" sz="2200" dirty="0" smtClean="0">
              <a:latin typeface="Calibri" panose="020F0502020204030204" pitchFamily="34" charset="0"/>
            </a:endParaRPr>
          </a:p>
          <a:p>
            <a:pPr hangingPunct="1">
              <a:lnSpc>
                <a:spcPct val="80000"/>
              </a:lnSpc>
              <a:spcBef>
                <a:spcPts val="200"/>
              </a:spcBef>
              <a:buClrTx/>
              <a:buSzTx/>
              <a:buFontTx/>
              <a:buNone/>
            </a:pPr>
            <a:r>
              <a:rPr lang="et-EE" altLang="et-EE" dirty="0" smtClean="0">
                <a:latin typeface="Calibri" panose="020F0502020204030204" pitchFamily="34" charset="0"/>
              </a:rPr>
              <a:t>	Very rarely used in actual commercial software development.</a:t>
            </a:r>
          </a:p>
          <a:p>
            <a:pPr hangingPunct="1">
              <a:lnSpc>
                <a:spcPct val="80000"/>
              </a:lnSpc>
              <a:spcBef>
                <a:spcPts val="200"/>
              </a:spcBef>
              <a:buClrTx/>
              <a:buSzTx/>
              <a:buFontTx/>
              <a:buNone/>
            </a:pPr>
            <a:endParaRPr lang="et-EE" altLang="et-EE" dirty="0">
              <a:latin typeface="Calibri" panose="020F0502020204030204" pitchFamily="34" charset="0"/>
            </a:endParaRPr>
          </a:p>
          <a:p>
            <a:pPr hangingPunct="1">
              <a:lnSpc>
                <a:spcPct val="80000"/>
              </a:lnSpc>
              <a:spcBef>
                <a:spcPts val="200"/>
              </a:spcBef>
              <a:buClrTx/>
              <a:buSzTx/>
              <a:buFontTx/>
              <a:buNone/>
            </a:pPr>
            <a:r>
              <a:rPr lang="et-EE" altLang="et-EE" dirty="0" smtClean="0">
                <a:latin typeface="Calibri" panose="020F0502020204030204" pitchFamily="34" charset="0"/>
              </a:rPr>
              <a:t>	Why: part of AI, not something you can easily use for creating a user interface or reports etc.</a:t>
            </a:r>
          </a:p>
          <a:p>
            <a:pPr hangingPunct="1">
              <a:lnSpc>
                <a:spcPct val="80000"/>
              </a:lnSpc>
              <a:spcBef>
                <a:spcPts val="200"/>
              </a:spcBef>
              <a:buClrTx/>
              <a:buSzTx/>
              <a:buFontTx/>
              <a:buNone/>
            </a:pPr>
            <a:endParaRPr lang="et-EE" altLang="et-EE" sz="2200" dirty="0">
              <a:latin typeface="Calibri" panose="020F0502020204030204" pitchFamily="34" charset="0"/>
            </a:endParaRPr>
          </a:p>
          <a:p>
            <a:pPr hangingPunct="1">
              <a:lnSpc>
                <a:spcPct val="80000"/>
              </a:lnSpc>
              <a:spcBef>
                <a:spcPts val="200"/>
              </a:spcBef>
              <a:buClrTx/>
              <a:buSzTx/>
              <a:buFontTx/>
              <a:buNone/>
            </a:pPr>
            <a:endParaRPr lang="et-EE" altLang="et-EE" sz="2200" dirty="0" smtClean="0">
              <a:latin typeface="Calibri" panose="020F0502020204030204" pitchFamily="34" charset="0"/>
            </a:endParaRPr>
          </a:p>
          <a:p>
            <a:pPr hangingPunct="1">
              <a:lnSpc>
                <a:spcPct val="80000"/>
              </a:lnSpc>
              <a:spcBef>
                <a:spcPts val="200"/>
              </a:spcBef>
              <a:buClrTx/>
              <a:buSzTx/>
              <a:buFontTx/>
              <a:buNone/>
            </a:pPr>
            <a:endParaRPr lang="et-EE" altLang="et-EE" sz="2200" dirty="0">
              <a:latin typeface="Calibri" panose="020F0502020204030204" pitchFamily="34" charset="0"/>
            </a:endParaRPr>
          </a:p>
          <a:p>
            <a:pPr hangingPunct="1">
              <a:lnSpc>
                <a:spcPct val="80000"/>
              </a:lnSpc>
              <a:spcBef>
                <a:spcPts val="200"/>
              </a:spcBef>
              <a:buClrTx/>
              <a:buSzTx/>
              <a:buFontTx/>
              <a:buNone/>
            </a:pPr>
            <a:endParaRPr lang="et-EE" altLang="et-EE" sz="2200" dirty="0">
              <a:latin typeface="Calibri" panose="020F0502020204030204" pitchFamily="34" charset="0"/>
            </a:endParaRPr>
          </a:p>
          <a:p>
            <a:pPr hangingPunct="1">
              <a:lnSpc>
                <a:spcPct val="80000"/>
              </a:lnSpc>
              <a:spcBef>
                <a:spcPts val="200"/>
              </a:spcBef>
              <a:buClrTx/>
              <a:buSzTx/>
              <a:buFontTx/>
              <a:buNone/>
            </a:pPr>
            <a:r>
              <a:rPr lang="et-EE" altLang="et-EE" sz="2200" dirty="0">
                <a:latin typeface="Calibri" panose="020F0502020204030204" pitchFamily="34" charset="0"/>
              </a:rPr>
              <a:t>  </a:t>
            </a:r>
          </a:p>
          <a:p>
            <a:pPr hangingPunct="1">
              <a:lnSpc>
                <a:spcPct val="80000"/>
              </a:lnSpc>
              <a:spcBef>
                <a:spcPts val="200"/>
              </a:spcBef>
              <a:buClrTx/>
              <a:buSzPct val="45000"/>
              <a:buFontTx/>
              <a:buNone/>
            </a:pPr>
            <a:endParaRPr lang="et-EE" altLang="et-EE" sz="2200" dirty="0">
              <a:latin typeface="Calibri" panose="020F0502020204030204" pitchFamily="34" charset="0"/>
            </a:endParaRPr>
          </a:p>
        </p:txBody>
      </p:sp>
    </p:spTree>
    <p:extLst>
      <p:ext uri="{BB962C8B-B14F-4D97-AF65-F5344CB8AC3E}">
        <p14:creationId xmlns:p14="http://schemas.microsoft.com/office/powerpoint/2010/main" val="4362301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Rectangle 1"/>
          <p:cNvSpPr>
            <a:spLocks noGrp="1" noChangeArrowheads="1"/>
          </p:cNvSpPr>
          <p:nvPr>
            <p:ph type="title" idx="4294967295"/>
          </p:nvPr>
        </p:nvSpPr>
        <p:spPr>
          <a:xfrm>
            <a:off x="457200" y="274638"/>
            <a:ext cx="8229600" cy="1143000"/>
          </a:xfrm>
          <a:ln/>
        </p:spPr>
        <p:txBody>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t-EE" altLang="et-EE" dirty="0" smtClean="0">
                <a:latin typeface="Calibri" panose="020F0502020204030204" pitchFamily="34" charset="0"/>
              </a:rPr>
              <a:t>First order logic and learning?</a:t>
            </a:r>
            <a:endParaRPr lang="et-EE" altLang="et-EE" dirty="0">
              <a:latin typeface="Calibri" panose="020F0502020204030204" pitchFamily="34" charset="0"/>
            </a:endParaRPr>
          </a:p>
        </p:txBody>
      </p:sp>
      <p:sp>
        <p:nvSpPr>
          <p:cNvPr id="33794"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9pPr>
          </a:lstStyle>
          <a:p>
            <a:pPr hangingPunct="1">
              <a:lnSpc>
                <a:spcPct val="80000"/>
              </a:lnSpc>
              <a:spcBef>
                <a:spcPts val="200"/>
              </a:spcBef>
              <a:buClrTx/>
              <a:buSzPct val="45000"/>
              <a:buFontTx/>
              <a:buNone/>
            </a:pPr>
            <a:endParaRPr lang="et-EE" altLang="et-EE" sz="2200" dirty="0" smtClean="0">
              <a:latin typeface="Calibri" panose="020F0502020204030204" pitchFamily="34" charset="0"/>
            </a:endParaRPr>
          </a:p>
          <a:p>
            <a:pPr hangingPunct="1">
              <a:lnSpc>
                <a:spcPct val="80000"/>
              </a:lnSpc>
              <a:spcBef>
                <a:spcPts val="200"/>
              </a:spcBef>
              <a:buClrTx/>
              <a:buSzPct val="45000"/>
              <a:buFontTx/>
              <a:buNone/>
            </a:pPr>
            <a:endParaRPr lang="et-EE" altLang="et-EE" sz="2200" dirty="0" smtClean="0">
              <a:latin typeface="Calibri" panose="020F0502020204030204" pitchFamily="34" charset="0"/>
            </a:endParaRPr>
          </a:p>
          <a:p>
            <a:pPr hangingPunct="1">
              <a:lnSpc>
                <a:spcPct val="80000"/>
              </a:lnSpc>
              <a:spcBef>
                <a:spcPts val="200"/>
              </a:spcBef>
              <a:buClrTx/>
              <a:buSzTx/>
              <a:buFontTx/>
              <a:buNone/>
            </a:pPr>
            <a:r>
              <a:rPr lang="et-EE" altLang="et-EE" dirty="0" smtClean="0">
                <a:latin typeface="Calibri" panose="020F0502020204030204" pitchFamily="34" charset="0"/>
              </a:rPr>
              <a:t>What makes logic hard: writing rules. </a:t>
            </a:r>
          </a:p>
          <a:p>
            <a:pPr hangingPunct="1">
              <a:lnSpc>
                <a:spcPct val="80000"/>
              </a:lnSpc>
              <a:spcBef>
                <a:spcPts val="200"/>
              </a:spcBef>
              <a:buClrTx/>
              <a:buSzTx/>
              <a:buFontTx/>
              <a:buNone/>
            </a:pPr>
            <a:endParaRPr lang="et-EE" altLang="et-EE" dirty="0">
              <a:latin typeface="Calibri" panose="020F0502020204030204" pitchFamily="34" charset="0"/>
            </a:endParaRPr>
          </a:p>
          <a:p>
            <a:pPr hangingPunct="1">
              <a:lnSpc>
                <a:spcPct val="80000"/>
              </a:lnSpc>
              <a:spcBef>
                <a:spcPts val="200"/>
              </a:spcBef>
              <a:buClrTx/>
              <a:buSzTx/>
              <a:buFontTx/>
              <a:buNone/>
            </a:pPr>
            <a:r>
              <a:rPr lang="et-EE" altLang="et-EE" dirty="0" smtClean="0">
                <a:latin typeface="Calibri" panose="020F0502020204030204" pitchFamily="34" charset="0"/>
              </a:rPr>
              <a:t>Normal people have really hard time encoding knowledge in formal rules.</a:t>
            </a:r>
          </a:p>
          <a:p>
            <a:pPr hangingPunct="1">
              <a:lnSpc>
                <a:spcPct val="80000"/>
              </a:lnSpc>
              <a:spcBef>
                <a:spcPts val="200"/>
              </a:spcBef>
              <a:buClrTx/>
              <a:buSzTx/>
              <a:buFontTx/>
              <a:buNone/>
            </a:pPr>
            <a:endParaRPr lang="et-EE" altLang="et-EE" dirty="0">
              <a:latin typeface="Calibri" panose="020F0502020204030204" pitchFamily="34" charset="0"/>
            </a:endParaRPr>
          </a:p>
          <a:p>
            <a:pPr hangingPunct="1">
              <a:lnSpc>
                <a:spcPct val="80000"/>
              </a:lnSpc>
              <a:spcBef>
                <a:spcPts val="200"/>
              </a:spcBef>
              <a:buClrTx/>
              <a:buSzTx/>
              <a:buFontTx/>
              <a:buNone/>
            </a:pPr>
            <a:r>
              <a:rPr lang="et-EE" altLang="et-EE" dirty="0" smtClean="0">
                <a:latin typeface="Calibri" panose="020F0502020204030204" pitchFamily="34" charset="0"/>
              </a:rPr>
              <a:t>Additionally, real-life rules are probabilistic/fuzzy, not certain.</a:t>
            </a:r>
          </a:p>
          <a:p>
            <a:pPr hangingPunct="1">
              <a:lnSpc>
                <a:spcPct val="80000"/>
              </a:lnSpc>
              <a:spcBef>
                <a:spcPts val="200"/>
              </a:spcBef>
              <a:buClrTx/>
              <a:buSzTx/>
              <a:buFontTx/>
              <a:buNone/>
            </a:pPr>
            <a:endParaRPr lang="et-EE" altLang="et-EE" dirty="0">
              <a:latin typeface="Calibri" panose="020F0502020204030204" pitchFamily="34" charset="0"/>
            </a:endParaRPr>
          </a:p>
          <a:p>
            <a:pPr hangingPunct="1">
              <a:lnSpc>
                <a:spcPct val="80000"/>
              </a:lnSpc>
              <a:spcBef>
                <a:spcPts val="200"/>
              </a:spcBef>
              <a:buClrTx/>
              <a:buSzTx/>
              <a:buFontTx/>
              <a:buNone/>
            </a:pPr>
            <a:r>
              <a:rPr lang="et-EE" altLang="et-EE" dirty="0" smtClean="0">
                <a:latin typeface="Calibri" panose="020F0502020204030204" pitchFamily="34" charset="0"/>
              </a:rPr>
              <a:t>Hence, real hope or need is to start learning rules!</a:t>
            </a:r>
          </a:p>
          <a:p>
            <a:pPr hangingPunct="1">
              <a:lnSpc>
                <a:spcPct val="80000"/>
              </a:lnSpc>
              <a:spcBef>
                <a:spcPts val="200"/>
              </a:spcBef>
              <a:buClrTx/>
              <a:buSzTx/>
              <a:buFontTx/>
              <a:buNone/>
            </a:pPr>
            <a:endParaRPr lang="et-EE" altLang="et-EE" dirty="0">
              <a:latin typeface="Calibri" panose="020F0502020204030204" pitchFamily="34" charset="0"/>
            </a:endParaRPr>
          </a:p>
          <a:p>
            <a:pPr hangingPunct="1">
              <a:lnSpc>
                <a:spcPct val="80000"/>
              </a:lnSpc>
              <a:spcBef>
                <a:spcPts val="200"/>
              </a:spcBef>
              <a:buClrTx/>
              <a:buSzTx/>
              <a:buFontTx/>
              <a:buNone/>
            </a:pPr>
            <a:r>
              <a:rPr lang="et-EE" altLang="et-EE" dirty="0" smtClean="0">
                <a:latin typeface="Calibri" panose="020F0502020204030204" pitchFamily="34" charset="0"/>
              </a:rPr>
              <a:t>Once we have learned lots of rules, we could start using the rules, i.e. deriving new information.</a:t>
            </a:r>
          </a:p>
          <a:p>
            <a:pPr hangingPunct="1">
              <a:lnSpc>
                <a:spcPct val="80000"/>
              </a:lnSpc>
              <a:spcBef>
                <a:spcPts val="200"/>
              </a:spcBef>
              <a:buClrTx/>
              <a:buSzTx/>
              <a:buFontTx/>
              <a:buNone/>
            </a:pPr>
            <a:endParaRPr lang="et-EE" altLang="et-EE" dirty="0" smtClean="0">
              <a:latin typeface="Calibri" panose="020F0502020204030204" pitchFamily="34" charset="0"/>
            </a:endParaRPr>
          </a:p>
          <a:p>
            <a:pPr hangingPunct="1">
              <a:lnSpc>
                <a:spcPct val="80000"/>
              </a:lnSpc>
              <a:spcBef>
                <a:spcPts val="200"/>
              </a:spcBef>
              <a:buClrTx/>
              <a:buSzTx/>
              <a:buFontTx/>
              <a:buNone/>
            </a:pPr>
            <a:endParaRPr lang="et-EE" altLang="et-EE" sz="2200" dirty="0">
              <a:latin typeface="Calibri" panose="020F0502020204030204" pitchFamily="34" charset="0"/>
            </a:endParaRPr>
          </a:p>
          <a:p>
            <a:pPr hangingPunct="1">
              <a:lnSpc>
                <a:spcPct val="80000"/>
              </a:lnSpc>
              <a:spcBef>
                <a:spcPts val="200"/>
              </a:spcBef>
              <a:buClrTx/>
              <a:buSzTx/>
              <a:buFontTx/>
              <a:buNone/>
            </a:pPr>
            <a:endParaRPr lang="et-EE" altLang="et-EE" sz="2200" dirty="0" smtClean="0">
              <a:latin typeface="Calibri" panose="020F0502020204030204" pitchFamily="34" charset="0"/>
            </a:endParaRPr>
          </a:p>
          <a:p>
            <a:pPr hangingPunct="1">
              <a:lnSpc>
                <a:spcPct val="80000"/>
              </a:lnSpc>
              <a:spcBef>
                <a:spcPts val="200"/>
              </a:spcBef>
              <a:buClrTx/>
              <a:buSzTx/>
              <a:buFontTx/>
              <a:buNone/>
            </a:pPr>
            <a:endParaRPr lang="et-EE" altLang="et-EE" sz="2200" dirty="0">
              <a:latin typeface="Calibri" panose="020F0502020204030204" pitchFamily="34" charset="0"/>
            </a:endParaRPr>
          </a:p>
          <a:p>
            <a:pPr hangingPunct="1">
              <a:lnSpc>
                <a:spcPct val="80000"/>
              </a:lnSpc>
              <a:spcBef>
                <a:spcPts val="200"/>
              </a:spcBef>
              <a:buClrTx/>
              <a:buSzTx/>
              <a:buFontTx/>
              <a:buNone/>
            </a:pPr>
            <a:endParaRPr lang="et-EE" altLang="et-EE" sz="2200" dirty="0">
              <a:latin typeface="Calibri" panose="020F0502020204030204" pitchFamily="34" charset="0"/>
            </a:endParaRPr>
          </a:p>
          <a:p>
            <a:pPr hangingPunct="1">
              <a:lnSpc>
                <a:spcPct val="80000"/>
              </a:lnSpc>
              <a:spcBef>
                <a:spcPts val="200"/>
              </a:spcBef>
              <a:buClrTx/>
              <a:buSzTx/>
              <a:buFontTx/>
              <a:buNone/>
            </a:pPr>
            <a:r>
              <a:rPr lang="et-EE" altLang="et-EE" sz="2200" dirty="0">
                <a:latin typeface="Calibri" panose="020F0502020204030204" pitchFamily="34" charset="0"/>
              </a:rPr>
              <a:t>  </a:t>
            </a:r>
          </a:p>
          <a:p>
            <a:pPr hangingPunct="1">
              <a:lnSpc>
                <a:spcPct val="80000"/>
              </a:lnSpc>
              <a:spcBef>
                <a:spcPts val="200"/>
              </a:spcBef>
              <a:buClrTx/>
              <a:buSzPct val="45000"/>
              <a:buFontTx/>
              <a:buNone/>
            </a:pPr>
            <a:endParaRPr lang="et-EE" altLang="et-EE" sz="2200" dirty="0">
              <a:latin typeface="Calibri" panose="020F0502020204030204" pitchFamily="34" charset="0"/>
            </a:endParaRPr>
          </a:p>
        </p:txBody>
      </p:sp>
    </p:spTree>
    <p:extLst>
      <p:ext uri="{BB962C8B-B14F-4D97-AF65-F5344CB8AC3E}">
        <p14:creationId xmlns:p14="http://schemas.microsoft.com/office/powerpoint/2010/main" val="16342265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Rectangle 1"/>
          <p:cNvSpPr>
            <a:spLocks noGrp="1" noChangeArrowheads="1"/>
          </p:cNvSpPr>
          <p:nvPr>
            <p:ph type="title" idx="4294967295"/>
          </p:nvPr>
        </p:nvSpPr>
        <p:spPr>
          <a:xfrm>
            <a:off x="457200" y="274638"/>
            <a:ext cx="8229600" cy="1143000"/>
          </a:xfrm>
          <a:ln/>
        </p:spPr>
        <p:txBody>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t-EE" altLang="et-EE" dirty="0" smtClean="0">
                <a:latin typeface="Calibri" panose="020F0502020204030204" pitchFamily="34" charset="0"/>
              </a:rPr>
              <a:t>First order logic and learning?</a:t>
            </a:r>
            <a:endParaRPr lang="et-EE" altLang="et-EE" dirty="0">
              <a:latin typeface="Calibri" panose="020F0502020204030204" pitchFamily="34" charset="0"/>
            </a:endParaRPr>
          </a:p>
        </p:txBody>
      </p:sp>
      <p:sp>
        <p:nvSpPr>
          <p:cNvPr id="33794"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9pPr>
          </a:lstStyle>
          <a:p>
            <a:pPr hangingPunct="1">
              <a:lnSpc>
                <a:spcPct val="80000"/>
              </a:lnSpc>
              <a:spcBef>
                <a:spcPts val="200"/>
              </a:spcBef>
              <a:buClrTx/>
              <a:buSzPct val="45000"/>
              <a:buFontTx/>
              <a:buNone/>
            </a:pPr>
            <a:endParaRPr lang="et-EE" altLang="et-EE" sz="2200" dirty="0" smtClean="0">
              <a:latin typeface="Calibri" panose="020F0502020204030204" pitchFamily="34" charset="0"/>
            </a:endParaRPr>
          </a:p>
          <a:p>
            <a:pPr hangingPunct="1">
              <a:lnSpc>
                <a:spcPct val="80000"/>
              </a:lnSpc>
              <a:spcBef>
                <a:spcPts val="200"/>
              </a:spcBef>
              <a:buClrTx/>
              <a:buSzPct val="45000"/>
              <a:buFontTx/>
              <a:buNone/>
            </a:pPr>
            <a:r>
              <a:rPr lang="et-EE" altLang="et-EE" sz="2200" dirty="0" smtClean="0">
                <a:latin typeface="Calibri" panose="020F0502020204030204" pitchFamily="34" charset="0"/>
              </a:rPr>
              <a:t>a</a:t>
            </a:r>
            <a:endParaRPr lang="et-EE" altLang="et-EE" dirty="0" smtClean="0">
              <a:latin typeface="Calibri" panose="020F0502020204030204" pitchFamily="34" charset="0"/>
            </a:endParaRPr>
          </a:p>
          <a:p>
            <a:pPr hangingPunct="1">
              <a:lnSpc>
                <a:spcPct val="80000"/>
              </a:lnSpc>
              <a:spcBef>
                <a:spcPts val="200"/>
              </a:spcBef>
              <a:buClrTx/>
              <a:buSzTx/>
              <a:buFontTx/>
              <a:buNone/>
            </a:pPr>
            <a:endParaRPr lang="et-EE" altLang="et-EE" dirty="0" smtClean="0">
              <a:latin typeface="Calibri" panose="020F0502020204030204" pitchFamily="34" charset="0"/>
            </a:endParaRPr>
          </a:p>
          <a:p>
            <a:pPr hangingPunct="1">
              <a:lnSpc>
                <a:spcPct val="80000"/>
              </a:lnSpc>
              <a:spcBef>
                <a:spcPts val="200"/>
              </a:spcBef>
              <a:buClrTx/>
              <a:buSzTx/>
              <a:buFontTx/>
              <a:buNone/>
            </a:pPr>
            <a:endParaRPr lang="et-EE" altLang="et-EE" sz="2200" dirty="0" smtClean="0">
              <a:latin typeface="Calibri" panose="020F0502020204030204" pitchFamily="34" charset="0"/>
            </a:endParaRPr>
          </a:p>
          <a:p>
            <a:pPr hangingPunct="1">
              <a:lnSpc>
                <a:spcPct val="80000"/>
              </a:lnSpc>
              <a:spcBef>
                <a:spcPts val="200"/>
              </a:spcBef>
              <a:buClrTx/>
              <a:buSzTx/>
              <a:buFontTx/>
              <a:buNone/>
            </a:pPr>
            <a:endParaRPr lang="et-EE" altLang="et-EE" sz="2200" dirty="0" smtClean="0">
              <a:latin typeface="Calibri" panose="020F0502020204030204" pitchFamily="34" charset="0"/>
            </a:endParaRPr>
          </a:p>
          <a:p>
            <a:pPr hangingPunct="1">
              <a:lnSpc>
                <a:spcPct val="80000"/>
              </a:lnSpc>
              <a:spcBef>
                <a:spcPts val="200"/>
              </a:spcBef>
              <a:buClrTx/>
              <a:buSzTx/>
              <a:buFontTx/>
              <a:buNone/>
            </a:pPr>
            <a:endParaRPr lang="et-EE" altLang="et-EE" sz="2200" dirty="0">
              <a:latin typeface="Calibri" panose="020F0502020204030204" pitchFamily="34" charset="0"/>
            </a:endParaRPr>
          </a:p>
          <a:p>
            <a:pPr hangingPunct="1">
              <a:lnSpc>
                <a:spcPct val="80000"/>
              </a:lnSpc>
              <a:spcBef>
                <a:spcPts val="200"/>
              </a:spcBef>
              <a:buClrTx/>
              <a:buSzTx/>
              <a:buFontTx/>
              <a:buNone/>
            </a:pPr>
            <a:endParaRPr lang="et-EE" altLang="et-EE" sz="2200" dirty="0">
              <a:latin typeface="Calibri" panose="020F0502020204030204" pitchFamily="34" charset="0"/>
            </a:endParaRPr>
          </a:p>
          <a:p>
            <a:pPr hangingPunct="1">
              <a:lnSpc>
                <a:spcPct val="80000"/>
              </a:lnSpc>
              <a:spcBef>
                <a:spcPts val="200"/>
              </a:spcBef>
              <a:buClrTx/>
              <a:buSzTx/>
              <a:buFontTx/>
              <a:buNone/>
            </a:pPr>
            <a:r>
              <a:rPr lang="et-EE" altLang="et-EE" sz="2200" dirty="0">
                <a:latin typeface="Calibri" panose="020F0502020204030204" pitchFamily="34" charset="0"/>
              </a:rPr>
              <a:t>  </a:t>
            </a:r>
          </a:p>
          <a:p>
            <a:pPr hangingPunct="1">
              <a:lnSpc>
                <a:spcPct val="80000"/>
              </a:lnSpc>
              <a:spcBef>
                <a:spcPts val="200"/>
              </a:spcBef>
              <a:buClrTx/>
              <a:buSzPct val="45000"/>
              <a:buFontTx/>
              <a:buNone/>
            </a:pPr>
            <a:endParaRPr lang="et-EE" altLang="et-EE" sz="2200" dirty="0">
              <a:latin typeface="Calibri" panose="020F0502020204030204" pitchFamily="34" charset="0"/>
            </a:endParaRPr>
          </a:p>
        </p:txBody>
      </p:sp>
      <p:pic>
        <p:nvPicPr>
          <p:cNvPr id="2" name="Picture 1"/>
          <p:cNvPicPr>
            <a:picLocks noChangeAspect="1"/>
          </p:cNvPicPr>
          <p:nvPr/>
        </p:nvPicPr>
        <p:blipFill>
          <a:blip r:embed="rId3"/>
          <a:stretch>
            <a:fillRect/>
          </a:stretch>
        </p:blipFill>
        <p:spPr>
          <a:xfrm>
            <a:off x="7459" y="-99392"/>
            <a:ext cx="9108350" cy="6624736"/>
          </a:xfrm>
          <a:prstGeom prst="rect">
            <a:avLst/>
          </a:prstGeom>
        </p:spPr>
      </p:pic>
    </p:spTree>
    <p:extLst>
      <p:ext uri="{BB962C8B-B14F-4D97-AF65-F5344CB8AC3E}">
        <p14:creationId xmlns:p14="http://schemas.microsoft.com/office/powerpoint/2010/main" val="7811976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Rectangle 1"/>
          <p:cNvSpPr>
            <a:spLocks noGrp="1" noChangeArrowheads="1"/>
          </p:cNvSpPr>
          <p:nvPr>
            <p:ph type="title" idx="4294967295"/>
          </p:nvPr>
        </p:nvSpPr>
        <p:spPr>
          <a:xfrm>
            <a:off x="457200" y="274638"/>
            <a:ext cx="8229600" cy="1143000"/>
          </a:xfrm>
          <a:ln/>
        </p:spPr>
        <p:txBody>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t-EE" altLang="et-EE" dirty="0" smtClean="0">
                <a:latin typeface="Calibri" panose="020F0502020204030204" pitchFamily="34" charset="0"/>
              </a:rPr>
              <a:t>First order logic and learning?</a:t>
            </a:r>
            <a:endParaRPr lang="et-EE" altLang="et-EE" dirty="0">
              <a:latin typeface="Calibri" panose="020F0502020204030204" pitchFamily="34" charset="0"/>
            </a:endParaRPr>
          </a:p>
        </p:txBody>
      </p:sp>
      <p:sp>
        <p:nvSpPr>
          <p:cNvPr id="33794"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9pPr>
          </a:lstStyle>
          <a:p>
            <a:pPr hangingPunct="1">
              <a:lnSpc>
                <a:spcPct val="80000"/>
              </a:lnSpc>
              <a:spcBef>
                <a:spcPts val="200"/>
              </a:spcBef>
              <a:buClrTx/>
              <a:buSzPct val="45000"/>
              <a:buFontTx/>
              <a:buNone/>
            </a:pPr>
            <a:endParaRPr lang="et-EE" altLang="et-EE" sz="2200" dirty="0" smtClean="0">
              <a:latin typeface="Calibri" panose="020F0502020204030204" pitchFamily="34" charset="0"/>
            </a:endParaRPr>
          </a:p>
          <a:p>
            <a:pPr hangingPunct="1">
              <a:lnSpc>
                <a:spcPct val="80000"/>
              </a:lnSpc>
              <a:spcBef>
                <a:spcPts val="200"/>
              </a:spcBef>
              <a:buClrTx/>
              <a:buSzPct val="45000"/>
              <a:buFontTx/>
              <a:buNone/>
            </a:pPr>
            <a:r>
              <a:rPr lang="et-EE" altLang="et-EE" sz="2200" dirty="0" smtClean="0">
                <a:latin typeface="Calibri" panose="020F0502020204030204" pitchFamily="34" charset="0"/>
              </a:rPr>
              <a:t>a</a:t>
            </a:r>
            <a:endParaRPr lang="et-EE" altLang="et-EE" dirty="0" smtClean="0">
              <a:latin typeface="Calibri" panose="020F0502020204030204" pitchFamily="34" charset="0"/>
            </a:endParaRPr>
          </a:p>
          <a:p>
            <a:pPr hangingPunct="1">
              <a:lnSpc>
                <a:spcPct val="80000"/>
              </a:lnSpc>
              <a:spcBef>
                <a:spcPts val="200"/>
              </a:spcBef>
              <a:buClrTx/>
              <a:buSzTx/>
              <a:buFontTx/>
              <a:buNone/>
            </a:pPr>
            <a:endParaRPr lang="et-EE" altLang="et-EE" dirty="0" smtClean="0">
              <a:latin typeface="Calibri" panose="020F0502020204030204" pitchFamily="34" charset="0"/>
            </a:endParaRPr>
          </a:p>
          <a:p>
            <a:pPr hangingPunct="1">
              <a:lnSpc>
                <a:spcPct val="80000"/>
              </a:lnSpc>
              <a:spcBef>
                <a:spcPts val="200"/>
              </a:spcBef>
              <a:buClrTx/>
              <a:buSzTx/>
              <a:buFontTx/>
              <a:buNone/>
            </a:pPr>
            <a:endParaRPr lang="et-EE" altLang="et-EE" sz="2200" dirty="0" smtClean="0">
              <a:latin typeface="Calibri" panose="020F0502020204030204" pitchFamily="34" charset="0"/>
            </a:endParaRPr>
          </a:p>
          <a:p>
            <a:pPr hangingPunct="1">
              <a:lnSpc>
                <a:spcPct val="80000"/>
              </a:lnSpc>
              <a:spcBef>
                <a:spcPts val="200"/>
              </a:spcBef>
              <a:buClrTx/>
              <a:buSzTx/>
              <a:buFontTx/>
              <a:buNone/>
            </a:pPr>
            <a:endParaRPr lang="et-EE" altLang="et-EE" sz="2200" dirty="0" smtClean="0">
              <a:latin typeface="Calibri" panose="020F0502020204030204" pitchFamily="34" charset="0"/>
            </a:endParaRPr>
          </a:p>
          <a:p>
            <a:pPr hangingPunct="1">
              <a:lnSpc>
                <a:spcPct val="80000"/>
              </a:lnSpc>
              <a:spcBef>
                <a:spcPts val="200"/>
              </a:spcBef>
              <a:buClrTx/>
              <a:buSzTx/>
              <a:buFontTx/>
              <a:buNone/>
            </a:pPr>
            <a:endParaRPr lang="et-EE" altLang="et-EE" sz="2200" dirty="0">
              <a:latin typeface="Calibri" panose="020F0502020204030204" pitchFamily="34" charset="0"/>
            </a:endParaRPr>
          </a:p>
          <a:p>
            <a:pPr hangingPunct="1">
              <a:lnSpc>
                <a:spcPct val="80000"/>
              </a:lnSpc>
              <a:spcBef>
                <a:spcPts val="200"/>
              </a:spcBef>
              <a:buClrTx/>
              <a:buSzTx/>
              <a:buFontTx/>
              <a:buNone/>
            </a:pPr>
            <a:endParaRPr lang="et-EE" altLang="et-EE" sz="2200" dirty="0">
              <a:latin typeface="Calibri" panose="020F0502020204030204" pitchFamily="34" charset="0"/>
            </a:endParaRPr>
          </a:p>
          <a:p>
            <a:pPr hangingPunct="1">
              <a:lnSpc>
                <a:spcPct val="80000"/>
              </a:lnSpc>
              <a:spcBef>
                <a:spcPts val="200"/>
              </a:spcBef>
              <a:buClrTx/>
              <a:buSzTx/>
              <a:buFontTx/>
              <a:buNone/>
            </a:pPr>
            <a:r>
              <a:rPr lang="et-EE" altLang="et-EE" sz="2200" dirty="0">
                <a:latin typeface="Calibri" panose="020F0502020204030204" pitchFamily="34" charset="0"/>
              </a:rPr>
              <a:t>  </a:t>
            </a:r>
          </a:p>
          <a:p>
            <a:pPr hangingPunct="1">
              <a:lnSpc>
                <a:spcPct val="80000"/>
              </a:lnSpc>
              <a:spcBef>
                <a:spcPts val="200"/>
              </a:spcBef>
              <a:buClrTx/>
              <a:buSzPct val="45000"/>
              <a:buFontTx/>
              <a:buNone/>
            </a:pPr>
            <a:endParaRPr lang="et-EE" altLang="et-EE" sz="2200" dirty="0">
              <a:latin typeface="Calibri" panose="020F0502020204030204" pitchFamily="34" charset="0"/>
            </a:endParaRPr>
          </a:p>
        </p:txBody>
      </p:sp>
      <p:pic>
        <p:nvPicPr>
          <p:cNvPr id="3" name="Picture 2"/>
          <p:cNvPicPr>
            <a:picLocks noChangeAspect="1"/>
          </p:cNvPicPr>
          <p:nvPr/>
        </p:nvPicPr>
        <p:blipFill>
          <a:blip r:embed="rId3"/>
          <a:stretch>
            <a:fillRect/>
          </a:stretch>
        </p:blipFill>
        <p:spPr>
          <a:xfrm>
            <a:off x="7889" y="0"/>
            <a:ext cx="9136112" cy="6632415"/>
          </a:xfrm>
          <a:prstGeom prst="rect">
            <a:avLst/>
          </a:prstGeom>
        </p:spPr>
      </p:pic>
    </p:spTree>
    <p:extLst>
      <p:ext uri="{BB962C8B-B14F-4D97-AF65-F5344CB8AC3E}">
        <p14:creationId xmlns:p14="http://schemas.microsoft.com/office/powerpoint/2010/main" val="42931774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Rectangle 1"/>
          <p:cNvSpPr>
            <a:spLocks noGrp="1" noChangeArrowheads="1"/>
          </p:cNvSpPr>
          <p:nvPr>
            <p:ph type="title" idx="4294967295"/>
          </p:nvPr>
        </p:nvSpPr>
        <p:spPr>
          <a:xfrm>
            <a:off x="457200" y="274638"/>
            <a:ext cx="8229600" cy="1143000"/>
          </a:xfrm>
          <a:ln/>
        </p:spPr>
        <p:txBody>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t-EE" altLang="et-EE" dirty="0" smtClean="0">
                <a:latin typeface="Calibri" panose="020F0502020204030204" pitchFamily="34" charset="0"/>
              </a:rPr>
              <a:t>First order logic and learning?</a:t>
            </a:r>
            <a:endParaRPr lang="et-EE" altLang="et-EE" dirty="0">
              <a:latin typeface="Calibri" panose="020F0502020204030204" pitchFamily="34" charset="0"/>
            </a:endParaRPr>
          </a:p>
        </p:txBody>
      </p:sp>
      <p:sp>
        <p:nvSpPr>
          <p:cNvPr id="33794"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385D8A"/>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SimSun" panose="02010600030101010101" pitchFamily="2" charset="-122"/>
              </a:defRPr>
            </a:lvl9pPr>
          </a:lstStyle>
          <a:p>
            <a:pPr hangingPunct="1">
              <a:lnSpc>
                <a:spcPct val="80000"/>
              </a:lnSpc>
              <a:spcBef>
                <a:spcPts val="200"/>
              </a:spcBef>
              <a:buClrTx/>
              <a:buSzPct val="45000"/>
              <a:buFontTx/>
              <a:buNone/>
            </a:pPr>
            <a:endParaRPr lang="et-EE" altLang="et-EE" sz="2200" dirty="0" smtClean="0">
              <a:latin typeface="Calibri" panose="020F0502020204030204" pitchFamily="34" charset="0"/>
            </a:endParaRPr>
          </a:p>
          <a:p>
            <a:pPr hangingPunct="1">
              <a:lnSpc>
                <a:spcPct val="80000"/>
              </a:lnSpc>
              <a:spcBef>
                <a:spcPts val="200"/>
              </a:spcBef>
              <a:buClrTx/>
              <a:buSzPct val="45000"/>
              <a:buFontTx/>
              <a:buNone/>
            </a:pPr>
            <a:r>
              <a:rPr lang="et-EE" altLang="et-EE" sz="2200" dirty="0" smtClean="0">
                <a:latin typeface="Calibri" panose="020F0502020204030204" pitchFamily="34" charset="0"/>
              </a:rPr>
              <a:t>a</a:t>
            </a:r>
            <a:endParaRPr lang="et-EE" altLang="et-EE" dirty="0" smtClean="0">
              <a:latin typeface="Calibri" panose="020F0502020204030204" pitchFamily="34" charset="0"/>
            </a:endParaRPr>
          </a:p>
          <a:p>
            <a:pPr hangingPunct="1">
              <a:lnSpc>
                <a:spcPct val="80000"/>
              </a:lnSpc>
              <a:spcBef>
                <a:spcPts val="200"/>
              </a:spcBef>
              <a:buClrTx/>
              <a:buSzTx/>
              <a:buFontTx/>
              <a:buNone/>
            </a:pPr>
            <a:endParaRPr lang="et-EE" altLang="et-EE" dirty="0" smtClean="0">
              <a:latin typeface="Calibri" panose="020F0502020204030204" pitchFamily="34" charset="0"/>
            </a:endParaRPr>
          </a:p>
          <a:p>
            <a:pPr hangingPunct="1">
              <a:lnSpc>
                <a:spcPct val="80000"/>
              </a:lnSpc>
              <a:spcBef>
                <a:spcPts val="200"/>
              </a:spcBef>
              <a:buClrTx/>
              <a:buSzTx/>
              <a:buFontTx/>
              <a:buNone/>
            </a:pPr>
            <a:endParaRPr lang="et-EE" altLang="et-EE" sz="2200" dirty="0" smtClean="0">
              <a:latin typeface="Calibri" panose="020F0502020204030204" pitchFamily="34" charset="0"/>
            </a:endParaRPr>
          </a:p>
          <a:p>
            <a:pPr hangingPunct="1">
              <a:lnSpc>
                <a:spcPct val="80000"/>
              </a:lnSpc>
              <a:spcBef>
                <a:spcPts val="200"/>
              </a:spcBef>
              <a:buClrTx/>
              <a:buSzTx/>
              <a:buFontTx/>
              <a:buNone/>
            </a:pPr>
            <a:endParaRPr lang="et-EE" altLang="et-EE" sz="2200" dirty="0" smtClean="0">
              <a:latin typeface="Calibri" panose="020F0502020204030204" pitchFamily="34" charset="0"/>
            </a:endParaRPr>
          </a:p>
          <a:p>
            <a:pPr hangingPunct="1">
              <a:lnSpc>
                <a:spcPct val="80000"/>
              </a:lnSpc>
              <a:spcBef>
                <a:spcPts val="200"/>
              </a:spcBef>
              <a:buClrTx/>
              <a:buSzTx/>
              <a:buFontTx/>
              <a:buNone/>
            </a:pPr>
            <a:endParaRPr lang="et-EE" altLang="et-EE" sz="2200" dirty="0">
              <a:latin typeface="Calibri" panose="020F0502020204030204" pitchFamily="34" charset="0"/>
            </a:endParaRPr>
          </a:p>
          <a:p>
            <a:pPr hangingPunct="1">
              <a:lnSpc>
                <a:spcPct val="80000"/>
              </a:lnSpc>
              <a:spcBef>
                <a:spcPts val="200"/>
              </a:spcBef>
              <a:buClrTx/>
              <a:buSzTx/>
              <a:buFontTx/>
              <a:buNone/>
            </a:pPr>
            <a:endParaRPr lang="et-EE" altLang="et-EE" sz="2200" dirty="0">
              <a:latin typeface="Calibri" panose="020F0502020204030204" pitchFamily="34" charset="0"/>
            </a:endParaRPr>
          </a:p>
          <a:p>
            <a:pPr hangingPunct="1">
              <a:lnSpc>
                <a:spcPct val="80000"/>
              </a:lnSpc>
              <a:spcBef>
                <a:spcPts val="200"/>
              </a:spcBef>
              <a:buClrTx/>
              <a:buSzTx/>
              <a:buFontTx/>
              <a:buNone/>
            </a:pPr>
            <a:r>
              <a:rPr lang="et-EE" altLang="et-EE" sz="2200" dirty="0">
                <a:latin typeface="Calibri" panose="020F0502020204030204" pitchFamily="34" charset="0"/>
              </a:rPr>
              <a:t>  </a:t>
            </a:r>
          </a:p>
          <a:p>
            <a:pPr hangingPunct="1">
              <a:lnSpc>
                <a:spcPct val="80000"/>
              </a:lnSpc>
              <a:spcBef>
                <a:spcPts val="200"/>
              </a:spcBef>
              <a:buClrTx/>
              <a:buSzPct val="45000"/>
              <a:buFontTx/>
              <a:buNone/>
            </a:pPr>
            <a:endParaRPr lang="et-EE" altLang="et-EE" sz="2200" dirty="0">
              <a:latin typeface="Calibri" panose="020F0502020204030204" pitchFamily="34" charset="0"/>
            </a:endParaRPr>
          </a:p>
        </p:txBody>
      </p:sp>
      <p:pic>
        <p:nvPicPr>
          <p:cNvPr id="2" name="Picture 1"/>
          <p:cNvPicPr>
            <a:picLocks noChangeAspect="1"/>
          </p:cNvPicPr>
          <p:nvPr/>
        </p:nvPicPr>
        <p:blipFill>
          <a:blip r:embed="rId3"/>
          <a:stretch>
            <a:fillRect/>
          </a:stretch>
        </p:blipFill>
        <p:spPr>
          <a:xfrm>
            <a:off x="-31147" y="0"/>
            <a:ext cx="9249909" cy="6741368"/>
          </a:xfrm>
          <a:prstGeom prst="rect">
            <a:avLst/>
          </a:prstGeom>
        </p:spPr>
      </p:pic>
    </p:spTree>
    <p:extLst>
      <p:ext uri="{BB962C8B-B14F-4D97-AF65-F5344CB8AC3E}">
        <p14:creationId xmlns:p14="http://schemas.microsoft.com/office/powerpoint/2010/main" val="15795483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t-EE" sz="2400" b="0" i="0" u="none" strike="noStrike" cap="none" normalizeH="0" baseline="0" smtClean="0">
            <a:ln>
              <a:noFill/>
            </a:ln>
            <a:solidFill>
              <a:schemeClr val="bg1"/>
            </a:solidFill>
            <a:effectLst/>
            <a:latin typeface="Times New Roman" panose="02020603050405020304" pitchFamily="18" charset="0"/>
            <a:cs typeface="Droid Sans Fallback"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t-EE" sz="2400" b="0" i="0" u="none" strike="noStrike" cap="none" normalizeH="0" baseline="0" smtClean="0">
            <a:ln>
              <a:noFill/>
            </a:ln>
            <a:solidFill>
              <a:schemeClr val="bg1"/>
            </a:solidFill>
            <a:effectLst/>
            <a:latin typeface="Times New Roman" panose="02020603050405020304" pitchFamily="18" charset="0"/>
            <a:cs typeface="Droid Sans Fallback"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709</TotalTime>
  <Words>2237</Words>
  <Application>Microsoft Office PowerPoint</Application>
  <PresentationFormat>On-screen Show (4:3)</PresentationFormat>
  <Paragraphs>696</Paragraphs>
  <Slides>48</Slides>
  <Notes>48</Notes>
  <HiddenSlides>1</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0</vt:i4>
      </vt:variant>
      <vt:variant>
        <vt:lpstr>Slide Titles</vt:lpstr>
      </vt:variant>
      <vt:variant>
        <vt:i4>48</vt:i4>
      </vt:variant>
    </vt:vector>
  </HeadingPairs>
  <TitlesOfParts>
    <vt:vector size="64" baseType="lpstr">
      <vt:lpstr>新細明體</vt:lpstr>
      <vt:lpstr>SimSun</vt:lpstr>
      <vt:lpstr>Arial</vt:lpstr>
      <vt:lpstr>Calibri</vt:lpstr>
      <vt:lpstr>cmr10</vt:lpstr>
      <vt:lpstr>cmti10</vt:lpstr>
      <vt:lpstr>DejaVu Sans</vt:lpstr>
      <vt:lpstr>Droid Sans Fallback</vt:lpstr>
      <vt:lpstr>Noto Sans CJK SC Regular</vt:lpstr>
      <vt:lpstr>Symbol</vt:lpstr>
      <vt:lpstr>Tahoma</vt:lpstr>
      <vt:lpstr>Tempus Sans ITC</vt:lpstr>
      <vt:lpstr>Times New Roman</vt:lpstr>
      <vt:lpstr>Titr</vt:lpstr>
      <vt:lpstr>Wingdings</vt:lpstr>
      <vt:lpstr>Office Theme</vt:lpstr>
      <vt:lpstr>PowerPoint Presentation</vt:lpstr>
      <vt:lpstr>Lecture overview </vt:lpstr>
      <vt:lpstr>Three main kinds</vt:lpstr>
      <vt:lpstr>About propositional and SMT</vt:lpstr>
      <vt:lpstr>First order logic applications</vt:lpstr>
      <vt:lpstr>First order logic and learning?</vt:lpstr>
      <vt:lpstr>First order logic and learning?</vt:lpstr>
      <vt:lpstr>First order logic and learning?</vt:lpstr>
      <vt:lpstr>First order logic and learning?</vt:lpstr>
      <vt:lpstr>First order logic and learning?</vt:lpstr>
      <vt:lpstr>Realities</vt:lpstr>
      <vt:lpstr>Hope!</vt:lpstr>
      <vt:lpstr>Examples from mathematics</vt:lpstr>
      <vt:lpstr>TPTP</vt:lpstr>
      <vt:lpstr>Some nontrivial examples for otter</vt:lpstr>
      <vt:lpstr>Classic otter prover doing math</vt:lpstr>
      <vt:lpstr>Induction!?</vt:lpstr>
      <vt:lpstr>Induction!?</vt:lpstr>
      <vt:lpstr>     Formal verification</vt:lpstr>
      <vt:lpstr>Verification vs. Simulation</vt:lpstr>
      <vt:lpstr>Exhaustive Simulation Time</vt:lpstr>
      <vt:lpstr>Detecting Design Faults</vt:lpstr>
      <vt:lpstr>Why Formal Verification?</vt:lpstr>
      <vt:lpstr>Hardware Verification</vt:lpstr>
      <vt:lpstr>Formal Verification Methods</vt:lpstr>
      <vt:lpstr>What is Model Checking? (cont.)</vt:lpstr>
      <vt:lpstr>What is Model Checking? </vt:lpstr>
      <vt:lpstr>What is Model Checking? </vt:lpstr>
      <vt:lpstr>Applicability</vt:lpstr>
      <vt:lpstr>Some tools</vt:lpstr>
      <vt:lpstr>     NLP processing</vt:lpstr>
      <vt:lpstr>NLP processing</vt:lpstr>
      <vt:lpstr>Ambiguity in grammar</vt:lpstr>
      <vt:lpstr>PowerPoint Presentation</vt:lpstr>
      <vt:lpstr>NLP processing: textual entailment</vt:lpstr>
      <vt:lpstr>PowerPoint Presentation</vt:lpstr>
      <vt:lpstr>PowerPoint Presentation</vt:lpstr>
      <vt:lpstr>PowerPoint Presentation</vt:lpstr>
      <vt:lpstr>PowerPoint Presentation</vt:lpstr>
      <vt:lpstr>PowerPoint Presentation</vt:lpstr>
      <vt:lpstr>Gold standards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Resolutsioonimeetod lausearvutuses.</dc:title>
  <dc:subject/>
  <dc:creator>Tiina Zingel</dc:creator>
  <cp:keywords/>
  <dc:description/>
  <cp:lastModifiedBy>Tanel Tammet</cp:lastModifiedBy>
  <cp:revision>93</cp:revision>
  <cp:lastPrinted>1601-01-01T00:00:00Z</cp:lastPrinted>
  <dcterms:created xsi:type="dcterms:W3CDTF">2006-03-01T13:21:20Z</dcterms:created>
  <dcterms:modified xsi:type="dcterms:W3CDTF">2017-11-16T22:57:38Z</dcterms:modified>
</cp:coreProperties>
</file>